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Default Extension="jpg" ContentType="image/jpg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3800" y="2761462"/>
            <a:ext cx="1912620" cy="107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306" y="303657"/>
            <a:ext cx="11505387" cy="467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4669" y="1109422"/>
            <a:ext cx="6675120" cy="4300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73700" y="6300556"/>
            <a:ext cx="6029325" cy="34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rebuchet MS"/>
                <a:cs typeface="Trebuchet MS"/>
              </a:defRPr>
            </a:lvl1pPr>
          </a:lstStyle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Relationship Id="rId3" Type="http://schemas.openxmlformats.org/officeDocument/2006/relationships/image" Target="../media/image80.pn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jp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108.png"/><Relationship Id="rId8" Type="http://schemas.openxmlformats.org/officeDocument/2006/relationships/image" Target="../media/image93.pn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jpg"/><Relationship Id="rId3" Type="http://schemas.openxmlformats.org/officeDocument/2006/relationships/image" Target="../media/image112.pn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108.png"/><Relationship Id="rId8" Type="http://schemas.openxmlformats.org/officeDocument/2006/relationships/image" Target="../media/image93.pn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user@alto.tel" TargetMode="External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Relationship Id="rId3" Type="http://schemas.openxmlformats.org/officeDocument/2006/relationships/image" Target="../media/image114.jpg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jp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Relationship Id="rId8" Type="http://schemas.openxmlformats.org/officeDocument/2006/relationships/image" Target="../media/image116.png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8.jp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Relationship Id="rId8" Type="http://schemas.openxmlformats.org/officeDocument/2006/relationships/image" Target="../media/image116.png"/><Relationship Id="rId9" Type="http://schemas.openxmlformats.org/officeDocument/2006/relationships/image" Target="../media/image119.pn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120.png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jpg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hackersacademy.com/" TargetMode="External"/><Relationship Id="rId3" Type="http://schemas.openxmlformats.org/officeDocument/2006/relationships/image" Target="../media/image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124.png"/><Relationship Id="rId8" Type="http://schemas.openxmlformats.org/officeDocument/2006/relationships/image" Target="../media/image93.png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4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jpg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g"/><Relationship Id="rId3" Type="http://schemas.openxmlformats.org/officeDocument/2006/relationships/image" Target="../media/image127.jpg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Relationship Id="rId3" Type="http://schemas.openxmlformats.org/officeDocument/2006/relationships/image" Target="../media/image130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jp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4.png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6.png"/><Relationship Id="rId4" Type="http://schemas.openxmlformats.org/officeDocument/2006/relationships/image" Target="../media/image145.png"/><Relationship Id="rId5" Type="http://schemas.openxmlformats.org/officeDocument/2006/relationships/image" Target="../media/image142.png"/><Relationship Id="rId6" Type="http://schemas.openxmlformats.org/officeDocument/2006/relationships/image" Target="../media/image4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jpg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8.jpg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9.jpg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0.jpg"/></Relationships>

</file>

<file path=ppt/slides/_rels/slide2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1.jpg"/></Relationships>

</file>

<file path=ppt/slides/_rels/slide2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user@domain.something" TargetMode="Externa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9610" y="3351352"/>
            <a:ext cx="671322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ABUSING</a:t>
            </a:r>
            <a:r>
              <a:rPr dirty="0" sz="3000" spc="335"/>
              <a:t> </a:t>
            </a:r>
            <a:r>
              <a:rPr dirty="0" sz="3000" spc="105"/>
              <a:t>ACTIVE</a:t>
            </a:r>
            <a:r>
              <a:rPr dirty="0" sz="3000" spc="335"/>
              <a:t> </a:t>
            </a:r>
            <a:r>
              <a:rPr dirty="0" sz="3000" spc="85"/>
              <a:t>DIRECTORY</a:t>
            </a:r>
            <a:endParaRPr sz="3000"/>
          </a:p>
        </p:txBody>
      </p:sp>
      <p:sp>
        <p:nvSpPr>
          <p:cNvPr id="4" name="object 4" descr=""/>
          <p:cNvSpPr txBox="1"/>
          <p:nvPr/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1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95"/>
              <a:t>CORE</a:t>
            </a:r>
            <a:r>
              <a:rPr dirty="0" sz="3000" spc="340"/>
              <a:t> </a:t>
            </a:r>
            <a:r>
              <a:rPr dirty="0" sz="3000" spc="100"/>
              <a:t>CMDLETS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45324"/>
            <a:ext cx="7079615" cy="3897629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Get-Command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Lists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available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cmdlets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aliases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(Aliases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cmdlets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nicknames)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cmdlets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Verbs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Nouns.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"/>
              <a:buChar char="•"/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Get-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 command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700" spc="45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you call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command.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1700">
              <a:latin typeface="Arial"/>
              <a:cs typeface="Arial"/>
            </a:endParaRPr>
          </a:p>
          <a:p>
            <a:pPr algn="just" marL="12700" marR="4570730">
              <a:lnSpc>
                <a:spcPct val="124200"/>
              </a:lnSpc>
              <a:spcBef>
                <a:spcPts val="10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Command</a:t>
            </a:r>
            <a:r>
              <a:rPr dirty="0" sz="1700" spc="-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-Name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Arial"/>
                <a:cs typeface="Arial"/>
              </a:rPr>
              <a:t>rm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Command</a:t>
            </a:r>
            <a:r>
              <a:rPr dirty="0" sz="1700" spc="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-Noun</a:t>
            </a:r>
            <a:r>
              <a:rPr dirty="0" sz="1700" spc="-20">
                <a:solidFill>
                  <a:srgbClr val="6FAC46"/>
                </a:solidFill>
                <a:latin typeface="Arial"/>
                <a:cs typeface="Arial"/>
              </a:rPr>
              <a:t> file*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Help</a:t>
            </a:r>
            <a:r>
              <a:rPr dirty="0" sz="1700" spc="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Arial"/>
                <a:cs typeface="Arial"/>
              </a:rPr>
              <a:t>rm</a:t>
            </a:r>
            <a:endParaRPr sz="17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505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Help</a:t>
            </a:r>
            <a:r>
              <a:rPr dirty="0" sz="1700" spc="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-Name</a:t>
            </a:r>
            <a:r>
              <a:rPr dirty="0" sz="1700" spc="-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Arial"/>
                <a:cs typeface="Arial"/>
              </a:rPr>
              <a:t>rm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387340" y="6249415"/>
            <a:ext cx="6586220" cy="273050"/>
          </a:xfrm>
          <a:custGeom>
            <a:avLst/>
            <a:gdLst/>
            <a:ahLst/>
            <a:cxnLst/>
            <a:rect l="l" t="t" r="r" b="b"/>
            <a:pathLst>
              <a:path w="6586220" h="273050">
                <a:moveTo>
                  <a:pt x="6350" y="0"/>
                </a:moveTo>
                <a:lnTo>
                  <a:pt x="6350" y="272745"/>
                </a:lnTo>
              </a:path>
              <a:path w="6586220" h="273050">
                <a:moveTo>
                  <a:pt x="6579361" y="0"/>
                </a:moveTo>
                <a:lnTo>
                  <a:pt x="6579361" y="272745"/>
                </a:lnTo>
              </a:path>
              <a:path w="6586220" h="273050">
                <a:moveTo>
                  <a:pt x="0" y="6350"/>
                </a:moveTo>
                <a:lnTo>
                  <a:pt x="6585711" y="6350"/>
                </a:lnTo>
              </a:path>
              <a:path w="6586220" h="273050">
                <a:moveTo>
                  <a:pt x="0" y="266395"/>
                </a:moveTo>
                <a:lnTo>
                  <a:pt x="6585711" y="26639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ts val="1145"/>
              </a:lnSpc>
              <a:spcBef>
                <a:spcPts val="10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1000" spc="14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https://docs.microsoft.com/en-us/powershell/scripting/powershell-commands?view=powershell-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7.2</a:t>
            </a:r>
            <a:endParaRPr sz="1000">
              <a:latin typeface="Arial"/>
              <a:cs typeface="Arial"/>
            </a:endParaRPr>
          </a:p>
          <a:p>
            <a:pPr algn="r" marR="229870">
              <a:lnSpc>
                <a:spcPts val="138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80"/>
              <a:t>PASSWORDS</a:t>
            </a:r>
            <a:r>
              <a:rPr dirty="0" sz="3000" spc="390"/>
              <a:t> </a:t>
            </a:r>
            <a:r>
              <a:rPr dirty="0" sz="3000" spc="95"/>
              <a:t>EVERYWHERE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52322" y="910896"/>
            <a:ext cx="4933315" cy="334264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Everywhere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plain</a:t>
            </a:r>
            <a:r>
              <a:rPr dirty="0" sz="20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PS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browsers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description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admins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thinks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descriptions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secret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passwords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there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80257" y="3351352"/>
            <a:ext cx="500570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75"/>
              <a:t>PASSWORD</a:t>
            </a:r>
            <a:r>
              <a:rPr dirty="0" sz="3000" spc="390"/>
              <a:t> </a:t>
            </a:r>
            <a:r>
              <a:rPr dirty="0" sz="3000" spc="70"/>
              <a:t>SPRAYING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80"/>
              <a:t>PASSWORDS</a:t>
            </a:r>
            <a:r>
              <a:rPr dirty="0" sz="3000" spc="400"/>
              <a:t> </a:t>
            </a:r>
            <a:r>
              <a:rPr dirty="0" sz="3000" spc="70"/>
              <a:t>SPRAYING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852322" y="910896"/>
            <a:ext cx="4972685" cy="260477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“Online”</a:t>
            </a:r>
            <a:r>
              <a:rPr dirty="0" sz="20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(or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few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passwords).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Spray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have.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Hopefully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unlock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few.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Safe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noisy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Avoids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lockout.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2645664"/>
            <a:ext cx="7729728" cy="375818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65"/>
              <a:t>AD</a:t>
            </a:r>
            <a:r>
              <a:rPr dirty="0" sz="3000" spc="310"/>
              <a:t> </a:t>
            </a:r>
            <a:r>
              <a:rPr dirty="0" sz="3000" spc="95"/>
              <a:t>USER</a:t>
            </a:r>
            <a:r>
              <a:rPr dirty="0" sz="3000" spc="340"/>
              <a:t> </a:t>
            </a:r>
            <a:r>
              <a:rPr dirty="0" sz="3000" spc="80"/>
              <a:t>ATTRIBUTES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991470"/>
            <a:ext cx="10075545" cy="478599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BadLogonCount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Increments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lockout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threshold.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badpwdcount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times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tried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logon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incorrect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password.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badPasswordTime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Last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invalid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logon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attempt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made.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Arial"/>
              <a:cs typeface="Arial"/>
            </a:endParaRPr>
          </a:p>
          <a:p>
            <a:pPr marL="12700" marR="5080">
              <a:lnSpc>
                <a:spcPct val="150100"/>
              </a:lnSpc>
            </a:pPr>
            <a:r>
              <a:rPr dirty="0" sz="20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2000">
                <a:solidFill>
                  <a:srgbClr val="6FAC46"/>
                </a:solidFill>
                <a:latin typeface="Arial"/>
                <a:cs typeface="Arial"/>
              </a:rPr>
              <a:t>ADUser</a:t>
            </a:r>
            <a:r>
              <a:rPr dirty="0" sz="2000" spc="-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2000">
                <a:solidFill>
                  <a:srgbClr val="6FAC46"/>
                </a:solidFill>
                <a:latin typeface="Arial"/>
                <a:cs typeface="Arial"/>
              </a:rPr>
              <a:t>Filter</a:t>
            </a:r>
            <a:r>
              <a:rPr dirty="0" sz="2000" spc="-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2000" spc="-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AC46"/>
                </a:solidFill>
                <a:latin typeface="Arial"/>
                <a:cs typeface="Arial"/>
              </a:rPr>
              <a:t>-Properties</a:t>
            </a:r>
            <a:r>
              <a:rPr dirty="0" sz="2000" spc="-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2000" spc="-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2000" spc="-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6FAC46"/>
                </a:solidFill>
                <a:latin typeface="Arial"/>
                <a:cs typeface="Arial"/>
              </a:rPr>
              <a:t>select SamAccountName,BadLogonCount,badpwdcount,badPasswordTime,LockedOut,Enabled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dirty="0" sz="20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2000" spc="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6FAC46"/>
                </a:solidFill>
                <a:latin typeface="Arial"/>
                <a:cs typeface="Arial"/>
              </a:rPr>
              <a:t>Format-</a:t>
            </a:r>
            <a:r>
              <a:rPr dirty="0" sz="2000" spc="-20">
                <a:solidFill>
                  <a:srgbClr val="6FAC46"/>
                </a:solidFill>
                <a:latin typeface="Arial"/>
                <a:cs typeface="Arial"/>
              </a:rPr>
              <a:t>Table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339" y="224993"/>
            <a:ext cx="780859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0" b="1">
                <a:solidFill>
                  <a:srgbClr val="FFFFFF"/>
                </a:solidFill>
                <a:latin typeface="Arial Black"/>
                <a:cs typeface="Arial Black"/>
              </a:rPr>
              <a:t>FINE</a:t>
            </a:r>
            <a:r>
              <a:rPr dirty="0" sz="3000" spc="3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114" b="1">
                <a:solidFill>
                  <a:srgbClr val="FFFFFF"/>
                </a:solidFill>
                <a:latin typeface="Arial Black"/>
                <a:cs typeface="Arial Black"/>
              </a:rPr>
              <a:t>GRAINED</a:t>
            </a:r>
            <a:r>
              <a:rPr dirty="0" sz="3000" spc="35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75" b="1">
                <a:solidFill>
                  <a:srgbClr val="FFFFFF"/>
                </a:solidFill>
                <a:latin typeface="Arial Black"/>
                <a:cs typeface="Arial Black"/>
              </a:rPr>
              <a:t>PASSWORD</a:t>
            </a:r>
            <a:r>
              <a:rPr dirty="0" sz="3000" spc="3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100" b="1">
                <a:solidFill>
                  <a:srgbClr val="FFFFFF"/>
                </a:solidFill>
                <a:latin typeface="Arial Black"/>
                <a:cs typeface="Arial Black"/>
              </a:rPr>
              <a:t>POLICY</a:t>
            </a:r>
            <a:endParaRPr sz="3000">
              <a:latin typeface="Arial Black"/>
              <a:cs typeface="Arial Black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6463" y="1493519"/>
            <a:ext cx="9329928" cy="465734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19022" y="893190"/>
            <a:ext cx="4481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spraying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6264" y="2749753"/>
            <a:ext cx="445770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49325" algn="l"/>
              </a:tabLst>
            </a:pP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6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D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w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d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85" b="0">
                <a:latin typeface="Arial"/>
                <a:cs typeface="Arial"/>
              </a:rPr>
              <a:t>y.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314191"/>
            <a:ext cx="348297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81685" algn="l"/>
                <a:tab pos="1037590" algn="l"/>
                <a:tab pos="1551305" algn="l"/>
                <a:tab pos="1904364" algn="l"/>
                <a:tab pos="27832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“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3878326"/>
            <a:ext cx="549211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3345" algn="l"/>
                <a:tab pos="2178685" algn="l"/>
                <a:tab pos="291782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0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220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200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700" spc="-175" b="1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6FAC46"/>
                </a:solidFill>
                <a:latin typeface="Arial"/>
                <a:cs typeface="Arial"/>
              </a:rPr>
              <a:t>!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8968" y="1091564"/>
            <a:ext cx="11236960" cy="21767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1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85">
                <a:solidFill>
                  <a:srgbClr val="6FAC46"/>
                </a:solidFill>
                <a:latin typeface="Arial"/>
                <a:cs typeface="Arial"/>
              </a:rPr>
              <a:t>y.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762500" algn="l"/>
                <a:tab pos="7039609" algn="l"/>
                <a:tab pos="10521315" algn="l"/>
                <a:tab pos="1070673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–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O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1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4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884295" algn="l"/>
                <a:tab pos="5137150" algn="l"/>
                <a:tab pos="660654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u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!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dirty="0" spc="110"/>
              <a:t>DOMAIN</a:t>
            </a:r>
            <a:r>
              <a:rPr dirty="0" spc="300"/>
              <a:t> </a:t>
            </a:r>
            <a:r>
              <a:rPr dirty="0" spc="80"/>
              <a:t>PASSWORD</a:t>
            </a:r>
            <a:r>
              <a:rPr dirty="0" spc="350"/>
              <a:t> </a:t>
            </a:r>
            <a:r>
              <a:rPr dirty="0" spc="75"/>
              <a:t>SPRAYING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4" y="3767328"/>
            <a:ext cx="11049000" cy="178003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03885"/>
            <a:ext cx="256159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/>
              <a:t>LAB</a:t>
            </a:r>
            <a:r>
              <a:rPr dirty="0" sz="3000" spc="320"/>
              <a:t> </a:t>
            </a:r>
            <a:r>
              <a:rPr dirty="0" sz="3000" spc="95"/>
              <a:t>SETUP</a:t>
            </a:r>
            <a:endParaRPr sz="3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4447032"/>
            <a:ext cx="1673352" cy="169773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545177" y="694060"/>
            <a:ext cx="868680" cy="1201420"/>
            <a:chOff x="5545177" y="694060"/>
            <a:chExt cx="868680" cy="1201420"/>
          </a:xfrm>
        </p:grpSpPr>
        <p:sp>
          <p:nvSpPr>
            <p:cNvPr id="5" name="object 5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335615" y="381415"/>
                  </a:move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716" y="738092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  <a:lnTo>
                    <a:pt x="373638" y="814665"/>
                  </a:lnTo>
                  <a:lnTo>
                    <a:pt x="365095" y="738092"/>
                  </a:lnTo>
                  <a:lnTo>
                    <a:pt x="384067" y="730335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537215" y="651089"/>
                  </a:lnTo>
                  <a:lnTo>
                    <a:pt x="584525" y="603779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lnTo>
                    <a:pt x="335615" y="381415"/>
                  </a:lnTo>
                  <a:close/>
                </a:path>
                <a:path w="855979" h="1188720">
                  <a:moveTo>
                    <a:pt x="537215" y="651089"/>
                  </a:moveTo>
                  <a:lnTo>
                    <a:pt x="436134" y="651089"/>
                  </a:lnTo>
                  <a:lnTo>
                    <a:pt x="485750" y="665909"/>
                  </a:lnTo>
                  <a:lnTo>
                    <a:pt x="519164" y="669140"/>
                  </a:lnTo>
                  <a:lnTo>
                    <a:pt x="537215" y="651089"/>
                  </a:lnTo>
                  <a:close/>
                </a:path>
                <a:path w="855979" h="1188720">
                  <a:moveTo>
                    <a:pt x="593585" y="594719"/>
                  </a:moveTo>
                  <a:lnTo>
                    <a:pt x="583112" y="598462"/>
                  </a:lnTo>
                  <a:lnTo>
                    <a:pt x="536940" y="603779"/>
                  </a:lnTo>
                  <a:lnTo>
                    <a:pt x="584525" y="603779"/>
                  </a:lnTo>
                  <a:lnTo>
                    <a:pt x="593585" y="594719"/>
                  </a:lnTo>
                  <a:close/>
                </a:path>
                <a:path w="855979" h="1188720">
                  <a:moveTo>
                    <a:pt x="842055" y="222705"/>
                  </a:move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29230" y="459076"/>
                  </a:lnTo>
                  <a:lnTo>
                    <a:pt x="839289" y="349017"/>
                  </a:ln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42055" y="222705"/>
                  </a:lnTo>
                  <a:close/>
                </a:path>
                <a:path w="855979" h="1188720">
                  <a:moveTo>
                    <a:pt x="542253" y="0"/>
                  </a:move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452562" y="381415"/>
                  </a:lnTo>
                  <a:lnTo>
                    <a:pt x="508626" y="375473"/>
                  </a:lnTo>
                  <a:lnTo>
                    <a:pt x="549775" y="359641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5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842055" y="222705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55553" y="246"/>
                  </a:lnTo>
                  <a:lnTo>
                    <a:pt x="542253" y="0"/>
                  </a:lnTo>
                  <a:close/>
                </a:path>
                <a:path w="855979" h="1188720">
                  <a:moveTo>
                    <a:pt x="667027" y="29341"/>
                  </a:move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703537" y="45493"/>
                  </a:lnTo>
                  <a:lnTo>
                    <a:pt x="679619" y="31586"/>
                  </a:lnTo>
                  <a:lnTo>
                    <a:pt x="673425" y="29615"/>
                  </a:lnTo>
                  <a:lnTo>
                    <a:pt x="667027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839290" y="349017"/>
                  </a:move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3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3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2767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358600" y="668280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39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272" y="1345150"/>
              <a:ext cx="166699" cy="17620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887108" y="923081"/>
              <a:ext cx="403225" cy="381635"/>
            </a:xfrm>
            <a:custGeom>
              <a:avLst/>
              <a:gdLst/>
              <a:ahLst/>
              <a:cxnLst/>
              <a:rect l="l" t="t" r="r" b="b"/>
              <a:pathLst>
                <a:path w="403225" h="381634">
                  <a:moveTo>
                    <a:pt x="0" y="179814"/>
                  </a:moveTo>
                  <a:lnTo>
                    <a:pt x="0" y="158710"/>
                  </a:lnTo>
                  <a:lnTo>
                    <a:pt x="116947" y="158710"/>
                  </a:lnTo>
                  <a:lnTo>
                    <a:pt x="173010" y="152768"/>
                  </a:lnTo>
                  <a:lnTo>
                    <a:pt x="214160" y="136936"/>
                  </a:lnTo>
                  <a:lnTo>
                    <a:pt x="243852" y="114204"/>
                  </a:lnTo>
                  <a:lnTo>
                    <a:pt x="265542" y="87562"/>
                  </a:lnTo>
                  <a:lnTo>
                    <a:pt x="282688" y="59998"/>
                  </a:lnTo>
                  <a:lnTo>
                    <a:pt x="298745" y="34505"/>
                  </a:lnTo>
                  <a:lnTo>
                    <a:pt x="317169" y="14070"/>
                  </a:lnTo>
                  <a:lnTo>
                    <a:pt x="341417" y="1685"/>
                  </a:lnTo>
                  <a:lnTo>
                    <a:pt x="357061" y="0"/>
                  </a:lnTo>
                  <a:lnTo>
                    <a:pt x="372666" y="777"/>
                  </a:lnTo>
                  <a:lnTo>
                    <a:pt x="387956" y="3965"/>
                  </a:lnTo>
                  <a:lnTo>
                    <a:pt x="402656" y="9512"/>
                  </a:lnTo>
                  <a:lnTo>
                    <a:pt x="402656" y="179814"/>
                  </a:lnTo>
                  <a:lnTo>
                    <a:pt x="397340" y="225949"/>
                  </a:lnTo>
                  <a:lnTo>
                    <a:pt x="393614" y="236371"/>
                  </a:lnTo>
                </a:path>
                <a:path w="403225" h="381634">
                  <a:moveTo>
                    <a:pt x="257970" y="372014"/>
                  </a:moveTo>
                  <a:lnTo>
                    <a:pt x="247497" y="375757"/>
                  </a:lnTo>
                  <a:lnTo>
                    <a:pt x="201324" y="381074"/>
                  </a:lnTo>
                  <a:lnTo>
                    <a:pt x="155174" y="375757"/>
                  </a:lnTo>
                  <a:lnTo>
                    <a:pt x="112803" y="360611"/>
                  </a:lnTo>
                  <a:lnTo>
                    <a:pt x="75421" y="336847"/>
                  </a:lnTo>
                  <a:lnTo>
                    <a:pt x="44240" y="305675"/>
                  </a:lnTo>
                  <a:lnTo>
                    <a:pt x="20469" y="268306"/>
                  </a:lnTo>
                  <a:lnTo>
                    <a:pt x="5319" y="225949"/>
                  </a:lnTo>
                  <a:lnTo>
                    <a:pt x="0" y="179814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826008" y="1481327"/>
            <a:ext cx="1655445" cy="4584700"/>
            <a:chOff x="826008" y="1481327"/>
            <a:chExt cx="1655445" cy="45847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8" y="1481327"/>
              <a:ext cx="1655064" cy="1697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8" y="4367783"/>
              <a:ext cx="1655064" cy="169773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363961" y="4951857"/>
            <a:ext cx="592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DC-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1441703"/>
            <a:ext cx="1673351" cy="170688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322324" y="4672406"/>
            <a:ext cx="763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02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71142" y="1958085"/>
            <a:ext cx="763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300207" y="1888312"/>
            <a:ext cx="7753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244851" y="1763522"/>
            <a:ext cx="3313429" cy="3456304"/>
            <a:chOff x="2244851" y="1763522"/>
            <a:chExt cx="3313429" cy="3456304"/>
          </a:xfrm>
        </p:grpSpPr>
        <p:sp>
          <p:nvSpPr>
            <p:cNvPr id="18" name="object 18" descr=""/>
            <p:cNvSpPr/>
            <p:nvPr/>
          </p:nvSpPr>
          <p:spPr>
            <a:xfrm>
              <a:off x="2244851" y="2185162"/>
              <a:ext cx="3298825" cy="257175"/>
            </a:xfrm>
            <a:custGeom>
              <a:avLst/>
              <a:gdLst/>
              <a:ahLst/>
              <a:cxnLst/>
              <a:rect l="l" t="t" r="r" b="b"/>
              <a:pathLst>
                <a:path w="3298825" h="257175">
                  <a:moveTo>
                    <a:pt x="115187" y="38039"/>
                  </a:moveTo>
                  <a:lnTo>
                    <a:pt x="113030" y="76013"/>
                  </a:lnTo>
                  <a:lnTo>
                    <a:pt x="3296285" y="257048"/>
                  </a:lnTo>
                  <a:lnTo>
                    <a:pt x="3298444" y="218948"/>
                  </a:lnTo>
                  <a:lnTo>
                    <a:pt x="115187" y="38039"/>
                  </a:lnTo>
                  <a:close/>
                </a:path>
                <a:path w="3298825" h="257175">
                  <a:moveTo>
                    <a:pt x="117348" y="0"/>
                  </a:moveTo>
                  <a:lnTo>
                    <a:pt x="0" y="50546"/>
                  </a:lnTo>
                  <a:lnTo>
                    <a:pt x="110871" y="114046"/>
                  </a:lnTo>
                  <a:lnTo>
                    <a:pt x="113030" y="76013"/>
                  </a:lnTo>
                  <a:lnTo>
                    <a:pt x="93980" y="74929"/>
                  </a:lnTo>
                  <a:lnTo>
                    <a:pt x="96139" y="36957"/>
                  </a:lnTo>
                  <a:lnTo>
                    <a:pt x="115249" y="36957"/>
                  </a:lnTo>
                  <a:lnTo>
                    <a:pt x="117348" y="0"/>
                  </a:lnTo>
                  <a:close/>
                </a:path>
                <a:path w="3298825" h="257175">
                  <a:moveTo>
                    <a:pt x="96139" y="36957"/>
                  </a:moveTo>
                  <a:lnTo>
                    <a:pt x="93980" y="74929"/>
                  </a:lnTo>
                  <a:lnTo>
                    <a:pt x="113030" y="76013"/>
                  </a:lnTo>
                  <a:lnTo>
                    <a:pt x="115187" y="38039"/>
                  </a:lnTo>
                  <a:lnTo>
                    <a:pt x="96139" y="36957"/>
                  </a:lnTo>
                  <a:close/>
                </a:path>
                <a:path w="3298825" h="257175">
                  <a:moveTo>
                    <a:pt x="115249" y="36957"/>
                  </a:moveTo>
                  <a:lnTo>
                    <a:pt x="96139" y="36957"/>
                  </a:lnTo>
                  <a:lnTo>
                    <a:pt x="115187" y="38039"/>
                  </a:lnTo>
                  <a:lnTo>
                    <a:pt x="115249" y="3695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0977" y="1763522"/>
              <a:ext cx="587248" cy="17487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0276" y="2038350"/>
              <a:ext cx="604200" cy="17475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482595" y="2410587"/>
              <a:ext cx="3075305" cy="2809240"/>
            </a:xfrm>
            <a:custGeom>
              <a:avLst/>
              <a:gdLst/>
              <a:ahLst/>
              <a:cxnLst/>
              <a:rect l="l" t="t" r="r" b="b"/>
              <a:pathLst>
                <a:path w="3075304" h="2809240">
                  <a:moveTo>
                    <a:pt x="45847" y="2689987"/>
                  </a:moveTo>
                  <a:lnTo>
                    <a:pt x="0" y="2809240"/>
                  </a:lnTo>
                  <a:lnTo>
                    <a:pt x="122936" y="2774315"/>
                  </a:lnTo>
                  <a:lnTo>
                    <a:pt x="109004" y="2759075"/>
                  </a:lnTo>
                  <a:lnTo>
                    <a:pt x="83185" y="2759075"/>
                  </a:lnTo>
                  <a:lnTo>
                    <a:pt x="57531" y="2730881"/>
                  </a:lnTo>
                  <a:lnTo>
                    <a:pt x="71541" y="2718094"/>
                  </a:lnTo>
                  <a:lnTo>
                    <a:pt x="45847" y="2689987"/>
                  </a:lnTo>
                  <a:close/>
                </a:path>
                <a:path w="3075304" h="2809240">
                  <a:moveTo>
                    <a:pt x="71541" y="2718094"/>
                  </a:moveTo>
                  <a:lnTo>
                    <a:pt x="57531" y="2730881"/>
                  </a:lnTo>
                  <a:lnTo>
                    <a:pt x="83185" y="2759075"/>
                  </a:lnTo>
                  <a:lnTo>
                    <a:pt x="97260" y="2746228"/>
                  </a:lnTo>
                  <a:lnTo>
                    <a:pt x="71541" y="2718094"/>
                  </a:lnTo>
                  <a:close/>
                </a:path>
                <a:path w="3075304" h="2809240">
                  <a:moveTo>
                    <a:pt x="97260" y="2746228"/>
                  </a:moveTo>
                  <a:lnTo>
                    <a:pt x="83185" y="2759075"/>
                  </a:lnTo>
                  <a:lnTo>
                    <a:pt x="109004" y="2759075"/>
                  </a:lnTo>
                  <a:lnTo>
                    <a:pt x="97260" y="2746228"/>
                  </a:lnTo>
                  <a:close/>
                </a:path>
                <a:path w="3075304" h="2809240">
                  <a:moveTo>
                    <a:pt x="3049651" y="0"/>
                  </a:moveTo>
                  <a:lnTo>
                    <a:pt x="71541" y="2718094"/>
                  </a:lnTo>
                  <a:lnTo>
                    <a:pt x="97260" y="2746228"/>
                  </a:lnTo>
                  <a:lnTo>
                    <a:pt x="3075305" y="28193"/>
                  </a:lnTo>
                  <a:lnTo>
                    <a:pt x="304965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0907" y="3362960"/>
              <a:ext cx="672338" cy="669035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5608065" y="2255596"/>
            <a:ext cx="1255395" cy="789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Pwnd.user</a:t>
            </a:r>
            <a:endParaRPr sz="18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Sprayed.user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2499487"/>
            <a:ext cx="4850130" cy="52006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1850"/>
              </a:lnSpc>
              <a:spcBef>
                <a:spcPts val="325"/>
              </a:spcBef>
              <a:tabLst>
                <a:tab pos="767080" algn="l"/>
                <a:tab pos="2433955" algn="l"/>
                <a:tab pos="31584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dirty="0" sz="1700" spc="229">
                <a:solidFill>
                  <a:srgbClr val="FFFFFF"/>
                </a:solidFill>
                <a:latin typeface="Arial"/>
                <a:cs typeface="Arial"/>
              </a:rPr>
              <a:t>have? 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270884"/>
            <a:ext cx="328612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54685" algn="l"/>
                <a:tab pos="1217295" algn="l"/>
                <a:tab pos="1777364" algn="l"/>
                <a:tab pos="26562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3810761"/>
            <a:ext cx="4947285" cy="821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  <a:tab pos="809625" algn="l"/>
                <a:tab pos="1223010" algn="l"/>
                <a:tab pos="2325370" algn="l"/>
                <a:tab pos="2860675" algn="l"/>
                <a:tab pos="314325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26415" algn="l"/>
                <a:tab pos="808990" algn="l"/>
                <a:tab pos="1223010" algn="l"/>
                <a:tab pos="2260600" algn="l"/>
                <a:tab pos="3380104" algn="l"/>
                <a:tab pos="3916045" algn="l"/>
                <a:tab pos="41986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7277"/>
            <a:ext cx="3616960" cy="4679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BONUS</a:t>
            </a:r>
            <a:r>
              <a:rPr dirty="0" sz="2900" spc="28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2953638"/>
            <a:ext cx="486473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6235" algn="l"/>
                <a:tab pos="967740" algn="l"/>
                <a:tab pos="2404110" algn="l"/>
                <a:tab pos="2963545" algn="l"/>
                <a:tab pos="3818254" algn="l"/>
                <a:tab pos="4232275" algn="l"/>
                <a:tab pos="45726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6264" y="3212414"/>
            <a:ext cx="173164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g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g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3776852"/>
            <a:ext cx="5066030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819150" algn="l"/>
                <a:tab pos="2914650" algn="l"/>
                <a:tab pos="3721100" algn="l"/>
                <a:tab pos="4074160" algn="l"/>
                <a:tab pos="472186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195453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DISCUSS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00"/>
              <a:t>PIPING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638800">
              <a:lnSpc>
                <a:spcPts val="1240"/>
              </a:lnSpc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45324"/>
            <a:ext cx="6184265" cy="456247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Pipe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Left of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pipe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pipe.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Operators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-eq: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equals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-ne: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equals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-like: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matches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wildcard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pattern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-Match: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matches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regex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pattern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</a:t>
            </a:r>
            <a:r>
              <a:rPr dirty="0" sz="1700" spc="-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-Name</a:t>
            </a:r>
            <a:r>
              <a:rPr dirty="0" sz="1700" spc="-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explorer</a:t>
            </a:r>
            <a:r>
              <a:rPr dirty="0" sz="1700" spc="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 spc="-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Select-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Object</a:t>
            </a:r>
            <a:r>
              <a:rPr dirty="0" sz="1700" spc="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CPU,ProcessName</a:t>
            </a:r>
            <a:endParaRPr sz="1700">
              <a:latin typeface="Arial"/>
              <a:cs typeface="Arial"/>
            </a:endParaRPr>
          </a:p>
          <a:p>
            <a:pPr marL="12700" marR="658495">
              <a:lnSpc>
                <a:spcPts val="3579"/>
              </a:lnSpc>
              <a:spcBef>
                <a:spcPts val="150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</a:t>
            </a:r>
            <a:r>
              <a:rPr dirty="0" sz="1700" spc="-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 spc="-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Where-Object</a:t>
            </a:r>
            <a:r>
              <a:rPr dirty="0" sz="1700" spc="-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ProcessName</a:t>
            </a:r>
            <a:r>
              <a:rPr dirty="0" sz="1700" spc="-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-eq</a:t>
            </a:r>
            <a:r>
              <a:rPr dirty="0" sz="1700" spc="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explorer 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</a:t>
            </a:r>
            <a:r>
              <a:rPr dirty="0" sz="1700" spc="-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 spc="-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Where-Object</a:t>
            </a:r>
            <a:r>
              <a:rPr dirty="0" sz="1700" spc="-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ProcessName</a:t>
            </a:r>
            <a:r>
              <a:rPr dirty="0" sz="1700" spc="-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-Match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 explo*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9370" y="3334969"/>
            <a:ext cx="465010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/>
              <a:t>HASH</a:t>
            </a:r>
            <a:r>
              <a:rPr dirty="0" sz="3000" spc="335"/>
              <a:t> </a:t>
            </a:r>
            <a:r>
              <a:rPr dirty="0" sz="3000" spc="65"/>
              <a:t>VS</a:t>
            </a:r>
            <a:r>
              <a:rPr dirty="0" sz="3000" spc="315"/>
              <a:t> </a:t>
            </a:r>
            <a:r>
              <a:rPr dirty="0" sz="3000" spc="75"/>
              <a:t>PROTOCOL</a:t>
            </a:r>
            <a:endParaRPr sz="3000"/>
          </a:p>
        </p:txBody>
      </p:sp>
      <p:sp>
        <p:nvSpPr>
          <p:cNvPr id="4" name="object 4" descr=""/>
          <p:cNvSpPr txBox="1"/>
          <p:nvPr/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110</a:t>
            </a:fld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794" y="281762"/>
            <a:ext cx="1011872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80"/>
              <a:t>HASHES:</a:t>
            </a:r>
            <a:r>
              <a:rPr dirty="0" sz="4400" spc="425"/>
              <a:t> </a:t>
            </a:r>
            <a:r>
              <a:rPr dirty="0" sz="4400"/>
              <a:t>LM</a:t>
            </a:r>
            <a:r>
              <a:rPr dirty="0" sz="4400" spc="335"/>
              <a:t> </a:t>
            </a:r>
            <a:r>
              <a:rPr dirty="0" sz="4400" spc="60"/>
              <a:t>HASH</a:t>
            </a:r>
            <a:r>
              <a:rPr dirty="0" sz="4400" spc="360"/>
              <a:t> </a:t>
            </a:r>
            <a:r>
              <a:rPr dirty="0" sz="4400"/>
              <a:t>VS</a:t>
            </a:r>
            <a:r>
              <a:rPr dirty="0" sz="4400" spc="445"/>
              <a:t> </a:t>
            </a:r>
            <a:r>
              <a:rPr dirty="0" sz="4400" spc="60"/>
              <a:t>NTHASH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110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994968" y="1066291"/>
            <a:ext cx="10809605" cy="4124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9235">
              <a:lnSpc>
                <a:spcPts val="1835"/>
              </a:lnSpc>
              <a:spcBef>
                <a:spcPts val="10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storing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passwords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environment.</a:t>
            </a:r>
            <a:r>
              <a:rPr dirty="0" sz="17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locally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SAM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NTDS.dit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1700">
              <a:latin typeface="Arial"/>
              <a:cs typeface="Arial"/>
            </a:endParaRPr>
          </a:p>
          <a:p>
            <a:pPr marL="241300">
              <a:lnSpc>
                <a:spcPts val="1835"/>
              </a:lnSpc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Controllers.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LM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endParaRPr sz="1700">
              <a:latin typeface="Arial"/>
              <a:cs typeface="Arial"/>
            </a:endParaRPr>
          </a:p>
          <a:p>
            <a:pPr marL="241300" marR="244475" indent="-229235">
              <a:lnSpc>
                <a:spcPts val="1630"/>
              </a:lnSpc>
              <a:spcBef>
                <a:spcPts val="994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Oldest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XP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2003.</a:t>
            </a:r>
            <a:r>
              <a:rPr dirty="0" sz="17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Disabled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dirty="0" sz="17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starting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Windows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Vista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2008.</a:t>
            </a:r>
            <a:endParaRPr sz="1700">
              <a:latin typeface="Arial"/>
              <a:cs typeface="Arial"/>
            </a:endParaRPr>
          </a:p>
          <a:p>
            <a:pPr marL="241300" marR="132080" indent="-229235">
              <a:lnSpc>
                <a:spcPct val="80000"/>
              </a:lnSpc>
              <a:spcBef>
                <a:spcPts val="103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Weak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algorithm:</a:t>
            </a:r>
            <a:r>
              <a:rPr dirty="0" sz="17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characters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converted to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upper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case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prior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encryption,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matter,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padding</a:t>
            </a:r>
            <a:r>
              <a:rPr dirty="0" sz="17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split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char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parts.</a:t>
            </a:r>
            <a:r>
              <a:rPr dirty="0" sz="17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Also,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passwords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result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similar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hash!!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(password,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PasswOrd,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pAssWord….etc)</a:t>
            </a:r>
            <a:endParaRPr sz="17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57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Easy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crack,</a:t>
            </a:r>
            <a:r>
              <a:rPr dirty="0" sz="17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Rainbow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Tables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exist.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NTHash</a:t>
            </a:r>
            <a:r>
              <a:rPr dirty="0" sz="17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AKA</a:t>
            </a:r>
            <a:r>
              <a:rPr dirty="0" sz="17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NTLM</a:t>
            </a:r>
            <a:endParaRPr sz="17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57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referred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as NTLM.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Currently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used for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modern Windows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systems.</a:t>
            </a:r>
            <a:endParaRPr sz="17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60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encoded</a:t>
            </a:r>
            <a:r>
              <a:rPr dirty="0" sz="17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Unicode.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MD4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produce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NTLM: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C000"/>
                </a:solidFill>
                <a:latin typeface="Arial"/>
                <a:cs typeface="Arial"/>
              </a:rPr>
              <a:t>MD4(UTF-16-LE(password))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794" y="281762"/>
            <a:ext cx="928560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/>
              <a:t>ATTACKING</a:t>
            </a:r>
            <a:r>
              <a:rPr dirty="0" sz="4400" spc="484"/>
              <a:t> </a:t>
            </a:r>
            <a:r>
              <a:rPr dirty="0" sz="4400" spc="70"/>
              <a:t>NTHASH</a:t>
            </a:r>
            <a:r>
              <a:rPr dirty="0" sz="4400" spc="480"/>
              <a:t> </a:t>
            </a:r>
            <a:r>
              <a:rPr dirty="0" sz="4400" spc="70"/>
              <a:t>(NTLM)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110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994968" y="989459"/>
            <a:ext cx="7705725" cy="466979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exist?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LSASS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(Local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18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Authority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Subsystem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Service).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6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SAM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Operating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Systems.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NTDS.dit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Controllers.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…etc.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How can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used?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Crack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obtain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password.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Hash.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NTLM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Example: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C000"/>
                </a:solidFill>
                <a:latin typeface="Arial"/>
                <a:cs typeface="Arial"/>
              </a:rPr>
              <a:t>fc525c9683e8fe067095ba2ddc971889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688" y="175336"/>
            <a:ext cx="729742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45"/>
              <a:t>PROTOCOL:</a:t>
            </a:r>
            <a:r>
              <a:rPr dirty="0" sz="4400" spc="615"/>
              <a:t> </a:t>
            </a:r>
            <a:r>
              <a:rPr dirty="0" sz="4400"/>
              <a:t>NET-</a:t>
            </a:r>
            <a:r>
              <a:rPr dirty="0" sz="4400" spc="40"/>
              <a:t>NTLM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5615" y="3054095"/>
            <a:ext cx="1566672" cy="156667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600" y="3230879"/>
            <a:ext cx="1374648" cy="137464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0895456" y="4639132"/>
            <a:ext cx="6178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286250" y="4487367"/>
            <a:ext cx="5314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98398" y="1050163"/>
            <a:ext cx="107270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Challenge/Response</a:t>
            </a:r>
            <a:r>
              <a:rPr dirty="0" sz="18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Protocol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NTHash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client\server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windows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(not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storing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passwords).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69317" y="3150857"/>
            <a:ext cx="540385" cy="539750"/>
          </a:xfrm>
          <a:custGeom>
            <a:avLst/>
            <a:gdLst/>
            <a:ahLst/>
            <a:cxnLst/>
            <a:rect l="l" t="t" r="r" b="b"/>
            <a:pathLst>
              <a:path w="540385" h="539750">
                <a:moveTo>
                  <a:pt x="269971" y="0"/>
                </a:moveTo>
                <a:lnTo>
                  <a:pt x="221440" y="4347"/>
                </a:lnTo>
                <a:lnTo>
                  <a:pt x="175764" y="16880"/>
                </a:lnTo>
                <a:lnTo>
                  <a:pt x="133706" y="36839"/>
                </a:lnTo>
                <a:lnTo>
                  <a:pt x="96027" y="63461"/>
                </a:lnTo>
                <a:lnTo>
                  <a:pt x="63490" y="95983"/>
                </a:lnTo>
                <a:lnTo>
                  <a:pt x="36856" y="133646"/>
                </a:lnTo>
                <a:lnTo>
                  <a:pt x="16888" y="175686"/>
                </a:lnTo>
                <a:lnTo>
                  <a:pt x="4349" y="221343"/>
                </a:lnTo>
                <a:lnTo>
                  <a:pt x="0" y="269854"/>
                </a:lnTo>
                <a:lnTo>
                  <a:pt x="4349" y="318346"/>
                </a:lnTo>
                <a:lnTo>
                  <a:pt x="16888" y="363993"/>
                </a:lnTo>
                <a:lnTo>
                  <a:pt x="36856" y="406030"/>
                </a:lnTo>
                <a:lnTo>
                  <a:pt x="63490" y="443695"/>
                </a:lnTo>
                <a:lnTo>
                  <a:pt x="96027" y="476224"/>
                </a:lnTo>
                <a:lnTo>
                  <a:pt x="133706" y="502853"/>
                </a:lnTo>
                <a:lnTo>
                  <a:pt x="175764" y="522819"/>
                </a:lnTo>
                <a:lnTo>
                  <a:pt x="221440" y="535358"/>
                </a:lnTo>
                <a:lnTo>
                  <a:pt x="269971" y="539708"/>
                </a:lnTo>
                <a:lnTo>
                  <a:pt x="304164" y="536642"/>
                </a:lnTo>
                <a:lnTo>
                  <a:pt x="536862" y="303946"/>
                </a:lnTo>
                <a:lnTo>
                  <a:pt x="539921" y="269854"/>
                </a:lnTo>
                <a:lnTo>
                  <a:pt x="535570" y="221343"/>
                </a:lnTo>
                <a:lnTo>
                  <a:pt x="523026" y="175686"/>
                </a:lnTo>
                <a:lnTo>
                  <a:pt x="503053" y="133646"/>
                </a:lnTo>
                <a:lnTo>
                  <a:pt x="476414" y="95984"/>
                </a:lnTo>
                <a:lnTo>
                  <a:pt x="443874" y="63461"/>
                </a:lnTo>
                <a:lnTo>
                  <a:pt x="406196" y="36839"/>
                </a:lnTo>
                <a:lnTo>
                  <a:pt x="364143" y="16880"/>
                </a:lnTo>
                <a:lnTo>
                  <a:pt x="318480" y="4347"/>
                </a:lnTo>
                <a:lnTo>
                  <a:pt x="26997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99367" y="3759683"/>
            <a:ext cx="502284" cy="502284"/>
          </a:xfrm>
          <a:custGeom>
            <a:avLst/>
            <a:gdLst/>
            <a:ahLst/>
            <a:cxnLst/>
            <a:rect l="l" t="t" r="r" b="b"/>
            <a:pathLst>
              <a:path w="502284" h="502285">
                <a:moveTo>
                  <a:pt x="501930" y="0"/>
                </a:moveTo>
                <a:lnTo>
                  <a:pt x="428556" y="7622"/>
                </a:lnTo>
                <a:lnTo>
                  <a:pt x="372872" y="18268"/>
                </a:lnTo>
                <a:lnTo>
                  <a:pt x="317191" y="32077"/>
                </a:lnTo>
                <a:lnTo>
                  <a:pt x="270043" y="47192"/>
                </a:lnTo>
                <a:lnTo>
                  <a:pt x="223458" y="65302"/>
                </a:lnTo>
                <a:lnTo>
                  <a:pt x="177998" y="86034"/>
                </a:lnTo>
                <a:lnTo>
                  <a:pt x="134225" y="109015"/>
                </a:lnTo>
                <a:lnTo>
                  <a:pt x="92701" y="133871"/>
                </a:lnTo>
                <a:lnTo>
                  <a:pt x="53990" y="160230"/>
                </a:lnTo>
                <a:lnTo>
                  <a:pt x="14341" y="209141"/>
                </a:lnTo>
                <a:lnTo>
                  <a:pt x="0" y="268171"/>
                </a:lnTo>
                <a:lnTo>
                  <a:pt x="0" y="501926"/>
                </a:lnTo>
                <a:lnTo>
                  <a:pt x="50193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857755" y="4050029"/>
            <a:ext cx="1586865" cy="114300"/>
          </a:xfrm>
          <a:custGeom>
            <a:avLst/>
            <a:gdLst/>
            <a:ahLst/>
            <a:cxnLst/>
            <a:rect l="l" t="t" r="r" b="b"/>
            <a:pathLst>
              <a:path w="1586864" h="114300">
                <a:moveTo>
                  <a:pt x="1472057" y="0"/>
                </a:moveTo>
                <a:lnTo>
                  <a:pt x="1472057" y="114300"/>
                </a:lnTo>
                <a:lnTo>
                  <a:pt x="1548257" y="76200"/>
                </a:lnTo>
                <a:lnTo>
                  <a:pt x="1491107" y="76200"/>
                </a:lnTo>
                <a:lnTo>
                  <a:pt x="1491107" y="38100"/>
                </a:lnTo>
                <a:lnTo>
                  <a:pt x="1548257" y="38100"/>
                </a:lnTo>
                <a:lnTo>
                  <a:pt x="1472057" y="0"/>
                </a:lnTo>
                <a:close/>
              </a:path>
              <a:path w="1586864" h="114300">
                <a:moveTo>
                  <a:pt x="147205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472057" y="76200"/>
                </a:lnTo>
                <a:lnTo>
                  <a:pt x="1472057" y="38100"/>
                </a:lnTo>
                <a:close/>
              </a:path>
              <a:path w="1586864" h="114300">
                <a:moveTo>
                  <a:pt x="1548257" y="38100"/>
                </a:moveTo>
                <a:lnTo>
                  <a:pt x="1491107" y="38100"/>
                </a:lnTo>
                <a:lnTo>
                  <a:pt x="1491107" y="76200"/>
                </a:lnTo>
                <a:lnTo>
                  <a:pt x="1548257" y="76200"/>
                </a:lnTo>
                <a:lnTo>
                  <a:pt x="1586357" y="57150"/>
                </a:lnTo>
                <a:lnTo>
                  <a:pt x="1548257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207" y="3731005"/>
            <a:ext cx="1681816" cy="174879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6097523" y="2522982"/>
            <a:ext cx="3695700" cy="114300"/>
          </a:xfrm>
          <a:custGeom>
            <a:avLst/>
            <a:gdLst/>
            <a:ahLst/>
            <a:cxnLst/>
            <a:rect l="l" t="t" r="r" b="b"/>
            <a:pathLst>
              <a:path w="36957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695700" h="114300">
                <a:moveTo>
                  <a:pt x="3581400" y="0"/>
                </a:moveTo>
                <a:lnTo>
                  <a:pt x="3581400" y="114300"/>
                </a:lnTo>
                <a:lnTo>
                  <a:pt x="3657600" y="76200"/>
                </a:lnTo>
                <a:lnTo>
                  <a:pt x="3600450" y="76200"/>
                </a:lnTo>
                <a:lnTo>
                  <a:pt x="3600450" y="38100"/>
                </a:lnTo>
                <a:lnTo>
                  <a:pt x="3657600" y="38100"/>
                </a:lnTo>
                <a:lnTo>
                  <a:pt x="3581400" y="0"/>
                </a:lnTo>
                <a:close/>
              </a:path>
              <a:path w="36957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695700" h="114300">
                <a:moveTo>
                  <a:pt x="358140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581400" y="76200"/>
                </a:lnTo>
                <a:lnTo>
                  <a:pt x="3581400" y="38100"/>
                </a:lnTo>
                <a:close/>
              </a:path>
              <a:path w="3695700" h="114300">
                <a:moveTo>
                  <a:pt x="3657600" y="38100"/>
                </a:moveTo>
                <a:lnTo>
                  <a:pt x="3600450" y="38100"/>
                </a:lnTo>
                <a:lnTo>
                  <a:pt x="3600450" y="76200"/>
                </a:lnTo>
                <a:lnTo>
                  <a:pt x="3657600" y="76200"/>
                </a:lnTo>
                <a:lnTo>
                  <a:pt x="3695700" y="57150"/>
                </a:lnTo>
                <a:lnTo>
                  <a:pt x="3657600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06134" y="2265045"/>
            <a:ext cx="3101720" cy="190880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6173723" y="3970782"/>
            <a:ext cx="3695700" cy="114300"/>
          </a:xfrm>
          <a:custGeom>
            <a:avLst/>
            <a:gdLst/>
            <a:ahLst/>
            <a:cxnLst/>
            <a:rect l="l" t="t" r="r" b="b"/>
            <a:pathLst>
              <a:path w="36957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695700" h="114300">
                <a:moveTo>
                  <a:pt x="3581400" y="0"/>
                </a:moveTo>
                <a:lnTo>
                  <a:pt x="3581400" y="114300"/>
                </a:lnTo>
                <a:lnTo>
                  <a:pt x="3657600" y="76200"/>
                </a:lnTo>
                <a:lnTo>
                  <a:pt x="3600450" y="76200"/>
                </a:lnTo>
                <a:lnTo>
                  <a:pt x="3600450" y="38100"/>
                </a:lnTo>
                <a:lnTo>
                  <a:pt x="3657600" y="38100"/>
                </a:lnTo>
                <a:lnTo>
                  <a:pt x="3581400" y="0"/>
                </a:lnTo>
                <a:close/>
              </a:path>
              <a:path w="36957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695700" h="114300">
                <a:moveTo>
                  <a:pt x="358140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581400" y="76200"/>
                </a:lnTo>
                <a:lnTo>
                  <a:pt x="3581400" y="38100"/>
                </a:lnTo>
                <a:close/>
              </a:path>
              <a:path w="3695700" h="114300">
                <a:moveTo>
                  <a:pt x="3657600" y="38100"/>
                </a:moveTo>
                <a:lnTo>
                  <a:pt x="3600450" y="38100"/>
                </a:lnTo>
                <a:lnTo>
                  <a:pt x="3600450" y="76200"/>
                </a:lnTo>
                <a:lnTo>
                  <a:pt x="3657600" y="76200"/>
                </a:lnTo>
                <a:lnTo>
                  <a:pt x="3695700" y="57150"/>
                </a:lnTo>
                <a:lnTo>
                  <a:pt x="3657600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43394" y="3715639"/>
            <a:ext cx="2365248" cy="186690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6237732" y="5519165"/>
            <a:ext cx="3695700" cy="114300"/>
          </a:xfrm>
          <a:custGeom>
            <a:avLst/>
            <a:gdLst/>
            <a:ahLst/>
            <a:cxnLst/>
            <a:rect l="l" t="t" r="r" b="b"/>
            <a:pathLst>
              <a:path w="36957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695700" h="114300">
                <a:moveTo>
                  <a:pt x="3581399" y="0"/>
                </a:moveTo>
                <a:lnTo>
                  <a:pt x="3581399" y="114300"/>
                </a:lnTo>
                <a:lnTo>
                  <a:pt x="3657599" y="76200"/>
                </a:lnTo>
                <a:lnTo>
                  <a:pt x="3600449" y="76200"/>
                </a:lnTo>
                <a:lnTo>
                  <a:pt x="3600449" y="38100"/>
                </a:lnTo>
                <a:lnTo>
                  <a:pt x="3657599" y="38100"/>
                </a:lnTo>
                <a:lnTo>
                  <a:pt x="3581399" y="0"/>
                </a:lnTo>
                <a:close/>
              </a:path>
              <a:path w="369570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695700" h="114300">
                <a:moveTo>
                  <a:pt x="3581399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581399" y="76200"/>
                </a:lnTo>
                <a:lnTo>
                  <a:pt x="3581399" y="38100"/>
                </a:lnTo>
                <a:close/>
              </a:path>
              <a:path w="3695700" h="114300">
                <a:moveTo>
                  <a:pt x="3657599" y="38100"/>
                </a:moveTo>
                <a:lnTo>
                  <a:pt x="3600449" y="38100"/>
                </a:lnTo>
                <a:lnTo>
                  <a:pt x="3600449" y="76200"/>
                </a:lnTo>
                <a:lnTo>
                  <a:pt x="3657599" y="76200"/>
                </a:lnTo>
                <a:lnTo>
                  <a:pt x="3695699" y="57150"/>
                </a:lnTo>
                <a:lnTo>
                  <a:pt x="3657599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10780" y="5262498"/>
            <a:ext cx="1201420" cy="141350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110</a:t>
            </a:fld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9688" y="175336"/>
            <a:ext cx="729742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45"/>
              <a:t>PROTOCOL:</a:t>
            </a:r>
            <a:r>
              <a:rPr dirty="0" sz="4400" spc="615"/>
              <a:t> </a:t>
            </a:r>
            <a:r>
              <a:rPr dirty="0" sz="4400"/>
              <a:t>NET-</a:t>
            </a:r>
            <a:r>
              <a:rPr dirty="0" sz="4400" spc="40"/>
              <a:t>NTLM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4" y="3435096"/>
            <a:ext cx="1566672" cy="156667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600" y="3535679"/>
            <a:ext cx="1374648" cy="137464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074164" y="3349752"/>
            <a:ext cx="5012690" cy="1567180"/>
            <a:chOff x="2074164" y="3349752"/>
            <a:chExt cx="5012690" cy="15671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9928" y="3349752"/>
              <a:ext cx="1566672" cy="156667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074164" y="3394710"/>
              <a:ext cx="3596004" cy="114300"/>
            </a:xfrm>
            <a:custGeom>
              <a:avLst/>
              <a:gdLst/>
              <a:ahLst/>
              <a:cxnLst/>
              <a:rect l="l" t="t" r="r" b="b"/>
              <a:pathLst>
                <a:path w="3596004" h="114300">
                  <a:moveTo>
                    <a:pt x="3481578" y="0"/>
                  </a:moveTo>
                  <a:lnTo>
                    <a:pt x="3481578" y="114300"/>
                  </a:lnTo>
                  <a:lnTo>
                    <a:pt x="3557778" y="76200"/>
                  </a:lnTo>
                  <a:lnTo>
                    <a:pt x="3500628" y="76200"/>
                  </a:lnTo>
                  <a:lnTo>
                    <a:pt x="3500628" y="38100"/>
                  </a:lnTo>
                  <a:lnTo>
                    <a:pt x="3557778" y="38100"/>
                  </a:lnTo>
                  <a:lnTo>
                    <a:pt x="3481578" y="0"/>
                  </a:lnTo>
                  <a:close/>
                </a:path>
                <a:path w="3596004" h="114300">
                  <a:moveTo>
                    <a:pt x="3481578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481578" y="76200"/>
                  </a:lnTo>
                  <a:lnTo>
                    <a:pt x="3481578" y="38100"/>
                  </a:lnTo>
                  <a:close/>
                </a:path>
                <a:path w="3596004" h="114300">
                  <a:moveTo>
                    <a:pt x="3557778" y="38100"/>
                  </a:moveTo>
                  <a:lnTo>
                    <a:pt x="3500628" y="38100"/>
                  </a:lnTo>
                  <a:lnTo>
                    <a:pt x="3500628" y="76200"/>
                  </a:lnTo>
                  <a:lnTo>
                    <a:pt x="3557778" y="76200"/>
                  </a:lnTo>
                  <a:lnTo>
                    <a:pt x="3595878" y="57150"/>
                  </a:lnTo>
                  <a:lnTo>
                    <a:pt x="3557778" y="3810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8401" y="3539490"/>
              <a:ext cx="1025525" cy="13169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074164" y="4016629"/>
              <a:ext cx="3595370" cy="114300"/>
            </a:xfrm>
            <a:custGeom>
              <a:avLst/>
              <a:gdLst/>
              <a:ahLst/>
              <a:cxnLst/>
              <a:rect l="l" t="t" r="r" b="b"/>
              <a:pathLst>
                <a:path w="3595370" h="114300">
                  <a:moveTo>
                    <a:pt x="114427" y="0"/>
                  </a:moveTo>
                  <a:lnTo>
                    <a:pt x="0" y="57023"/>
                  </a:lnTo>
                  <a:lnTo>
                    <a:pt x="114173" y="114300"/>
                  </a:lnTo>
                  <a:lnTo>
                    <a:pt x="114257" y="76226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42" y="38100"/>
                  </a:lnTo>
                  <a:lnTo>
                    <a:pt x="114427" y="0"/>
                  </a:lnTo>
                  <a:close/>
                </a:path>
                <a:path w="3595370" h="114300">
                  <a:moveTo>
                    <a:pt x="114342" y="38127"/>
                  </a:moveTo>
                  <a:lnTo>
                    <a:pt x="114257" y="76226"/>
                  </a:lnTo>
                  <a:lnTo>
                    <a:pt x="3595243" y="81153"/>
                  </a:lnTo>
                  <a:lnTo>
                    <a:pt x="3595243" y="43053"/>
                  </a:lnTo>
                  <a:lnTo>
                    <a:pt x="114342" y="38127"/>
                  </a:lnTo>
                  <a:close/>
                </a:path>
                <a:path w="3595370" h="114300">
                  <a:moveTo>
                    <a:pt x="95250" y="38100"/>
                  </a:moveTo>
                  <a:lnTo>
                    <a:pt x="95250" y="76200"/>
                  </a:lnTo>
                  <a:lnTo>
                    <a:pt x="114257" y="76226"/>
                  </a:lnTo>
                  <a:lnTo>
                    <a:pt x="114342" y="38127"/>
                  </a:lnTo>
                  <a:lnTo>
                    <a:pt x="95250" y="38100"/>
                  </a:lnTo>
                  <a:close/>
                </a:path>
                <a:path w="3595370" h="114300">
                  <a:moveTo>
                    <a:pt x="114342" y="38100"/>
                  </a:moveTo>
                  <a:lnTo>
                    <a:pt x="95250" y="38100"/>
                  </a:lnTo>
                  <a:lnTo>
                    <a:pt x="114342" y="3812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62556" y="4610862"/>
              <a:ext cx="3613150" cy="114300"/>
            </a:xfrm>
            <a:custGeom>
              <a:avLst/>
              <a:gdLst/>
              <a:ahLst/>
              <a:cxnLst/>
              <a:rect l="l" t="t" r="r" b="b"/>
              <a:pathLst>
                <a:path w="3613150" h="114300">
                  <a:moveTo>
                    <a:pt x="3498596" y="0"/>
                  </a:moveTo>
                  <a:lnTo>
                    <a:pt x="3498596" y="114300"/>
                  </a:lnTo>
                  <a:lnTo>
                    <a:pt x="3574796" y="76200"/>
                  </a:lnTo>
                  <a:lnTo>
                    <a:pt x="3517646" y="76200"/>
                  </a:lnTo>
                  <a:lnTo>
                    <a:pt x="3517646" y="38100"/>
                  </a:lnTo>
                  <a:lnTo>
                    <a:pt x="3574796" y="38100"/>
                  </a:lnTo>
                  <a:lnTo>
                    <a:pt x="3498596" y="0"/>
                  </a:lnTo>
                  <a:close/>
                </a:path>
                <a:path w="3613150" h="114300">
                  <a:moveTo>
                    <a:pt x="3498596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498596" y="76200"/>
                  </a:lnTo>
                  <a:lnTo>
                    <a:pt x="3498596" y="38100"/>
                  </a:lnTo>
                  <a:close/>
                </a:path>
                <a:path w="3613150" h="114300">
                  <a:moveTo>
                    <a:pt x="3574796" y="38100"/>
                  </a:moveTo>
                  <a:lnTo>
                    <a:pt x="3517646" y="38100"/>
                  </a:lnTo>
                  <a:lnTo>
                    <a:pt x="3517646" y="76200"/>
                  </a:lnTo>
                  <a:lnTo>
                    <a:pt x="3574796" y="76200"/>
                  </a:lnTo>
                  <a:lnTo>
                    <a:pt x="3612896" y="57150"/>
                  </a:lnTo>
                  <a:lnTo>
                    <a:pt x="3574796" y="3810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7617" y="4714875"/>
              <a:ext cx="2836748" cy="1778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313034" y="4902454"/>
            <a:ext cx="1735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Domain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Controller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9331" y="3174619"/>
            <a:ext cx="11176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13690">
              <a:lnSpc>
                <a:spcPct val="100000"/>
              </a:lnSpc>
              <a:spcBef>
                <a:spcPts val="90"/>
              </a:spcBef>
            </a:pPr>
            <a:r>
              <a:rPr dirty="0" sz="1400" spc="-10" b="1">
                <a:solidFill>
                  <a:srgbClr val="92D050"/>
                </a:solidFill>
                <a:latin typeface="Liberation Sans Narrow"/>
                <a:cs typeface="Liberation Sans Narrow"/>
              </a:rPr>
              <a:t>User’</a:t>
            </a:r>
            <a:r>
              <a:rPr dirty="0" sz="1400" spc="-10">
                <a:solidFill>
                  <a:srgbClr val="92D050"/>
                </a:solidFill>
                <a:latin typeface="Trebuchet MS"/>
                <a:cs typeface="Trebuchet MS"/>
              </a:rPr>
              <a:t>s </a:t>
            </a:r>
            <a:r>
              <a:rPr dirty="0" sz="1400" spc="-60">
                <a:solidFill>
                  <a:srgbClr val="92D050"/>
                </a:solidFill>
                <a:latin typeface="Trebuchet MS"/>
                <a:cs typeface="Trebuchet MS"/>
              </a:rPr>
              <a:t>password</a:t>
            </a:r>
            <a:r>
              <a:rPr dirty="0" sz="1400" spc="1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92D05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91107" y="2828548"/>
            <a:ext cx="384175" cy="269240"/>
          </a:xfrm>
          <a:custGeom>
            <a:avLst/>
            <a:gdLst/>
            <a:ahLst/>
            <a:cxnLst/>
            <a:rect l="l" t="t" r="r" b="b"/>
            <a:pathLst>
              <a:path w="384175" h="269239">
                <a:moveTo>
                  <a:pt x="149774" y="0"/>
                </a:moveTo>
                <a:lnTo>
                  <a:pt x="102428" y="6858"/>
                </a:lnTo>
                <a:lnTo>
                  <a:pt x="61313" y="25956"/>
                </a:lnTo>
                <a:lnTo>
                  <a:pt x="28893" y="55080"/>
                </a:lnTo>
                <a:lnTo>
                  <a:pt x="7634" y="92016"/>
                </a:lnTo>
                <a:lnTo>
                  <a:pt x="0" y="134550"/>
                </a:lnTo>
                <a:lnTo>
                  <a:pt x="7634" y="177078"/>
                </a:lnTo>
                <a:lnTo>
                  <a:pt x="28893" y="214010"/>
                </a:lnTo>
                <a:lnTo>
                  <a:pt x="61313" y="243133"/>
                </a:lnTo>
                <a:lnTo>
                  <a:pt x="102428" y="262231"/>
                </a:lnTo>
                <a:lnTo>
                  <a:pt x="149774" y="269089"/>
                </a:lnTo>
                <a:lnTo>
                  <a:pt x="165114" y="267197"/>
                </a:lnTo>
                <a:lnTo>
                  <a:pt x="269941" y="172993"/>
                </a:lnTo>
                <a:lnTo>
                  <a:pt x="85585" y="172993"/>
                </a:lnTo>
                <a:lnTo>
                  <a:pt x="68969" y="169959"/>
                </a:lnTo>
                <a:lnTo>
                  <a:pt x="55362" y="161700"/>
                </a:lnTo>
                <a:lnTo>
                  <a:pt x="46169" y="149476"/>
                </a:lnTo>
                <a:lnTo>
                  <a:pt x="42792" y="134550"/>
                </a:lnTo>
                <a:lnTo>
                  <a:pt x="46169" y="119623"/>
                </a:lnTo>
                <a:lnTo>
                  <a:pt x="55362" y="107399"/>
                </a:lnTo>
                <a:lnTo>
                  <a:pt x="68969" y="99140"/>
                </a:lnTo>
                <a:lnTo>
                  <a:pt x="85585" y="96107"/>
                </a:lnTo>
                <a:lnTo>
                  <a:pt x="355496" y="96107"/>
                </a:lnTo>
                <a:lnTo>
                  <a:pt x="384014" y="70478"/>
                </a:lnTo>
                <a:lnTo>
                  <a:pt x="281726" y="70478"/>
                </a:lnTo>
                <a:lnTo>
                  <a:pt x="258297" y="41626"/>
                </a:lnTo>
                <a:lnTo>
                  <a:pt x="227514" y="19381"/>
                </a:lnTo>
                <a:lnTo>
                  <a:pt x="190850" y="5065"/>
                </a:lnTo>
                <a:lnTo>
                  <a:pt x="149774" y="0"/>
                </a:lnTo>
                <a:close/>
              </a:path>
              <a:path w="384175" h="269239">
                <a:moveTo>
                  <a:pt x="355496" y="96107"/>
                </a:moveTo>
                <a:lnTo>
                  <a:pt x="85585" y="96107"/>
                </a:lnTo>
                <a:lnTo>
                  <a:pt x="102200" y="99140"/>
                </a:lnTo>
                <a:lnTo>
                  <a:pt x="115807" y="107399"/>
                </a:lnTo>
                <a:lnTo>
                  <a:pt x="125001" y="119623"/>
                </a:lnTo>
                <a:lnTo>
                  <a:pt x="128377" y="134550"/>
                </a:lnTo>
                <a:lnTo>
                  <a:pt x="125001" y="149476"/>
                </a:lnTo>
                <a:lnTo>
                  <a:pt x="115807" y="161700"/>
                </a:lnTo>
                <a:lnTo>
                  <a:pt x="102200" y="169959"/>
                </a:lnTo>
                <a:lnTo>
                  <a:pt x="85585" y="172993"/>
                </a:lnTo>
                <a:lnTo>
                  <a:pt x="269941" y="172993"/>
                </a:lnTo>
                <a:lnTo>
                  <a:pt x="355496" y="9610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299459" y="5204459"/>
            <a:ext cx="963294" cy="307975"/>
          </a:xfrm>
          <a:custGeom>
            <a:avLst/>
            <a:gdLst/>
            <a:ahLst/>
            <a:cxnLst/>
            <a:rect l="l" t="t" r="r" b="b"/>
            <a:pathLst>
              <a:path w="963295" h="307975">
                <a:moveTo>
                  <a:pt x="0" y="307847"/>
                </a:moveTo>
                <a:lnTo>
                  <a:pt x="963167" y="307847"/>
                </a:lnTo>
                <a:lnTo>
                  <a:pt x="963167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313747" y="5229605"/>
            <a:ext cx="9493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90"/>
              </a:spcBef>
            </a:pPr>
            <a:r>
              <a:rPr dirty="0" sz="14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challenge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214504" y="5012863"/>
            <a:ext cx="393065" cy="505459"/>
          </a:xfrm>
          <a:custGeom>
            <a:avLst/>
            <a:gdLst/>
            <a:ahLst/>
            <a:cxnLst/>
            <a:rect l="l" t="t" r="r" b="b"/>
            <a:pathLst>
              <a:path w="393064" h="505460">
                <a:moveTo>
                  <a:pt x="189500" y="0"/>
                </a:moveTo>
                <a:lnTo>
                  <a:pt x="143667" y="8297"/>
                </a:lnTo>
                <a:lnTo>
                  <a:pt x="104141" y="29703"/>
                </a:lnTo>
                <a:lnTo>
                  <a:pt x="73269" y="61779"/>
                </a:lnTo>
                <a:lnTo>
                  <a:pt x="53396" y="102085"/>
                </a:lnTo>
                <a:lnTo>
                  <a:pt x="46871" y="148184"/>
                </a:lnTo>
                <a:lnTo>
                  <a:pt x="48408" y="227794"/>
                </a:lnTo>
                <a:lnTo>
                  <a:pt x="0" y="232191"/>
                </a:lnTo>
                <a:lnTo>
                  <a:pt x="5079" y="495240"/>
                </a:lnTo>
                <a:lnTo>
                  <a:pt x="199258" y="505341"/>
                </a:lnTo>
                <a:lnTo>
                  <a:pt x="392894" y="487751"/>
                </a:lnTo>
                <a:lnTo>
                  <a:pt x="391825" y="432370"/>
                </a:lnTo>
                <a:lnTo>
                  <a:pt x="184071" y="436382"/>
                </a:lnTo>
                <a:lnTo>
                  <a:pt x="183363" y="399692"/>
                </a:lnTo>
                <a:lnTo>
                  <a:pt x="172202" y="394032"/>
                </a:lnTo>
                <a:lnTo>
                  <a:pt x="163254" y="385278"/>
                </a:lnTo>
                <a:lnTo>
                  <a:pt x="157245" y="374000"/>
                </a:lnTo>
                <a:lnTo>
                  <a:pt x="154900" y="360768"/>
                </a:lnTo>
                <a:lnTo>
                  <a:pt x="157867" y="344577"/>
                </a:lnTo>
                <a:lnTo>
                  <a:pt x="166539" y="331197"/>
                </a:lnTo>
                <a:lnTo>
                  <a:pt x="179579" y="322019"/>
                </a:lnTo>
                <a:lnTo>
                  <a:pt x="195649" y="318430"/>
                </a:lnTo>
                <a:lnTo>
                  <a:pt x="389552" y="314685"/>
                </a:lnTo>
                <a:lnTo>
                  <a:pt x="387814" y="224702"/>
                </a:lnTo>
                <a:lnTo>
                  <a:pt x="339272" y="222177"/>
                </a:lnTo>
                <a:lnTo>
                  <a:pt x="339218" y="219408"/>
                </a:lnTo>
                <a:lnTo>
                  <a:pt x="89906" y="224223"/>
                </a:lnTo>
                <a:lnTo>
                  <a:pt x="88422" y="147381"/>
                </a:lnTo>
                <a:lnTo>
                  <a:pt x="95788" y="106759"/>
                </a:lnTo>
                <a:lnTo>
                  <a:pt x="117388" y="73328"/>
                </a:lnTo>
                <a:lnTo>
                  <a:pt x="149975" y="50462"/>
                </a:lnTo>
                <a:lnTo>
                  <a:pt x="190302" y="41535"/>
                </a:lnTo>
                <a:lnTo>
                  <a:pt x="289691" y="39616"/>
                </a:lnTo>
                <a:lnTo>
                  <a:pt x="275935" y="26386"/>
                </a:lnTo>
                <a:lnTo>
                  <a:pt x="235614" y="6522"/>
                </a:lnTo>
                <a:lnTo>
                  <a:pt x="189500" y="0"/>
                </a:lnTo>
                <a:close/>
              </a:path>
              <a:path w="393064" h="505460">
                <a:moveTo>
                  <a:pt x="389552" y="314685"/>
                </a:moveTo>
                <a:lnTo>
                  <a:pt x="195649" y="318430"/>
                </a:lnTo>
                <a:lnTo>
                  <a:pt x="211845" y="321396"/>
                </a:lnTo>
                <a:lnTo>
                  <a:pt x="225230" y="330064"/>
                </a:lnTo>
                <a:lnTo>
                  <a:pt x="234412" y="343099"/>
                </a:lnTo>
                <a:lnTo>
                  <a:pt x="238002" y="359163"/>
                </a:lnTo>
                <a:lnTo>
                  <a:pt x="236162" y="372086"/>
                </a:lnTo>
                <a:lnTo>
                  <a:pt x="230591" y="383458"/>
                </a:lnTo>
                <a:lnTo>
                  <a:pt x="221990" y="392681"/>
                </a:lnTo>
                <a:lnTo>
                  <a:pt x="211063" y="399157"/>
                </a:lnTo>
                <a:lnTo>
                  <a:pt x="211772" y="435847"/>
                </a:lnTo>
                <a:lnTo>
                  <a:pt x="391825" y="432370"/>
                </a:lnTo>
                <a:lnTo>
                  <a:pt x="389552" y="314685"/>
                </a:lnTo>
                <a:close/>
              </a:path>
              <a:path w="393064" h="505460">
                <a:moveTo>
                  <a:pt x="193644" y="214601"/>
                </a:moveTo>
                <a:lnTo>
                  <a:pt x="89906" y="224223"/>
                </a:lnTo>
                <a:lnTo>
                  <a:pt x="297668" y="220210"/>
                </a:lnTo>
                <a:lnTo>
                  <a:pt x="193644" y="214601"/>
                </a:lnTo>
                <a:close/>
              </a:path>
              <a:path w="393064" h="505460">
                <a:moveTo>
                  <a:pt x="289691" y="39616"/>
                </a:moveTo>
                <a:lnTo>
                  <a:pt x="190302" y="41535"/>
                </a:lnTo>
                <a:lnTo>
                  <a:pt x="230938" y="48899"/>
                </a:lnTo>
                <a:lnTo>
                  <a:pt x="264381" y="70489"/>
                </a:lnTo>
                <a:lnTo>
                  <a:pt x="287254" y="103061"/>
                </a:lnTo>
                <a:lnTo>
                  <a:pt x="296184" y="143369"/>
                </a:lnTo>
                <a:lnTo>
                  <a:pt x="297668" y="220210"/>
                </a:lnTo>
                <a:lnTo>
                  <a:pt x="339218" y="219408"/>
                </a:lnTo>
                <a:lnTo>
                  <a:pt x="337734" y="142567"/>
                </a:lnTo>
                <a:lnTo>
                  <a:pt x="329434" y="96755"/>
                </a:lnTo>
                <a:lnTo>
                  <a:pt x="308021" y="57246"/>
                </a:lnTo>
                <a:lnTo>
                  <a:pt x="289691" y="3961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56150" y="5196078"/>
            <a:ext cx="323214" cy="115062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45101" y="5397880"/>
            <a:ext cx="345439" cy="12598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84932" y="4977891"/>
            <a:ext cx="760730" cy="164337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754786" y="4868926"/>
            <a:ext cx="5321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066535" y="4944871"/>
            <a:ext cx="617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10874474" y="2592446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6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10602594" y="2942031"/>
            <a:ext cx="111442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92D050"/>
                </a:solidFill>
                <a:latin typeface="Liberation Sans Narrow"/>
                <a:cs typeface="Liberation Sans Narrow"/>
              </a:rPr>
              <a:t>User’</a:t>
            </a:r>
            <a:r>
              <a:rPr dirty="0" sz="1400" spc="-10">
                <a:solidFill>
                  <a:srgbClr val="92D050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400" spc="-55">
                <a:solidFill>
                  <a:srgbClr val="92D050"/>
                </a:solidFill>
                <a:latin typeface="Trebuchet MS"/>
                <a:cs typeface="Trebuchet MS"/>
              </a:rPr>
              <a:t>password</a:t>
            </a:r>
            <a:r>
              <a:rPr dirty="0" sz="1400" spc="-4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92D05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2825114" y="3412744"/>
            <a:ext cx="7541895" cy="1458595"/>
            <a:chOff x="2825114" y="3412744"/>
            <a:chExt cx="7541895" cy="1458595"/>
          </a:xfrm>
        </p:grpSpPr>
        <p:sp>
          <p:nvSpPr>
            <p:cNvPr id="26" name="object 26" descr=""/>
            <p:cNvSpPr/>
            <p:nvPr/>
          </p:nvSpPr>
          <p:spPr>
            <a:xfrm>
              <a:off x="6920483" y="3412744"/>
              <a:ext cx="3446779" cy="114300"/>
            </a:xfrm>
            <a:custGeom>
              <a:avLst/>
              <a:gdLst/>
              <a:ahLst/>
              <a:cxnLst/>
              <a:rect l="l" t="t" r="r" b="b"/>
              <a:pathLst>
                <a:path w="3446779" h="114300">
                  <a:moveTo>
                    <a:pt x="3332183" y="76149"/>
                  </a:moveTo>
                  <a:lnTo>
                    <a:pt x="3332099" y="114300"/>
                  </a:lnTo>
                  <a:lnTo>
                    <a:pt x="3408724" y="76200"/>
                  </a:lnTo>
                  <a:lnTo>
                    <a:pt x="3351276" y="76200"/>
                  </a:lnTo>
                  <a:lnTo>
                    <a:pt x="3332183" y="76149"/>
                  </a:lnTo>
                  <a:close/>
                </a:path>
                <a:path w="3446779" h="114300">
                  <a:moveTo>
                    <a:pt x="3332268" y="38049"/>
                  </a:moveTo>
                  <a:lnTo>
                    <a:pt x="3332183" y="76149"/>
                  </a:lnTo>
                  <a:lnTo>
                    <a:pt x="3351276" y="76200"/>
                  </a:lnTo>
                  <a:lnTo>
                    <a:pt x="3351403" y="38100"/>
                  </a:lnTo>
                  <a:lnTo>
                    <a:pt x="3332268" y="38049"/>
                  </a:lnTo>
                  <a:close/>
                </a:path>
                <a:path w="3446779" h="114300">
                  <a:moveTo>
                    <a:pt x="3332353" y="0"/>
                  </a:moveTo>
                  <a:lnTo>
                    <a:pt x="3332268" y="38049"/>
                  </a:lnTo>
                  <a:lnTo>
                    <a:pt x="3351403" y="38100"/>
                  </a:lnTo>
                  <a:lnTo>
                    <a:pt x="3351276" y="76200"/>
                  </a:lnTo>
                  <a:lnTo>
                    <a:pt x="3408724" y="76200"/>
                  </a:lnTo>
                  <a:lnTo>
                    <a:pt x="3446526" y="57403"/>
                  </a:lnTo>
                  <a:lnTo>
                    <a:pt x="3332353" y="0"/>
                  </a:lnTo>
                  <a:close/>
                </a:path>
                <a:path w="3446779" h="114300">
                  <a:moveTo>
                    <a:pt x="0" y="29209"/>
                  </a:moveTo>
                  <a:lnTo>
                    <a:pt x="0" y="67309"/>
                  </a:lnTo>
                  <a:lnTo>
                    <a:pt x="3332183" y="76149"/>
                  </a:lnTo>
                  <a:lnTo>
                    <a:pt x="3332268" y="38049"/>
                  </a:lnTo>
                  <a:lnTo>
                    <a:pt x="0" y="2920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5114" y="4152392"/>
              <a:ext cx="2439289" cy="18046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3829" y="3645662"/>
              <a:ext cx="2839675" cy="17906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8908" y="3898645"/>
              <a:ext cx="765556" cy="174371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6905243" y="4553077"/>
              <a:ext cx="3366770" cy="114300"/>
            </a:xfrm>
            <a:custGeom>
              <a:avLst/>
              <a:gdLst/>
              <a:ahLst/>
              <a:cxnLst/>
              <a:rect l="l" t="t" r="r" b="b"/>
              <a:pathLst>
                <a:path w="3366770" h="114300">
                  <a:moveTo>
                    <a:pt x="114300" y="0"/>
                  </a:moveTo>
                  <a:lnTo>
                    <a:pt x="0" y="57023"/>
                  </a:lnTo>
                  <a:lnTo>
                    <a:pt x="114300" y="114300"/>
                  </a:lnTo>
                  <a:lnTo>
                    <a:pt x="114300" y="76215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3366770" h="114300">
                  <a:moveTo>
                    <a:pt x="114300" y="38115"/>
                  </a:moveTo>
                  <a:lnTo>
                    <a:pt x="114300" y="76215"/>
                  </a:lnTo>
                  <a:lnTo>
                    <a:pt x="3366770" y="78867"/>
                  </a:lnTo>
                  <a:lnTo>
                    <a:pt x="3366770" y="40767"/>
                  </a:lnTo>
                  <a:lnTo>
                    <a:pt x="114300" y="38115"/>
                  </a:lnTo>
                  <a:close/>
                </a:path>
                <a:path w="3366770" h="114300">
                  <a:moveTo>
                    <a:pt x="95250" y="38100"/>
                  </a:moveTo>
                  <a:lnTo>
                    <a:pt x="95250" y="76200"/>
                  </a:lnTo>
                  <a:lnTo>
                    <a:pt x="114300" y="76215"/>
                  </a:lnTo>
                  <a:lnTo>
                    <a:pt x="114300" y="38115"/>
                  </a:lnTo>
                  <a:lnTo>
                    <a:pt x="95250" y="38100"/>
                  </a:lnTo>
                  <a:close/>
                </a:path>
                <a:path w="3366770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114300" y="38115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8886" y="4725035"/>
              <a:ext cx="1356614" cy="145922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8008619" y="2958083"/>
            <a:ext cx="966469" cy="307975"/>
          </a:xfrm>
          <a:prstGeom prst="rect">
            <a:avLst/>
          </a:prstGeom>
          <a:ln w="28575">
            <a:solidFill>
              <a:srgbClr val="92D050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136525">
              <a:lnSpc>
                <a:spcPct val="100000"/>
              </a:lnSpc>
              <a:spcBef>
                <a:spcPts val="280"/>
              </a:spcBef>
            </a:pPr>
            <a:r>
              <a:rPr dirty="0" sz="14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challenge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8930354" y="2765797"/>
            <a:ext cx="335280" cy="445134"/>
          </a:xfrm>
          <a:custGeom>
            <a:avLst/>
            <a:gdLst/>
            <a:ahLst/>
            <a:cxnLst/>
            <a:rect l="l" t="t" r="r" b="b"/>
            <a:pathLst>
              <a:path w="335279" h="445135">
                <a:moveTo>
                  <a:pt x="194428" y="0"/>
                </a:moveTo>
                <a:lnTo>
                  <a:pt x="148330" y="7396"/>
                </a:lnTo>
                <a:lnTo>
                  <a:pt x="108299" y="27992"/>
                </a:lnTo>
                <a:lnTo>
                  <a:pt x="76735" y="59400"/>
                </a:lnTo>
                <a:lnTo>
                  <a:pt x="56037" y="99233"/>
                </a:lnTo>
                <a:lnTo>
                  <a:pt x="48604" y="145102"/>
                </a:lnTo>
                <a:lnTo>
                  <a:pt x="48605" y="224563"/>
                </a:lnTo>
                <a:lnTo>
                  <a:pt x="0" y="228018"/>
                </a:lnTo>
                <a:lnTo>
                  <a:pt x="0" y="444680"/>
                </a:lnTo>
                <a:lnTo>
                  <a:pt x="223897" y="221799"/>
                </a:lnTo>
                <a:lnTo>
                  <a:pt x="90266" y="221799"/>
                </a:lnTo>
                <a:lnTo>
                  <a:pt x="90266" y="145102"/>
                </a:lnTo>
                <a:lnTo>
                  <a:pt x="98436" y="104713"/>
                </a:lnTo>
                <a:lnTo>
                  <a:pt x="120732" y="71773"/>
                </a:lnTo>
                <a:lnTo>
                  <a:pt x="153836" y="49587"/>
                </a:lnTo>
                <a:lnTo>
                  <a:pt x="194428" y="41457"/>
                </a:lnTo>
                <a:lnTo>
                  <a:pt x="294083" y="41457"/>
                </a:lnTo>
                <a:lnTo>
                  <a:pt x="280551" y="27992"/>
                </a:lnTo>
                <a:lnTo>
                  <a:pt x="240523" y="7396"/>
                </a:lnTo>
                <a:lnTo>
                  <a:pt x="194428" y="0"/>
                </a:lnTo>
                <a:close/>
              </a:path>
              <a:path w="335279" h="445135">
                <a:moveTo>
                  <a:pt x="194428" y="214198"/>
                </a:moveTo>
                <a:lnTo>
                  <a:pt x="90266" y="221799"/>
                </a:lnTo>
                <a:lnTo>
                  <a:pt x="223897" y="221799"/>
                </a:lnTo>
                <a:lnTo>
                  <a:pt x="228998" y="216721"/>
                </a:lnTo>
                <a:lnTo>
                  <a:pt x="194428" y="214198"/>
                </a:lnTo>
                <a:close/>
              </a:path>
              <a:path w="335279" h="445135">
                <a:moveTo>
                  <a:pt x="294083" y="41457"/>
                </a:moveTo>
                <a:lnTo>
                  <a:pt x="194428" y="41457"/>
                </a:lnTo>
                <a:lnTo>
                  <a:pt x="235016" y="49587"/>
                </a:lnTo>
                <a:lnTo>
                  <a:pt x="268117" y="71773"/>
                </a:lnTo>
                <a:lnTo>
                  <a:pt x="290413" y="104713"/>
                </a:lnTo>
                <a:lnTo>
                  <a:pt x="298582" y="145102"/>
                </a:lnTo>
                <a:lnTo>
                  <a:pt x="298582" y="147453"/>
                </a:lnTo>
                <a:lnTo>
                  <a:pt x="334785" y="111414"/>
                </a:lnTo>
                <a:lnTo>
                  <a:pt x="332811" y="99233"/>
                </a:lnTo>
                <a:lnTo>
                  <a:pt x="312114" y="59400"/>
                </a:lnTo>
                <a:lnTo>
                  <a:pt x="294083" y="4145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415906" y="2924810"/>
            <a:ext cx="323215" cy="115062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404857" y="3126613"/>
            <a:ext cx="345567" cy="125984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110</a:t>
            </a:fld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794" y="295401"/>
            <a:ext cx="9369425" cy="6953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00" spc="45"/>
              <a:t>PROTOCOL:</a:t>
            </a:r>
            <a:r>
              <a:rPr dirty="0" sz="4400" spc="415"/>
              <a:t> </a:t>
            </a:r>
            <a:r>
              <a:rPr dirty="0" sz="4400" spc="50"/>
              <a:t>NET-</a:t>
            </a:r>
            <a:r>
              <a:rPr dirty="0" sz="4400" spc="60"/>
              <a:t>NTLM</a:t>
            </a:r>
            <a:r>
              <a:rPr dirty="0" sz="4400" spc="425"/>
              <a:t> </a:t>
            </a:r>
            <a:r>
              <a:rPr dirty="0" sz="4400" spc="65"/>
              <a:t>V1/V2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110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994968" y="1200406"/>
            <a:ext cx="8935720" cy="451485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NET-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NTLMv1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aka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NTLMv1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NTLM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and/or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LM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depending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configuration.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6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Challenge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16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byte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number.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Weak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fast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encrypt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challenge.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Easier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crack.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7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Deprecated.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NET-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NTLMv2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aka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NTLMv2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7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2000.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Improved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version.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Challenge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timestamp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(protects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against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replay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attacks).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6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HMAC_MD5</a:t>
            </a:r>
            <a:r>
              <a:rPr dirty="0" sz="18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encrypt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challenge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slower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difficult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crack.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794" y="408254"/>
            <a:ext cx="978090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5"/>
              <a:t>ATTACKING</a:t>
            </a:r>
            <a:r>
              <a:rPr dirty="0" sz="3000" spc="390"/>
              <a:t> </a:t>
            </a:r>
            <a:r>
              <a:rPr dirty="0" sz="3000" spc="100"/>
              <a:t>NET-</a:t>
            </a:r>
            <a:r>
              <a:rPr dirty="0" sz="3000" spc="135"/>
              <a:t>NTLM-</a:t>
            </a:r>
            <a:r>
              <a:rPr dirty="0" sz="3000" spc="105"/>
              <a:t>V1/V2</a:t>
            </a:r>
            <a:r>
              <a:rPr dirty="0" sz="3000" spc="434"/>
              <a:t> </a:t>
            </a:r>
            <a:r>
              <a:rPr dirty="0" sz="3000" spc="140"/>
              <a:t>(NTLM-</a:t>
            </a:r>
            <a:r>
              <a:rPr dirty="0" sz="3000" spc="95"/>
              <a:t>V1/V2)</a:t>
            </a:r>
            <a:endParaRPr sz="3000"/>
          </a:p>
        </p:txBody>
      </p:sp>
      <p:sp>
        <p:nvSpPr>
          <p:cNvPr id="4" name="object 4" descr=""/>
          <p:cNvSpPr txBox="1"/>
          <p:nvPr/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110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994968" y="1200406"/>
            <a:ext cx="10429875" cy="455168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exist?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Network.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used?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ts val="2055"/>
              </a:lnSpc>
              <a:spcBef>
                <a:spcPts val="79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Crack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obtain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NTLM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(different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with/without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2055"/>
              </a:lnSpc>
            </a:pP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SSP)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Relay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machines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(via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MITM).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09220" marR="588645">
              <a:lnSpc>
                <a:spcPct val="100000"/>
              </a:lnSpc>
              <a:spcBef>
                <a:spcPts val="1165"/>
              </a:spcBef>
            </a:pP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NET-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NTLMv2</a:t>
            </a:r>
            <a:r>
              <a:rPr dirty="0" sz="20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capture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Example: </a:t>
            </a:r>
            <a:r>
              <a:rPr dirty="0" sz="2000" spc="-10" b="1">
                <a:solidFill>
                  <a:srgbClr val="FFC000"/>
                </a:solidFill>
                <a:latin typeface="Arial"/>
                <a:cs typeface="Arial"/>
              </a:rPr>
              <a:t>Administrator::ALTO:08ca45b7d7ea58ee:88dcbe4446168966a153a0064958dac6:5 c7830315c7830310000000000000b45c67103d07d7b95acd12ffa11230e0000000052</a:t>
            </a:r>
            <a:endParaRPr sz="2000">
              <a:latin typeface="Arial"/>
              <a:cs typeface="Arial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solidFill>
                  <a:srgbClr val="FFC000"/>
                </a:solidFill>
                <a:latin typeface="Arial"/>
                <a:cs typeface="Arial"/>
              </a:rPr>
              <a:t>920b85f78d013c31cdb3b92f5d765c783030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794" y="281762"/>
            <a:ext cx="332867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40"/>
              <a:t>SUMMARY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110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994968" y="1200406"/>
            <a:ext cx="9810750" cy="4761865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94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LM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storing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passwords.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Whenever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NTLM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mentioned,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NTHash.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6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NTLM commonly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obtained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via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dumping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SAM,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NTDS,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LSASS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memory.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45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Net-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NTLMv1/v2</a:t>
            </a:r>
            <a:r>
              <a:rPr dirty="0" sz="18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protocol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NTLM.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7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Whenever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NTLMv1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NTLMv2,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Net-NTLMv1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Net-NTLMv2.</a:t>
            </a:r>
            <a:endParaRPr sz="1800">
              <a:latin typeface="Arial"/>
              <a:cs typeface="Arial"/>
            </a:endParaRPr>
          </a:p>
          <a:p>
            <a:pPr marL="241300" marR="5080" indent="-229235">
              <a:lnSpc>
                <a:spcPts val="1939"/>
              </a:lnSpc>
              <a:spcBef>
                <a:spcPts val="104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NTLMv1/v2</a:t>
            </a:r>
            <a:r>
              <a:rPr dirty="0" sz="18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captured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Network via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attacks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(MITM,</a:t>
            </a:r>
            <a:r>
              <a:rPr dirty="0" sz="18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coercing,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protocols poisoning..etc)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NTLM.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NTLMv1/v2.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9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Relaying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NTLMv1/v2.</a:t>
            </a:r>
            <a:endParaRPr sz="180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770"/>
              </a:spcBef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cracking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performed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NTLM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NTLMv1/v2</a:t>
            </a:r>
            <a:r>
              <a:rPr dirty="0" sz="18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formats.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15790" y="3351352"/>
            <a:ext cx="333819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0"/>
              <a:t>DUMP</a:t>
            </a:r>
            <a:r>
              <a:rPr dirty="0" sz="3000" spc="325"/>
              <a:t> </a:t>
            </a:r>
            <a:r>
              <a:rPr dirty="0" sz="3000" spc="100"/>
              <a:t>HASHES</a:t>
            </a:r>
            <a:endParaRPr sz="3000"/>
          </a:p>
        </p:txBody>
      </p:sp>
      <p:sp>
        <p:nvSpPr>
          <p:cNvPr id="4" name="object 4" descr=""/>
          <p:cNvSpPr txBox="1"/>
          <p:nvPr/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110</a:t>
            </a:fld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DUMPING</a:t>
            </a:r>
            <a:r>
              <a:rPr dirty="0" sz="3000" spc="325"/>
              <a:t> </a:t>
            </a:r>
            <a:r>
              <a:rPr dirty="0" sz="3000" spc="85"/>
              <a:t>SAM</a:t>
            </a:r>
            <a:r>
              <a:rPr dirty="0" sz="3000" spc="340"/>
              <a:t> </a:t>
            </a:r>
            <a:r>
              <a:rPr dirty="0" sz="3000" spc="85"/>
              <a:t>AND</a:t>
            </a:r>
            <a:r>
              <a:rPr dirty="0" sz="3000" spc="310"/>
              <a:t> </a:t>
            </a:r>
            <a:r>
              <a:rPr dirty="0" sz="3000" spc="85"/>
              <a:t>LSA</a:t>
            </a:r>
            <a:r>
              <a:rPr dirty="0" sz="3000" spc="335"/>
              <a:t> </a:t>
            </a:r>
            <a:r>
              <a:rPr dirty="0" sz="3000" spc="110"/>
              <a:t>SECRETS</a:t>
            </a:r>
            <a:r>
              <a:rPr dirty="0" sz="3000" spc="355"/>
              <a:t> </a:t>
            </a:r>
            <a:r>
              <a:rPr dirty="0" sz="3000"/>
              <a:t>(</a:t>
            </a:r>
            <a:r>
              <a:rPr dirty="0" sz="3000" spc="-730"/>
              <a:t> </a:t>
            </a:r>
            <a:r>
              <a:rPr dirty="0" sz="3000" spc="40"/>
              <a:t>1)</a:t>
            </a:r>
            <a:endParaRPr sz="3000"/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34669" y="1094689"/>
            <a:ext cx="10462895" cy="1353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74345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474345" algn="l"/>
                <a:tab pos="47498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Passwords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hashed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SAM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Registry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Hives.</a:t>
            </a:r>
            <a:r>
              <a:rPr dirty="0" sz="20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algn="ctr" marR="365823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registry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hive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contains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decrypt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secrets.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Arial"/>
              <a:cs typeface="Arial"/>
            </a:endParaRPr>
          </a:p>
          <a:p>
            <a:pPr algn="ctr" marR="3691890">
              <a:lnSpc>
                <a:spcPct val="100000"/>
              </a:lnSpc>
            </a:pP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70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700" spc="3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4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43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700" spc="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4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4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700">
              <a:latin typeface="Trebuchet MS"/>
              <a:cs typeface="Trebuchet MS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715619" y="2616835"/>
          <a:ext cx="6277610" cy="993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120"/>
                <a:gridCol w="626745"/>
                <a:gridCol w="5198110"/>
              </a:tblGrid>
              <a:tr h="302895">
                <a:tc>
                  <a:txBody>
                    <a:bodyPr/>
                    <a:lstStyle/>
                    <a:p>
                      <a:pPr algn="ctr" marR="20320">
                        <a:lnSpc>
                          <a:spcPts val="1620"/>
                        </a:lnSpc>
                      </a:pPr>
                      <a:r>
                        <a:rPr dirty="0" sz="1700" spc="-8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0"/>
                        </a:lnSpc>
                      </a:pPr>
                      <a:r>
                        <a:rPr dirty="0" sz="1700" spc="-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700" spc="-19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620"/>
                        </a:lnSpc>
                      </a:pPr>
                      <a:r>
                        <a:rPr dirty="0" sz="1700" spc="-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0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dirty="0" sz="1700" spc="-1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700" spc="-1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24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\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3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24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1700" spc="43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12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"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dirty="0" sz="1700" spc="-1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: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\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1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dirty="0" sz="1700" spc="-19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\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700" spc="-21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700" spc="-19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8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700" spc="-24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19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0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2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2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"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 marR="203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700" spc="-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6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B="0" marT="330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700" spc="-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700" spc="-19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B="0" marT="3302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700" spc="-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0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24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1700" spc="-17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\</a:t>
                      </a:r>
                      <a:r>
                        <a:rPr dirty="0" sz="1700" spc="-21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700" spc="-21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4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1700" spc="-21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5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r>
                        <a:rPr dirty="0" sz="1700" spc="38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12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"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: </a:t>
                      </a:r>
                      <a:r>
                        <a:rPr dirty="0" sz="1700" spc="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\</a:t>
                      </a:r>
                      <a:r>
                        <a:rPr dirty="0" sz="1700" spc="-21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1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tmp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\</a:t>
                      </a:r>
                      <a:r>
                        <a:rPr dirty="0" sz="1700" spc="-21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700" spc="-19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dirty="0" sz="1700" spc="-229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4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700" spc="-22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0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700" spc="-229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1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r>
                        <a:rPr dirty="0" sz="1700" spc="-32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dirty="0" sz="1700" spc="-22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700" spc="-24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1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6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0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"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B="0" marT="33020">
                    <a:solidFill>
                      <a:srgbClr val="000000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algn="ctr" marR="20320">
                        <a:lnSpc>
                          <a:spcPts val="2025"/>
                        </a:lnSpc>
                        <a:spcBef>
                          <a:spcPts val="250"/>
                        </a:spcBef>
                      </a:pPr>
                      <a:r>
                        <a:rPr dirty="0" sz="1700" spc="-8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B="0" marT="3175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25"/>
                        </a:lnSpc>
                        <a:spcBef>
                          <a:spcPts val="250"/>
                        </a:spcBef>
                      </a:pPr>
                      <a:r>
                        <a:rPr dirty="0" sz="1700" spc="-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700" spc="-19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B="0" marT="3175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2025"/>
                        </a:lnSpc>
                        <a:spcBef>
                          <a:spcPts val="250"/>
                        </a:spcBef>
                      </a:pPr>
                      <a:r>
                        <a:rPr dirty="0" sz="1700" spc="-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0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dirty="0" sz="1700" spc="-1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700" spc="-1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24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1700" spc="-16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\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700" spc="-2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r>
                        <a:rPr dirty="0" sz="1700" spc="-229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24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1700" spc="40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12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"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dirty="0" sz="1700" spc="-1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:</a:t>
                      </a:r>
                      <a:r>
                        <a:rPr dirty="0" sz="1700" spc="-17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\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1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\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700" spc="-21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8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r>
                        <a:rPr dirty="0" sz="1700" spc="-2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700" spc="-2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1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700" spc="-21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r>
                        <a:rPr dirty="0" sz="1700" spc="-21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8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700" spc="-23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6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dirty="0" sz="1700" spc="-204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2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dirty="0" sz="1700" spc="-21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0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12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700" spc="-20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90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22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75">
                          <a:solidFill>
                            <a:srgbClr val="6FAC46"/>
                          </a:solidFill>
                          <a:latin typeface="Trebuchet MS"/>
                          <a:cs typeface="Trebuchet MS"/>
                        </a:rPr>
                        <a:t>"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B="0" marT="31750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734669" y="3850209"/>
            <a:ext cx="10105390" cy="118999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6936105" algn="l"/>
              </a:tabLst>
            </a:pPr>
            <a:r>
              <a:rPr dirty="0" sz="1700" spc="-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700" spc="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4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4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5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700" spc="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4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4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30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25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4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/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30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30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700" spc="-33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.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25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55">
                <a:solidFill>
                  <a:srgbClr val="6FAC46"/>
                </a:solidFill>
                <a:latin typeface="Trebuchet MS"/>
                <a:cs typeface="Trebuchet MS"/>
              </a:rPr>
              <a:t>g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f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4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/</a:t>
            </a:r>
            <a:r>
              <a:rPr dirty="0" sz="1700" spc="-2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.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25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55">
                <a:solidFill>
                  <a:srgbClr val="6FAC46"/>
                </a:solidFill>
                <a:latin typeface="Trebuchet MS"/>
                <a:cs typeface="Trebuchet MS"/>
              </a:rPr>
              <a:t>g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f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700" spc="-12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::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40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/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7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. </a:t>
            </a:r>
            <a:r>
              <a:rPr dirty="0" sz="1700" spc="-75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g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f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40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/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45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.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g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f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95"/>
              <a:t>CORE</a:t>
            </a:r>
            <a:r>
              <a:rPr dirty="0" sz="3000" spc="340"/>
              <a:t> </a:t>
            </a:r>
            <a:r>
              <a:rPr dirty="0" sz="3000" spc="100"/>
              <a:t>CMDLETS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638800">
              <a:lnSpc>
                <a:spcPts val="1240"/>
              </a:lnSpc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45324"/>
            <a:ext cx="6962140" cy="346456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Get-Member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members,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properties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methods,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objects.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Cmdlet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truncates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 spc="-8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more,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Get-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Member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Member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should be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piped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cmdlet,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use,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Select-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 |</a:t>
            </a:r>
            <a:r>
              <a:rPr dirty="0" sz="1700" spc="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Get-Member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</a:t>
            </a:r>
            <a:r>
              <a:rPr dirty="0" sz="1700" spc="-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-Name</a:t>
            </a:r>
            <a:r>
              <a:rPr dirty="0" sz="1700" spc="-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explorer</a:t>
            </a:r>
            <a:r>
              <a:rPr dirty="0" sz="1700" spc="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 spc="-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Select-Object</a:t>
            </a:r>
            <a:r>
              <a:rPr dirty="0" sz="1700" spc="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6FAC46"/>
                </a:solidFill>
                <a:latin typeface="Arial"/>
                <a:cs typeface="Arial"/>
              </a:rPr>
              <a:t>path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2448" y="1542288"/>
            <a:ext cx="6205728" cy="14569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2448" y="3654552"/>
            <a:ext cx="6163056" cy="19842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3339" y="159207"/>
            <a:ext cx="843597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DUMPING</a:t>
            </a:r>
            <a:r>
              <a:rPr dirty="0" sz="3000" spc="325"/>
              <a:t> </a:t>
            </a:r>
            <a:r>
              <a:rPr dirty="0" sz="3000" spc="85"/>
              <a:t>SAM</a:t>
            </a:r>
            <a:r>
              <a:rPr dirty="0" sz="3000" spc="340"/>
              <a:t> </a:t>
            </a:r>
            <a:r>
              <a:rPr dirty="0" sz="3000" spc="85"/>
              <a:t>AND</a:t>
            </a:r>
            <a:r>
              <a:rPr dirty="0" sz="3000" spc="310"/>
              <a:t> </a:t>
            </a:r>
            <a:r>
              <a:rPr dirty="0" sz="3000" spc="85"/>
              <a:t>LSA</a:t>
            </a:r>
            <a:r>
              <a:rPr dirty="0" sz="3000" spc="335"/>
              <a:t> </a:t>
            </a:r>
            <a:r>
              <a:rPr dirty="0" sz="3000" spc="110"/>
              <a:t>SECRETS</a:t>
            </a:r>
            <a:r>
              <a:rPr dirty="0" sz="3000" spc="360"/>
              <a:t> </a:t>
            </a:r>
            <a:r>
              <a:rPr dirty="0" sz="3000" spc="65"/>
              <a:t>(1)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DUMPING</a:t>
            </a:r>
            <a:r>
              <a:rPr dirty="0" sz="3000" spc="325"/>
              <a:t> </a:t>
            </a:r>
            <a:r>
              <a:rPr dirty="0" sz="3000" spc="85"/>
              <a:t>SAM</a:t>
            </a:r>
            <a:r>
              <a:rPr dirty="0" sz="3000" spc="340"/>
              <a:t> </a:t>
            </a:r>
            <a:r>
              <a:rPr dirty="0" sz="3000" spc="85"/>
              <a:t>AND</a:t>
            </a:r>
            <a:r>
              <a:rPr dirty="0" sz="3000" spc="310"/>
              <a:t> </a:t>
            </a:r>
            <a:r>
              <a:rPr dirty="0" sz="3000" spc="85"/>
              <a:t>LSA</a:t>
            </a:r>
            <a:r>
              <a:rPr dirty="0" sz="3000" spc="335"/>
              <a:t> </a:t>
            </a:r>
            <a:r>
              <a:rPr dirty="0" sz="3000" spc="110"/>
              <a:t>SECRETS</a:t>
            </a:r>
            <a:r>
              <a:rPr dirty="0" sz="3000" spc="360"/>
              <a:t> </a:t>
            </a:r>
            <a:r>
              <a:rPr dirty="0" sz="3000" spc="65"/>
              <a:t>(2)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734669" y="1094689"/>
            <a:ext cx="10008870" cy="2313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SAM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LSA</a:t>
            </a:r>
            <a:r>
              <a:rPr dirty="0" sz="20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secrets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dumped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directly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via mimikatz</a:t>
            </a:r>
            <a:r>
              <a:rPr dirty="0" sz="20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elevating</a:t>
            </a:r>
            <a:r>
              <a:rPr dirty="0" sz="20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privilege.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186170" algn="l"/>
              </a:tabLst>
            </a:pPr>
            <a:r>
              <a:rPr dirty="0" sz="1700" spc="-12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7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3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70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700" spc="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3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45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5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4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700">
              <a:latin typeface="Trebuchet MS"/>
              <a:cs typeface="Trebuchet MS"/>
            </a:endParaRPr>
          </a:p>
          <a:p>
            <a:pPr marL="12700" marR="8221980">
              <a:lnSpc>
                <a:spcPts val="3070"/>
              </a:lnSpc>
              <a:spcBef>
                <a:spcPts val="254"/>
              </a:spcBef>
            </a:pPr>
            <a:r>
              <a:rPr dirty="0" sz="1700" spc="-10">
                <a:solidFill>
                  <a:srgbClr val="6FAC46"/>
                </a:solidFill>
                <a:latin typeface="Trebuchet MS"/>
                <a:cs typeface="Trebuchet MS"/>
              </a:rPr>
              <a:t>To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5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700" spc="-25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5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6FAC46"/>
                </a:solidFill>
                <a:latin typeface="Trebuchet MS"/>
                <a:cs typeface="Trebuchet MS"/>
              </a:rPr>
              <a:t>v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Trebuchet MS"/>
                <a:cs typeface="Trebuchet MS"/>
              </a:rPr>
              <a:t>e </a:t>
            </a:r>
            <a:r>
              <a:rPr dirty="0" sz="1700" spc="-155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6FAC46"/>
                </a:solidFill>
                <a:latin typeface="Trebuchet MS"/>
                <a:cs typeface="Trebuchet MS"/>
              </a:rPr>
              <a:t>::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700" spc="-155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35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5384" y="2471927"/>
            <a:ext cx="7321296" cy="424891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DUMPING</a:t>
            </a:r>
            <a:r>
              <a:rPr dirty="0" sz="3000" spc="325"/>
              <a:t> </a:t>
            </a:r>
            <a:r>
              <a:rPr dirty="0" sz="3000" spc="85"/>
              <a:t>SAM</a:t>
            </a:r>
            <a:r>
              <a:rPr dirty="0" sz="3000" spc="340"/>
              <a:t> </a:t>
            </a:r>
            <a:r>
              <a:rPr dirty="0" sz="3000" spc="85"/>
              <a:t>AND</a:t>
            </a:r>
            <a:r>
              <a:rPr dirty="0" sz="3000" spc="310"/>
              <a:t> </a:t>
            </a:r>
            <a:r>
              <a:rPr dirty="0" sz="3000" spc="85"/>
              <a:t>LSA</a:t>
            </a:r>
            <a:r>
              <a:rPr dirty="0" sz="3000" spc="335"/>
              <a:t> </a:t>
            </a:r>
            <a:r>
              <a:rPr dirty="0" sz="3000" spc="110"/>
              <a:t>SECRETS</a:t>
            </a:r>
            <a:r>
              <a:rPr dirty="0" sz="3000" spc="360"/>
              <a:t> </a:t>
            </a:r>
            <a:r>
              <a:rPr dirty="0" sz="3000" spc="65"/>
              <a:t>(3)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852322" y="1029190"/>
            <a:ext cx="9896475" cy="106870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Esentutl.exe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Native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provide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utilities.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dump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SAM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and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hives.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3655" y="2100072"/>
            <a:ext cx="7351776" cy="399592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DUMPING</a:t>
            </a:r>
            <a:r>
              <a:rPr dirty="0" sz="3000" spc="335"/>
              <a:t> </a:t>
            </a:r>
            <a:r>
              <a:rPr dirty="0" sz="3000" spc="100"/>
              <a:t>LSASS</a:t>
            </a:r>
            <a:r>
              <a:rPr dirty="0" sz="3000" spc="365"/>
              <a:t> </a:t>
            </a:r>
            <a:r>
              <a:rPr dirty="0" sz="3000" spc="65"/>
              <a:t>(1)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734669" y="1094689"/>
            <a:ext cx="10278745" cy="3702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74345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474345" algn="l"/>
                <a:tab pos="47498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LSASS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(Local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20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Authority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Subsystem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Service):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memory,</a:t>
            </a:r>
            <a:r>
              <a:rPr dirty="0" sz="20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stores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users’</a:t>
            </a:r>
            <a:endParaRPr sz="2000">
              <a:latin typeface="Arial"/>
              <a:cs typeface="Arial"/>
            </a:endParaRPr>
          </a:p>
          <a:p>
            <a:pPr marL="47434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credentials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logging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facilitates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Sign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(SSO).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1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700" spc="4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7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4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700" spc="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3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700" spc="-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700" spc="4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3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3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4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5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3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dirty="0" sz="1700" spc="-3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3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700" spc="-5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5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::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g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w</a:t>
            </a:r>
            <a:r>
              <a:rPr dirty="0" sz="1700" spc="-2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1628139" algn="l"/>
              </a:tabLst>
            </a:pP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7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3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7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700" spc="-55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7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24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5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4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.</a:t>
            </a:r>
            <a:r>
              <a:rPr dirty="0" sz="1700" spc="-17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55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6FAC46"/>
                </a:solidFill>
                <a:latin typeface="Trebuchet MS"/>
                <a:cs typeface="Trebuchet MS"/>
              </a:rPr>
              <a:t>v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5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700" spc="-25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24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5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700" spc="-25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45">
                <a:solidFill>
                  <a:srgbClr val="6FAC46"/>
                </a:solidFill>
                <a:latin typeface="Trebuchet MS"/>
                <a:cs typeface="Trebuchet MS"/>
              </a:rPr>
              <a:t>z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.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Trebuchet MS"/>
                <a:cs typeface="Trebuchet MS"/>
              </a:rPr>
              <a:t>1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700" spc="-55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6FAC46"/>
                </a:solidFill>
                <a:latin typeface="Trebuchet MS"/>
                <a:cs typeface="Trebuchet MS"/>
              </a:rPr>
              <a:t>v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5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700" spc="-2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24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5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6FAC46"/>
                </a:solidFill>
                <a:latin typeface="Trebuchet MS"/>
                <a:cs typeface="Trebuchet MS"/>
              </a:rPr>
              <a:t>z</a:t>
            </a:r>
            <a:r>
              <a:rPr dirty="0" sz="1700" spc="40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25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970523" y="2526283"/>
            <a:ext cx="6124575" cy="4207510"/>
            <a:chOff x="5970523" y="2526283"/>
            <a:chExt cx="6124575" cy="420751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3223" y="2538983"/>
              <a:ext cx="6099048" cy="418185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976873" y="2532633"/>
              <a:ext cx="6111875" cy="4194810"/>
            </a:xfrm>
            <a:custGeom>
              <a:avLst/>
              <a:gdLst/>
              <a:ahLst/>
              <a:cxnLst/>
              <a:rect l="l" t="t" r="r" b="b"/>
              <a:pathLst>
                <a:path w="6111875" h="4194809">
                  <a:moveTo>
                    <a:pt x="0" y="4194556"/>
                  </a:moveTo>
                  <a:lnTo>
                    <a:pt x="6111748" y="4194556"/>
                  </a:lnTo>
                  <a:lnTo>
                    <a:pt x="6111748" y="0"/>
                  </a:lnTo>
                  <a:lnTo>
                    <a:pt x="0" y="0"/>
                  </a:lnTo>
                  <a:lnTo>
                    <a:pt x="0" y="4194556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DUMPING</a:t>
            </a:r>
            <a:r>
              <a:rPr dirty="0" sz="3000" spc="335"/>
              <a:t> </a:t>
            </a:r>
            <a:r>
              <a:rPr dirty="0" sz="3000" spc="100"/>
              <a:t>LSASS</a:t>
            </a:r>
            <a:r>
              <a:rPr dirty="0" sz="3000" spc="365"/>
              <a:t> </a:t>
            </a:r>
            <a:r>
              <a:rPr dirty="0" sz="3000" spc="65"/>
              <a:t>(2)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734669" y="1094689"/>
            <a:ext cx="10766425" cy="2019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74345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474345" algn="l"/>
                <a:tab pos="47498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manually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dumping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lsass.exe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2000">
              <a:latin typeface="Arial"/>
              <a:cs typeface="Arial"/>
            </a:endParaRPr>
          </a:p>
          <a:p>
            <a:pPr marL="47434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analyze</a:t>
            </a:r>
            <a:r>
              <a:rPr dirty="0" sz="20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dump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mimikatz</a:t>
            </a:r>
            <a:r>
              <a:rPr dirty="0" sz="20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tool.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700" spc="4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3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700" spc="4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4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4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4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3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4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3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700" spc="4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7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4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700" spc="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4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3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7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7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4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700" spc="4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7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4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70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spc="4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7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7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700" spc="-5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5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75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05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4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135">
                <a:solidFill>
                  <a:srgbClr val="6FAC46"/>
                </a:solidFill>
                <a:latin typeface="Trebuchet MS"/>
                <a:cs typeface="Trebuchet MS"/>
              </a:rPr>
              <a:t>tmp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.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24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700" spc="-5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5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5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2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7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7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125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g</a:t>
            </a:r>
            <a:r>
              <a:rPr dirty="0" sz="17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4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7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7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7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Trebuchet MS"/>
                <a:cs typeface="Trebuchet MS"/>
              </a:rPr>
              <a:t>w</a:t>
            </a:r>
            <a:r>
              <a:rPr dirty="0" sz="1700" spc="-2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7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700" spc="-2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65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7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0359" y="2523744"/>
            <a:ext cx="4846320" cy="419709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6383" y="3401567"/>
            <a:ext cx="4846320" cy="331927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DUMPING</a:t>
            </a:r>
            <a:r>
              <a:rPr dirty="0" sz="3000" spc="335"/>
              <a:t> </a:t>
            </a:r>
            <a:r>
              <a:rPr dirty="0" sz="3000" spc="100"/>
              <a:t>LSASS</a:t>
            </a:r>
            <a:r>
              <a:rPr dirty="0" sz="3000" spc="365"/>
              <a:t> </a:t>
            </a:r>
            <a:r>
              <a:rPr dirty="0" sz="3000" spc="65"/>
              <a:t>(3)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29190"/>
            <a:ext cx="9701530" cy="428117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61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ProcDump</a:t>
            </a:r>
            <a:endParaRPr sz="2000">
              <a:latin typeface="Arial"/>
              <a:cs typeface="Arial"/>
            </a:endParaRPr>
          </a:p>
          <a:p>
            <a:pPr marL="383540" indent="-345440">
              <a:lnSpc>
                <a:spcPct val="100000"/>
              </a:lnSpc>
              <a:spcBef>
                <a:spcPts val="505"/>
              </a:spcBef>
              <a:buChar char="•"/>
              <a:tabLst>
                <a:tab pos="383540" algn="l"/>
                <a:tab pos="38417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Sysinternal</a:t>
            </a:r>
            <a:r>
              <a:rPr dirty="0" sz="20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dumping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LSASS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memory.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Comsvcs.dll</a:t>
            </a:r>
            <a:endParaRPr sz="2000">
              <a:latin typeface="Arial"/>
              <a:cs typeface="Arial"/>
            </a:endParaRPr>
          </a:p>
          <a:p>
            <a:pPr marL="376555" indent="-344805">
              <a:lnSpc>
                <a:spcPct val="100000"/>
              </a:lnSpc>
              <a:spcBef>
                <a:spcPts val="500"/>
              </a:spcBef>
              <a:buChar char="•"/>
              <a:tabLst>
                <a:tab pos="376555" algn="l"/>
                <a:tab pos="37719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Native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Dll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20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OS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dump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LSASS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process.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Others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Lsassy: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Python script</a:t>
            </a:r>
            <a:r>
              <a:rPr dirty="0" sz="20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remotely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dump</a:t>
            </a:r>
            <a:r>
              <a:rPr dirty="0" sz="20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LSASS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techniques.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Pypykatz:</a:t>
            </a:r>
            <a:r>
              <a:rPr dirty="0" sz="20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Mimikatz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implementation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Python.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Scripts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leveraging</a:t>
            </a:r>
            <a:r>
              <a:rPr dirty="0" sz="2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MiniDumpWriteDump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Win</a:t>
            </a:r>
            <a:r>
              <a:rPr dirty="0" sz="20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…etc.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DUMPING</a:t>
            </a:r>
            <a:r>
              <a:rPr dirty="0" sz="3000" spc="330"/>
              <a:t> </a:t>
            </a:r>
            <a:r>
              <a:rPr dirty="0" sz="3000" spc="95"/>
              <a:t>NTDS</a:t>
            </a:r>
            <a:r>
              <a:rPr dirty="0" sz="3000" spc="335"/>
              <a:t> </a:t>
            </a:r>
            <a:r>
              <a:rPr dirty="0" sz="3000" spc="65"/>
              <a:t>(1)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34669" y="1094689"/>
            <a:ext cx="10792460" cy="4772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74345" indent="-344805">
              <a:lnSpc>
                <a:spcPct val="100000"/>
              </a:lnSpc>
              <a:spcBef>
                <a:spcPts val="95"/>
              </a:spcBef>
              <a:buChar char="•"/>
              <a:tabLst>
                <a:tab pos="474345" algn="l"/>
                <a:tab pos="47498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Directory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(NTDS)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Microsoft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manage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resources.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NTDS.dit</a:t>
            </a:r>
            <a:endParaRPr sz="2000">
              <a:latin typeface="Arial"/>
              <a:cs typeface="Arial"/>
            </a:endParaRPr>
          </a:p>
          <a:p>
            <a:pPr marL="47434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located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controllers,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stores</a:t>
            </a:r>
            <a:r>
              <a:rPr dirty="0" sz="20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users,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hashes.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Arial"/>
              <a:cs typeface="Arial"/>
            </a:endParaRPr>
          </a:p>
          <a:p>
            <a:pPr marL="474345" indent="-344805">
              <a:lnSpc>
                <a:spcPct val="100000"/>
              </a:lnSpc>
              <a:spcBef>
                <a:spcPts val="5"/>
              </a:spcBef>
              <a:buChar char="•"/>
              <a:tabLst>
                <a:tab pos="474345" algn="l"/>
                <a:tab pos="47498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NTDSUtil.exe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maintenance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Active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Directory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47434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capability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snapshots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  <a:tabLst>
                <a:tab pos="3954145" algn="l"/>
                <a:tab pos="6923405" algn="l"/>
              </a:tabLst>
            </a:pP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6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6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4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4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	N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600" spc="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600" spc="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	N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9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16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600" spc="3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600" spc="3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6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600" spc="2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6FAC46"/>
                </a:solidFill>
                <a:latin typeface="Trebuchet MS"/>
                <a:cs typeface="Trebuchet MS"/>
              </a:rPr>
              <a:t>"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17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v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3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17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4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6FAC46"/>
                </a:solidFill>
                <a:latin typeface="Trebuchet MS"/>
                <a:cs typeface="Trebuchet MS"/>
              </a:rPr>
              <a:t>"</a:t>
            </a:r>
            <a:r>
              <a:rPr dirty="0" sz="1600" spc="4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6FAC46"/>
                </a:solidFill>
                <a:latin typeface="Trebuchet MS"/>
                <a:cs typeface="Trebuchet MS"/>
              </a:rPr>
              <a:t>"</a:t>
            </a:r>
            <a:r>
              <a:rPr dirty="0" sz="1600" spc="-16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6FAC46"/>
                </a:solidFill>
                <a:latin typeface="Trebuchet MS"/>
                <a:cs typeface="Trebuchet MS"/>
              </a:rPr>
              <a:t>ifm</a:t>
            </a:r>
            <a:r>
              <a:rPr dirty="0" sz="1600" spc="-1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6FAC46"/>
                </a:solidFill>
                <a:latin typeface="Trebuchet MS"/>
                <a:cs typeface="Trebuchet MS"/>
              </a:rPr>
              <a:t>"</a:t>
            </a:r>
            <a:r>
              <a:rPr dirty="0" sz="1600" spc="3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6FAC46"/>
                </a:solidFill>
                <a:latin typeface="Trebuchet MS"/>
                <a:cs typeface="Trebuchet MS"/>
              </a:rPr>
              <a:t>"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43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4">
                <a:solidFill>
                  <a:srgbClr val="6FAC46"/>
                </a:solidFill>
                <a:latin typeface="Trebuchet MS"/>
                <a:cs typeface="Trebuchet MS"/>
              </a:rPr>
              <a:t>f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600" spc="43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4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6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600" spc="-1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6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6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55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6FAC46"/>
                </a:solidFill>
                <a:latin typeface="Trebuchet MS"/>
                <a:cs typeface="Trebuchet MS"/>
              </a:rPr>
              <a:t>"</a:t>
            </a:r>
            <a:r>
              <a:rPr dirty="0" sz="1600" spc="36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q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45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q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rebuchet MS"/>
              <a:cs typeface="Trebuchet MS"/>
            </a:endParaRPr>
          </a:p>
          <a:p>
            <a:pPr marL="12700" marR="1296035">
              <a:lnSpc>
                <a:spcPct val="140000"/>
              </a:lnSpc>
            </a:pPr>
            <a:r>
              <a:rPr dirty="0" sz="1600" spc="-15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6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600" spc="3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3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6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4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600" spc="48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6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6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: </a:t>
            </a:r>
            <a:r>
              <a:rPr dirty="0" sz="1600" spc="-5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17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5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23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4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16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17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4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5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600" spc="-15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4">
                <a:solidFill>
                  <a:srgbClr val="6FAC46"/>
                </a:solidFill>
                <a:latin typeface="Trebuchet MS"/>
                <a:cs typeface="Trebuchet MS"/>
              </a:rPr>
              <a:t>F</a:t>
            </a:r>
            <a:r>
              <a:rPr dirty="0" sz="16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25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600" spc="-5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600" spc="-16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600" spc="-17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5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23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600" spc="-17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43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16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$</a:t>
            </a:r>
            <a:r>
              <a:rPr dirty="0" sz="1600" spc="-17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6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600" spc="45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=</a:t>
            </a:r>
            <a:r>
              <a:rPr dirty="0" sz="1600" spc="46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G</a:t>
            </a:r>
            <a:r>
              <a:rPr dirty="0" sz="1600" spc="-17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6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5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600" spc="-15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45">
                <a:solidFill>
                  <a:srgbClr val="6FAC46"/>
                </a:solidFill>
                <a:latin typeface="Trebuchet MS"/>
                <a:cs typeface="Trebuchet MS"/>
              </a:rPr>
              <a:t>B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6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600" spc="4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5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600" spc="-15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H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v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h</a:t>
            </a:r>
            <a:r>
              <a:rPr dirty="0" sz="1600" spc="4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6FAC46"/>
                </a:solidFill>
                <a:latin typeface="Trebuchet MS"/>
                <a:cs typeface="Trebuchet MS"/>
              </a:rPr>
              <a:t>'</a:t>
            </a:r>
            <a:r>
              <a:rPr dirty="0" sz="1600" spc="-16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4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6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600" spc="-1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6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6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6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55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1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6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6FAC46"/>
                </a:solidFill>
                <a:latin typeface="Trebuchet MS"/>
                <a:cs typeface="Trebuchet MS"/>
              </a:rPr>
              <a:t>g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70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6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45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55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23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6FAC46"/>
                </a:solidFill>
                <a:latin typeface="Trebuchet MS"/>
                <a:cs typeface="Trebuchet MS"/>
              </a:rPr>
              <a:t>'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600" spc="-80">
                <a:solidFill>
                  <a:srgbClr val="6FAC46"/>
                </a:solidFill>
                <a:latin typeface="Trebuchet MS"/>
                <a:cs typeface="Trebuchet MS"/>
              </a:rPr>
              <a:t>G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600" spc="-1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6FAC46"/>
                </a:solidFill>
                <a:latin typeface="Trebuchet MS"/>
                <a:cs typeface="Trebuchet MS"/>
              </a:rPr>
              <a:t>B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20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20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43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600" spc="-1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5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5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600" spc="4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600" spc="-1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6FAC46"/>
                </a:solidFill>
                <a:latin typeface="Trebuchet MS"/>
                <a:cs typeface="Trebuchet MS"/>
              </a:rPr>
              <a:t>B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6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h</a:t>
            </a:r>
            <a:r>
              <a:rPr dirty="0" sz="1600" spc="40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6FAC46"/>
                </a:solidFill>
                <a:latin typeface="Trebuchet MS"/>
                <a:cs typeface="Trebuchet MS"/>
              </a:rPr>
              <a:t>'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10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60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600" spc="-16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6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6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600" spc="-20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6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5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1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6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20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6FAC46"/>
                </a:solidFill>
                <a:latin typeface="Trebuchet MS"/>
                <a:cs typeface="Trebuchet MS"/>
              </a:rPr>
              <a:t>v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39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20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600" spc="-1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600" spc="-20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.</a:t>
            </a:r>
            <a:r>
              <a:rPr dirty="0" sz="1600" spc="-1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9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600" spc="-21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7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6FAC46"/>
                </a:solidFill>
                <a:latin typeface="Trebuchet MS"/>
                <a:cs typeface="Trebuchet MS"/>
              </a:rPr>
              <a:t>'</a:t>
            </a:r>
            <a:r>
              <a:rPr dirty="0" sz="1600" spc="40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600" spc="-1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6FAC46"/>
                </a:solidFill>
                <a:latin typeface="Trebuchet MS"/>
                <a:cs typeface="Trebuchet MS"/>
              </a:rPr>
              <a:t>b</a:t>
            </a:r>
            <a:r>
              <a:rPr dirty="0" sz="1600" spc="-18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6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r>
              <a:rPr dirty="0" sz="1600" spc="40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30">
                <a:solidFill>
                  <a:srgbClr val="6FAC46"/>
                </a:solidFill>
                <a:latin typeface="Trebuchet MS"/>
                <a:cs typeface="Trebuchet MS"/>
              </a:rPr>
              <a:t>$</a:t>
            </a:r>
            <a:r>
              <a:rPr dirty="0" sz="1600" spc="-17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5">
                <a:solidFill>
                  <a:srgbClr val="6FAC46"/>
                </a:solidFill>
                <a:latin typeface="Trebuchet MS"/>
                <a:cs typeface="Trebuchet MS"/>
              </a:rPr>
              <a:t>k</a:t>
            </a:r>
            <a:r>
              <a:rPr dirty="0" sz="16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600" spc="-18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6FAC46"/>
                </a:solidFill>
                <a:latin typeface="Trebuchet MS"/>
                <a:cs typeface="Trebuchet MS"/>
              </a:rPr>
              <a:t>y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DUMPING</a:t>
            </a:r>
            <a:r>
              <a:rPr dirty="0" sz="3000" spc="330"/>
              <a:t> </a:t>
            </a:r>
            <a:r>
              <a:rPr dirty="0" sz="3000" spc="95"/>
              <a:t>NTDS</a:t>
            </a:r>
            <a:r>
              <a:rPr dirty="0" sz="3000" spc="335"/>
              <a:t> </a:t>
            </a:r>
            <a:r>
              <a:rPr dirty="0" sz="3000" spc="65"/>
              <a:t>(1)</a:t>
            </a:r>
            <a:endParaRPr sz="3000"/>
          </a:p>
        </p:txBody>
      </p:sp>
      <p:grpSp>
        <p:nvGrpSpPr>
          <p:cNvPr id="3" name="object 3" descr=""/>
          <p:cNvGrpSpPr/>
          <p:nvPr/>
        </p:nvGrpSpPr>
        <p:grpSpPr>
          <a:xfrm>
            <a:off x="374904" y="783336"/>
            <a:ext cx="11649710" cy="5684520"/>
            <a:chOff x="374904" y="783336"/>
            <a:chExt cx="11649710" cy="56845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904" y="783336"/>
              <a:ext cx="5897880" cy="402640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7848" y="2944368"/>
              <a:ext cx="7906511" cy="352348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DUMPING</a:t>
            </a:r>
            <a:r>
              <a:rPr dirty="0" sz="3000" spc="340"/>
              <a:t> </a:t>
            </a:r>
            <a:r>
              <a:rPr dirty="0" sz="3000" spc="95"/>
              <a:t>NTDS</a:t>
            </a:r>
            <a:r>
              <a:rPr dirty="0" sz="3000" spc="335"/>
              <a:t> </a:t>
            </a:r>
            <a:r>
              <a:rPr dirty="0" sz="3000" spc="85"/>
              <a:t>(2)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52322" y="1094689"/>
            <a:ext cx="10535920" cy="4247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VSSAdmin</a:t>
            </a:r>
            <a:endParaRPr sz="2000">
              <a:latin typeface="Arial"/>
              <a:cs typeface="Arial"/>
            </a:endParaRPr>
          </a:p>
          <a:p>
            <a:pPr marL="356870" marR="508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Shadow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Copy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(VSS)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Microsoft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allows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snapshot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backup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volumes.</a:t>
            </a:r>
            <a:endParaRPr sz="2000">
              <a:latin typeface="Arial"/>
              <a:cs typeface="Arial"/>
            </a:endParaRPr>
          </a:p>
          <a:p>
            <a:pPr marL="356870" marR="456565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VSSAdmin can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manipulating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shadow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copy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drive.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NTDS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extracted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shadow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copy.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privilege.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NTFS</a:t>
            </a:r>
            <a:r>
              <a:rPr dirty="0" sz="2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Parsing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000" spc="-11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open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NTFS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(C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drive),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parse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copy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off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volume.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Stealthy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bypass</a:t>
            </a:r>
            <a:r>
              <a:rPr dirty="0" sz="2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issues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ntds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opened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processes.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dirty="0" sz="2000" spc="-10" i="1">
                <a:solidFill>
                  <a:srgbClr val="FFFFFF"/>
                </a:solidFill>
                <a:latin typeface="Arial"/>
                <a:cs typeface="Arial"/>
              </a:rPr>
              <a:t>Invoke-NinjaCopy.ps1</a:t>
            </a:r>
            <a:r>
              <a:rPr dirty="0" sz="2000" spc="-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PowerShell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script</a:t>
            </a:r>
            <a:r>
              <a:rPr dirty="0" sz="20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PowerSploit.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privilege.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339" y="109220"/>
            <a:ext cx="100203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66210" algn="l"/>
              </a:tabLst>
            </a:pPr>
            <a:r>
              <a:rPr dirty="0" sz="2400" spc="90"/>
              <a:t>OTHER</a:t>
            </a:r>
            <a:r>
              <a:rPr dirty="0" sz="2400" spc="360"/>
              <a:t> </a:t>
            </a:r>
            <a:r>
              <a:rPr dirty="0" sz="2400" spc="110"/>
              <a:t>TECHNIQUES</a:t>
            </a:r>
            <a:r>
              <a:rPr dirty="0" sz="2400"/>
              <a:t>	TO</a:t>
            </a:r>
            <a:r>
              <a:rPr dirty="0" sz="2400" spc="310"/>
              <a:t> </a:t>
            </a:r>
            <a:r>
              <a:rPr dirty="0" sz="2400" spc="100"/>
              <a:t>DUMP</a:t>
            </a:r>
            <a:r>
              <a:rPr dirty="0" sz="2400" spc="360"/>
              <a:t> </a:t>
            </a:r>
            <a:r>
              <a:rPr dirty="0" sz="2400" spc="110"/>
              <a:t>HASHES</a:t>
            </a:r>
            <a:r>
              <a:rPr dirty="0" sz="2400" spc="360"/>
              <a:t> </a:t>
            </a:r>
            <a:r>
              <a:rPr dirty="0" sz="2400" spc="90"/>
              <a:t>AND</a:t>
            </a:r>
            <a:r>
              <a:rPr dirty="0" sz="2400" spc="325"/>
              <a:t> </a:t>
            </a:r>
            <a:r>
              <a:rPr dirty="0" sz="2400" spc="105"/>
              <a:t>SECRETS</a:t>
            </a:r>
            <a:endParaRPr sz="24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88035" y="943178"/>
            <a:ext cx="10647045" cy="4794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DCSync</a:t>
            </a:r>
            <a:endParaRPr sz="2000">
              <a:latin typeface="Arial"/>
              <a:cs typeface="Arial"/>
            </a:endParaRPr>
          </a:p>
          <a:p>
            <a:pPr marL="416559" indent="-344805">
              <a:lnSpc>
                <a:spcPct val="100000"/>
              </a:lnSpc>
              <a:buChar char="•"/>
              <a:tabLst>
                <a:tab pos="416559" algn="l"/>
                <a:tab pos="417195" algn="l"/>
              </a:tabLst>
            </a:pP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Technique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simulate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replication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behavior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DC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retrieve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passwords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416559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DC.</a:t>
            </a:r>
            <a:endParaRPr sz="2000">
              <a:latin typeface="Arial"/>
              <a:cs typeface="Arial"/>
            </a:endParaRPr>
          </a:p>
          <a:p>
            <a:pPr marL="72390">
              <a:lnSpc>
                <a:spcPct val="100000"/>
              </a:lnSpc>
              <a:spcBef>
                <a:spcPts val="1805"/>
              </a:spcBef>
            </a:pP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DPAPI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(Data</a:t>
            </a: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Protection</a:t>
            </a:r>
            <a:r>
              <a:rPr dirty="0" sz="20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API)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secrets</a:t>
            </a:r>
            <a:endParaRPr sz="2000">
              <a:latin typeface="Arial"/>
              <a:cs typeface="Arial"/>
            </a:endParaRPr>
          </a:p>
          <a:p>
            <a:pPr marL="416559" marR="5080" indent="-344805">
              <a:lnSpc>
                <a:spcPct val="100000"/>
              </a:lnSpc>
              <a:buChar char="•"/>
              <a:tabLst>
                <a:tab pos="416559" algn="l"/>
                <a:tab pos="41719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enables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storing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secrets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sensitive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windows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protect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dirty="0" sz="20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key.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r>
              <a:rPr dirty="0" sz="20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browsers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Outlook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WiFi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passwords,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Certificates,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RDP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passwords…etc.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Others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GPP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SYSVOL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Wdigest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Injecting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malicious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Provider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(SSP)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Credential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TSPKG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Terminal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Server/RDP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Etc…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85"/>
              <a:t>FORMATTING</a:t>
            </a:r>
            <a:endParaRPr sz="3000"/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638800">
              <a:lnSpc>
                <a:spcPts val="1240"/>
              </a:lnSpc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190625"/>
            <a:ext cx="3975100" cy="7366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r>
              <a:rPr dirty="0" sz="17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</a:t>
            </a:r>
            <a:r>
              <a:rPr dirty="0" sz="1700" spc="-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-Name</a:t>
            </a:r>
            <a:r>
              <a:rPr dirty="0" sz="1700" spc="-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explorer</a:t>
            </a:r>
            <a:r>
              <a:rPr dirty="0" sz="1700" spc="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 spc="-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Format-</a:t>
            </a:r>
            <a:r>
              <a:rPr dirty="0" sz="1700" spc="-20">
                <a:solidFill>
                  <a:srgbClr val="6FAC46"/>
                </a:solidFill>
                <a:latin typeface="Arial"/>
                <a:cs typeface="Arial"/>
              </a:rPr>
              <a:t>list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25804" y="2998419"/>
            <a:ext cx="4221480" cy="737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r>
              <a:rPr dirty="0" sz="17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</a:t>
            </a:r>
            <a:r>
              <a:rPr dirty="0" sz="1700" spc="-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-Name</a:t>
            </a:r>
            <a:r>
              <a:rPr dirty="0" sz="1700" spc="-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explorer</a:t>
            </a:r>
            <a:r>
              <a:rPr dirty="0" sz="1700" spc="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 spc="-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Format-Table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25804" y="4807077"/>
            <a:ext cx="6184265" cy="739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Selective</a:t>
            </a:r>
            <a:r>
              <a:rPr dirty="0" sz="17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Formatting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</a:t>
            </a:r>
            <a:r>
              <a:rPr dirty="0" sz="1700" spc="-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-Name</a:t>
            </a:r>
            <a:r>
              <a:rPr dirty="0" sz="1700" spc="-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explorer</a:t>
            </a:r>
            <a:r>
              <a:rPr dirty="0" sz="1700" spc="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 spc="-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Select-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Object</a:t>
            </a:r>
            <a:r>
              <a:rPr dirty="0" sz="1700" spc="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CPU,ProcessName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6264" y="2745105"/>
            <a:ext cx="5202555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  <a:tab pos="1875155" algn="l"/>
                <a:tab pos="3675379" algn="l"/>
                <a:tab pos="4092575" algn="l"/>
                <a:tab pos="4652010" algn="l"/>
              </a:tabLst>
            </a:pP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n</a:t>
            </a:r>
            <a:r>
              <a:rPr dirty="0" sz="1700" b="0">
                <a:latin typeface="Arial"/>
                <a:cs typeface="Arial"/>
              </a:rPr>
              <a:t>	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k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z</a:t>
            </a:r>
            <a:r>
              <a:rPr dirty="0" sz="1700" b="0">
                <a:latin typeface="Arial"/>
                <a:cs typeface="Arial"/>
              </a:rPr>
              <a:t>	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85" b="0">
                <a:latin typeface="Arial"/>
                <a:cs typeface="Arial"/>
              </a:rPr>
              <a:t>y.</a:t>
            </a:r>
            <a:r>
              <a:rPr dirty="0" sz="1700" spc="20" b="0">
                <a:latin typeface="Arial"/>
                <a:cs typeface="Arial"/>
              </a:rPr>
              <a:t>  </a:t>
            </a:r>
            <a:r>
              <a:rPr dirty="0" sz="1700" b="0">
                <a:latin typeface="Arial"/>
                <a:cs typeface="Arial"/>
              </a:rPr>
              <a:t>W</a:t>
            </a:r>
            <a:r>
              <a:rPr dirty="0" sz="1700" spc="-114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d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o</a:t>
            </a:r>
            <a:r>
              <a:rPr dirty="0" sz="1700" b="0">
                <a:latin typeface="Arial"/>
                <a:cs typeface="Arial"/>
              </a:rPr>
              <a:t>	y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u</a:t>
            </a:r>
            <a:r>
              <a:rPr dirty="0" sz="1700" b="0">
                <a:latin typeface="Arial"/>
                <a:cs typeface="Arial"/>
              </a:rPr>
              <a:t>	g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309365"/>
            <a:ext cx="5478145" cy="544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426084" algn="l"/>
                <a:tab pos="621665" algn="l"/>
                <a:tab pos="988694" algn="l"/>
                <a:tab pos="1875155" algn="l"/>
                <a:tab pos="2291715" algn="l"/>
                <a:tab pos="32899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4132579"/>
            <a:ext cx="286067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676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z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DUMPING</a:t>
            </a:r>
            <a:r>
              <a:rPr dirty="0" sz="3000" spc="325"/>
              <a:t> </a:t>
            </a:r>
            <a:r>
              <a:rPr dirty="0" sz="3000" spc="110"/>
              <a:t>HASHES</a:t>
            </a:r>
            <a:r>
              <a:rPr dirty="0" sz="3000" spc="360"/>
              <a:t> </a:t>
            </a:r>
            <a:r>
              <a:rPr dirty="0" sz="3000" spc="105"/>
              <a:t>USING</a:t>
            </a:r>
            <a:r>
              <a:rPr dirty="0" sz="3000" spc="400"/>
              <a:t> </a:t>
            </a:r>
            <a:r>
              <a:rPr dirty="0" sz="3000" spc="80"/>
              <a:t>MIMIKATZ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pc="-20"/>
              <a:t>U</a:t>
            </a:r>
            <a:r>
              <a:rPr dirty="0" spc="-195"/>
              <a:t> </a:t>
            </a:r>
            <a:r>
              <a:rPr dirty="0" spc="-35"/>
              <a:t>s</a:t>
            </a:r>
            <a:r>
              <a:rPr dirty="0" spc="-200"/>
              <a:t> </a:t>
            </a:r>
            <a:r>
              <a:rPr dirty="0" spc="-105"/>
              <a:t>i</a:t>
            </a:r>
            <a:r>
              <a:rPr dirty="0" spc="-210"/>
              <a:t> </a:t>
            </a:r>
            <a:r>
              <a:rPr dirty="0" spc="-45"/>
              <a:t>n</a:t>
            </a:r>
            <a:r>
              <a:rPr dirty="0" spc="-210"/>
              <a:t> </a:t>
            </a:r>
            <a:r>
              <a:rPr dirty="0"/>
              <a:t>g</a:t>
            </a:r>
            <a:r>
              <a:rPr dirty="0" spc="260"/>
              <a:t> </a:t>
            </a:r>
            <a:r>
              <a:rPr dirty="0" spc="-114"/>
              <a:t>t</a:t>
            </a:r>
            <a:r>
              <a:rPr dirty="0" spc="-200"/>
              <a:t> </a:t>
            </a:r>
            <a:r>
              <a:rPr dirty="0" spc="-45"/>
              <a:t>h</a:t>
            </a:r>
            <a:r>
              <a:rPr dirty="0" spc="-210"/>
              <a:t> </a:t>
            </a:r>
            <a:r>
              <a:rPr dirty="0"/>
              <a:t>e</a:t>
            </a:r>
            <a:r>
              <a:rPr dirty="0" spc="434"/>
              <a:t> </a:t>
            </a:r>
            <a:r>
              <a:rPr dirty="0" spc="-65"/>
              <a:t>p</a:t>
            </a:r>
            <a:r>
              <a:rPr dirty="0" spc="-210"/>
              <a:t> </a:t>
            </a:r>
            <a:r>
              <a:rPr dirty="0" spc="-25"/>
              <a:t>o</a:t>
            </a:r>
            <a:r>
              <a:rPr dirty="0" spc="-215"/>
              <a:t> </a:t>
            </a:r>
            <a:r>
              <a:rPr dirty="0" spc="-60"/>
              <a:t>w</a:t>
            </a:r>
            <a:r>
              <a:rPr dirty="0" spc="-225"/>
              <a:t> </a:t>
            </a:r>
            <a:r>
              <a:rPr dirty="0" spc="-90"/>
              <a:t>e</a:t>
            </a:r>
            <a:r>
              <a:rPr dirty="0" spc="-210"/>
              <a:t> </a:t>
            </a:r>
            <a:r>
              <a:rPr dirty="0" spc="-80"/>
              <a:t>r</a:t>
            </a:r>
            <a:r>
              <a:rPr dirty="0" spc="-225"/>
              <a:t> </a:t>
            </a:r>
            <a:r>
              <a:rPr dirty="0" spc="-35"/>
              <a:t>s</a:t>
            </a:r>
            <a:r>
              <a:rPr dirty="0" spc="-225"/>
              <a:t> </a:t>
            </a:r>
            <a:r>
              <a:rPr dirty="0" spc="-45"/>
              <a:t>h</a:t>
            </a:r>
            <a:r>
              <a:rPr dirty="0" spc="-210"/>
              <a:t> </a:t>
            </a:r>
            <a:r>
              <a:rPr dirty="0" spc="-90"/>
              <a:t>e</a:t>
            </a:r>
            <a:r>
              <a:rPr dirty="0" spc="-210"/>
              <a:t> </a:t>
            </a:r>
            <a:r>
              <a:rPr dirty="0" spc="-125"/>
              <a:t>l</a:t>
            </a:r>
            <a:r>
              <a:rPr dirty="0" spc="-235"/>
              <a:t> </a:t>
            </a:r>
            <a:r>
              <a:rPr dirty="0"/>
              <a:t>l</a:t>
            </a:r>
            <a:r>
              <a:rPr dirty="0" spc="420"/>
              <a:t> </a:t>
            </a:r>
            <a:r>
              <a:rPr dirty="0" spc="-25"/>
              <a:t>o</a:t>
            </a:r>
            <a:r>
              <a:rPr dirty="0" spc="-215"/>
              <a:t> </a:t>
            </a:r>
            <a:r>
              <a:rPr dirty="0"/>
              <a:t>f</a:t>
            </a:r>
            <a:r>
              <a:rPr dirty="0" spc="455"/>
              <a:t> </a:t>
            </a:r>
            <a:r>
              <a:rPr dirty="0" spc="240"/>
              <a:t>M</a:t>
            </a:r>
            <a:r>
              <a:rPr dirty="0" spc="-200"/>
              <a:t> </a:t>
            </a:r>
            <a:r>
              <a:rPr dirty="0" spc="-105"/>
              <a:t>i</a:t>
            </a:r>
            <a:r>
              <a:rPr dirty="0" spc="-210"/>
              <a:t> </a:t>
            </a:r>
            <a:r>
              <a:rPr dirty="0" spc="-65"/>
              <a:t>m</a:t>
            </a:r>
            <a:r>
              <a:rPr dirty="0" spc="-195"/>
              <a:t> </a:t>
            </a:r>
            <a:r>
              <a:rPr dirty="0" spc="-105"/>
              <a:t>i</a:t>
            </a:r>
            <a:r>
              <a:rPr dirty="0" spc="-210"/>
              <a:t> </a:t>
            </a:r>
            <a:r>
              <a:rPr dirty="0" spc="-95"/>
              <a:t>k</a:t>
            </a:r>
            <a:r>
              <a:rPr dirty="0" spc="-235"/>
              <a:t> </a:t>
            </a:r>
            <a:r>
              <a:rPr dirty="0" spc="-90"/>
              <a:t>a</a:t>
            </a:r>
            <a:r>
              <a:rPr dirty="0" spc="-229"/>
              <a:t> </a:t>
            </a:r>
            <a:r>
              <a:rPr dirty="0" spc="-114"/>
              <a:t>t</a:t>
            </a:r>
            <a:r>
              <a:rPr dirty="0" spc="-225"/>
              <a:t> </a:t>
            </a:r>
            <a:r>
              <a:rPr dirty="0" spc="-50"/>
              <a:t>z</a:t>
            </a: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pc="-55">
                <a:solidFill>
                  <a:srgbClr val="6FAC46"/>
                </a:solidFill>
              </a:rPr>
              <a:t>I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p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75">
                <a:solidFill>
                  <a:srgbClr val="6FAC46"/>
                </a:solidFill>
              </a:rPr>
              <a:t>r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t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190">
                <a:solidFill>
                  <a:srgbClr val="6FAC46"/>
                </a:solidFill>
              </a:rPr>
              <a:t> </a:t>
            </a:r>
            <a:r>
              <a:rPr dirty="0" spc="240">
                <a:solidFill>
                  <a:srgbClr val="6FAC46"/>
                </a:solidFill>
              </a:rPr>
              <a:t>M</a:t>
            </a:r>
            <a:r>
              <a:rPr dirty="0" spc="-220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d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u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120">
                <a:solidFill>
                  <a:srgbClr val="6FAC46"/>
                </a:solidFill>
              </a:rPr>
              <a:t>l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e</a:t>
            </a:r>
            <a:r>
              <a:rPr dirty="0" spc="420">
                <a:solidFill>
                  <a:srgbClr val="6FAC46"/>
                </a:solidFill>
              </a:rPr>
              <a:t> </a:t>
            </a:r>
            <a:r>
              <a:rPr dirty="0" spc="-200">
                <a:solidFill>
                  <a:srgbClr val="6FAC46"/>
                </a:solidFill>
              </a:rPr>
              <a:t>.</a:t>
            </a:r>
            <a:r>
              <a:rPr dirty="0" spc="-185">
                <a:solidFill>
                  <a:srgbClr val="6FAC46"/>
                </a:solidFill>
              </a:rPr>
              <a:t> </a:t>
            </a:r>
            <a:r>
              <a:rPr dirty="0" spc="50">
                <a:solidFill>
                  <a:srgbClr val="6FAC46"/>
                </a:solidFill>
              </a:rPr>
              <a:t>\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55">
                <a:solidFill>
                  <a:srgbClr val="6FAC46"/>
                </a:solidFill>
              </a:rPr>
              <a:t>I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n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75">
                <a:solidFill>
                  <a:srgbClr val="6FAC46"/>
                </a:solidFill>
              </a:rPr>
              <a:t>v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95">
                <a:solidFill>
                  <a:srgbClr val="6FAC46"/>
                </a:solidFill>
              </a:rPr>
              <a:t>k</a:t>
            </a:r>
            <a:r>
              <a:rPr dirty="0" spc="-254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240">
                <a:solidFill>
                  <a:srgbClr val="6FAC46"/>
                </a:solidFill>
              </a:rPr>
              <a:t>M</a:t>
            </a:r>
            <a:r>
              <a:rPr dirty="0" spc="-220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95">
                <a:solidFill>
                  <a:srgbClr val="6FAC46"/>
                </a:solidFill>
              </a:rPr>
              <a:t>k</a:t>
            </a:r>
            <a:r>
              <a:rPr dirty="0" spc="-260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a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t</a:t>
            </a:r>
            <a:r>
              <a:rPr dirty="0" spc="-220">
                <a:solidFill>
                  <a:srgbClr val="6FAC46"/>
                </a:solidFill>
              </a:rPr>
              <a:t> </a:t>
            </a:r>
            <a:r>
              <a:rPr dirty="0" spc="-145">
                <a:solidFill>
                  <a:srgbClr val="6FAC46"/>
                </a:solidFill>
              </a:rPr>
              <a:t>z</a:t>
            </a:r>
            <a:r>
              <a:rPr dirty="0" spc="-180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n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35">
                <a:solidFill>
                  <a:srgbClr val="6FAC46"/>
                </a:solidFill>
              </a:rPr>
              <a:t>s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h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a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n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60">
                <a:solidFill>
                  <a:srgbClr val="6FAC46"/>
                </a:solidFill>
              </a:rPr>
              <a:t>g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200">
                <a:solidFill>
                  <a:srgbClr val="6FAC46"/>
                </a:solidFill>
              </a:rPr>
              <a:t>.</a:t>
            </a:r>
            <a:r>
              <a:rPr dirty="0" spc="-220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p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35">
                <a:solidFill>
                  <a:srgbClr val="6FAC46"/>
                </a:solidFill>
              </a:rPr>
              <a:t>s</a:t>
            </a:r>
            <a:r>
              <a:rPr dirty="0" spc="-220">
                <a:solidFill>
                  <a:srgbClr val="6FAC46"/>
                </a:solidFill>
              </a:rPr>
              <a:t> </a:t>
            </a:r>
            <a:r>
              <a:rPr dirty="0" spc="-50">
                <a:solidFill>
                  <a:srgbClr val="6FAC46"/>
                </a:solidFill>
              </a:rPr>
              <a:t>1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/>
          </a:p>
          <a:p>
            <a:pPr marL="12700">
              <a:lnSpc>
                <a:spcPct val="100000"/>
              </a:lnSpc>
            </a:pPr>
            <a:r>
              <a:rPr dirty="0"/>
              <a:t>To</a:t>
            </a:r>
            <a:r>
              <a:rPr dirty="0" spc="400"/>
              <a:t> </a:t>
            </a:r>
            <a:r>
              <a:rPr dirty="0"/>
              <a:t>D</a:t>
            </a:r>
            <a:r>
              <a:rPr dirty="0" spc="-200"/>
              <a:t> </a:t>
            </a:r>
            <a:r>
              <a:rPr dirty="0" spc="-45"/>
              <a:t>u</a:t>
            </a:r>
            <a:r>
              <a:rPr dirty="0" spc="-215"/>
              <a:t> </a:t>
            </a:r>
            <a:r>
              <a:rPr dirty="0" spc="-65"/>
              <a:t>m</a:t>
            </a:r>
            <a:r>
              <a:rPr dirty="0" spc="-200"/>
              <a:t> </a:t>
            </a:r>
            <a:r>
              <a:rPr dirty="0"/>
              <a:t>p</a:t>
            </a:r>
            <a:r>
              <a:rPr dirty="0" spc="405"/>
              <a:t> </a:t>
            </a:r>
            <a:r>
              <a:rPr dirty="0" spc="-135"/>
              <a:t>c</a:t>
            </a:r>
            <a:r>
              <a:rPr dirty="0" spc="-204"/>
              <a:t> </a:t>
            </a:r>
            <a:r>
              <a:rPr dirty="0" spc="-75"/>
              <a:t>r</a:t>
            </a:r>
            <a:r>
              <a:rPr dirty="0" spc="-225"/>
              <a:t> </a:t>
            </a:r>
            <a:r>
              <a:rPr dirty="0" spc="-90"/>
              <a:t>e</a:t>
            </a:r>
            <a:r>
              <a:rPr dirty="0" spc="-215"/>
              <a:t> </a:t>
            </a:r>
            <a:r>
              <a:rPr dirty="0" spc="-65"/>
              <a:t>d</a:t>
            </a:r>
            <a:r>
              <a:rPr dirty="0" spc="-215"/>
              <a:t> </a:t>
            </a:r>
            <a:r>
              <a:rPr dirty="0" spc="-90"/>
              <a:t>e</a:t>
            </a:r>
            <a:r>
              <a:rPr dirty="0" spc="-215"/>
              <a:t> </a:t>
            </a:r>
            <a:r>
              <a:rPr dirty="0" spc="-45"/>
              <a:t>n</a:t>
            </a:r>
            <a:r>
              <a:rPr dirty="0" spc="-235"/>
              <a:t> </a:t>
            </a:r>
            <a:r>
              <a:rPr dirty="0" spc="-114"/>
              <a:t>t</a:t>
            </a:r>
            <a:r>
              <a:rPr dirty="0" spc="-200"/>
              <a:t> </a:t>
            </a:r>
            <a:r>
              <a:rPr dirty="0" spc="-105"/>
              <a:t>i</a:t>
            </a:r>
            <a:r>
              <a:rPr dirty="0" spc="-210"/>
              <a:t> </a:t>
            </a:r>
            <a:r>
              <a:rPr dirty="0" spc="-90"/>
              <a:t>a</a:t>
            </a:r>
            <a:r>
              <a:rPr dirty="0" spc="-204"/>
              <a:t> </a:t>
            </a:r>
            <a:r>
              <a:rPr dirty="0" spc="-120"/>
              <a:t>l</a:t>
            </a:r>
            <a:r>
              <a:rPr dirty="0" spc="-235"/>
              <a:t> </a:t>
            </a:r>
            <a:r>
              <a:rPr dirty="0"/>
              <a:t>s</a:t>
            </a:r>
            <a:r>
              <a:rPr dirty="0" spc="395"/>
              <a:t> </a:t>
            </a:r>
            <a:r>
              <a:rPr dirty="0" spc="-105"/>
              <a:t>i</a:t>
            </a:r>
            <a:r>
              <a:rPr dirty="0" spc="-210"/>
              <a:t> </a:t>
            </a:r>
            <a:r>
              <a:rPr dirty="0"/>
              <a:t>n</a:t>
            </a:r>
            <a:r>
              <a:rPr dirty="0" spc="450"/>
              <a:t> </a:t>
            </a:r>
            <a:r>
              <a:rPr dirty="0" spc="-120"/>
              <a:t>l</a:t>
            </a:r>
            <a:r>
              <a:rPr dirty="0" spc="-210"/>
              <a:t> </a:t>
            </a:r>
            <a:r>
              <a:rPr dirty="0" spc="-25"/>
              <a:t>o</a:t>
            </a:r>
            <a:r>
              <a:rPr dirty="0" spc="-215"/>
              <a:t> </a:t>
            </a:r>
            <a:r>
              <a:rPr dirty="0" spc="-135"/>
              <a:t>c</a:t>
            </a:r>
            <a:r>
              <a:rPr dirty="0" spc="-229"/>
              <a:t> </a:t>
            </a:r>
            <a:r>
              <a:rPr dirty="0" spc="-90"/>
              <a:t>a</a:t>
            </a:r>
            <a:r>
              <a:rPr dirty="0" spc="-204"/>
              <a:t> </a:t>
            </a:r>
            <a:r>
              <a:rPr dirty="0"/>
              <a:t>l</a:t>
            </a:r>
            <a:r>
              <a:rPr dirty="0" spc="434"/>
              <a:t> </a:t>
            </a:r>
            <a:r>
              <a:rPr dirty="0" spc="-135"/>
              <a:t>c</a:t>
            </a:r>
            <a:r>
              <a:rPr dirty="0" spc="-229"/>
              <a:t> </a:t>
            </a:r>
            <a:r>
              <a:rPr dirty="0" spc="-25"/>
              <a:t>o</a:t>
            </a:r>
            <a:r>
              <a:rPr dirty="0" spc="-215"/>
              <a:t> </a:t>
            </a:r>
            <a:r>
              <a:rPr dirty="0" spc="-65"/>
              <a:t>m</a:t>
            </a:r>
            <a:r>
              <a:rPr dirty="0" spc="-200"/>
              <a:t> </a:t>
            </a:r>
            <a:r>
              <a:rPr dirty="0" spc="-65"/>
              <a:t>p</a:t>
            </a:r>
            <a:r>
              <a:rPr dirty="0" spc="-215"/>
              <a:t> </a:t>
            </a:r>
            <a:r>
              <a:rPr dirty="0" spc="-45"/>
              <a:t>u</a:t>
            </a:r>
            <a:r>
              <a:rPr dirty="0" spc="-215"/>
              <a:t> </a:t>
            </a:r>
            <a:r>
              <a:rPr dirty="0" spc="-114"/>
              <a:t>t</a:t>
            </a:r>
            <a:r>
              <a:rPr dirty="0" spc="-225"/>
              <a:t> </a:t>
            </a:r>
            <a:r>
              <a:rPr dirty="0" spc="-90"/>
              <a:t>e</a:t>
            </a:r>
            <a:r>
              <a:rPr dirty="0" spc="-215"/>
              <a:t> </a:t>
            </a:r>
            <a:r>
              <a:rPr dirty="0" spc="-50"/>
              <a:t>r</a:t>
            </a: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pc="-55">
                <a:solidFill>
                  <a:srgbClr val="6FAC46"/>
                </a:solidFill>
              </a:rPr>
              <a:t>I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n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75">
                <a:solidFill>
                  <a:srgbClr val="6FAC46"/>
                </a:solidFill>
              </a:rPr>
              <a:t>v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95">
                <a:solidFill>
                  <a:srgbClr val="6FAC46"/>
                </a:solidFill>
              </a:rPr>
              <a:t>k</a:t>
            </a:r>
            <a:r>
              <a:rPr dirty="0" spc="-260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240">
                <a:solidFill>
                  <a:srgbClr val="6FAC46"/>
                </a:solidFill>
              </a:rPr>
              <a:t>M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95">
                <a:solidFill>
                  <a:srgbClr val="6FAC46"/>
                </a:solidFill>
              </a:rPr>
              <a:t>k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a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t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z</a:t>
            </a:r>
            <a:r>
              <a:rPr dirty="0" spc="409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D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u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p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120">
                <a:solidFill>
                  <a:srgbClr val="6FAC46"/>
                </a:solidFill>
              </a:rPr>
              <a:t>C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80">
                <a:solidFill>
                  <a:srgbClr val="6FAC46"/>
                </a:solidFill>
              </a:rPr>
              <a:t>r</a:t>
            </a:r>
            <a:r>
              <a:rPr dirty="0" spc="-245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d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50">
                <a:solidFill>
                  <a:srgbClr val="6FAC46"/>
                </a:solidFill>
              </a:rPr>
              <a:t>s</a:t>
            </a: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pc="-30"/>
              <a:t>O</a:t>
            </a:r>
            <a:r>
              <a:rPr dirty="0" spc="-200"/>
              <a:t> </a:t>
            </a:r>
            <a:r>
              <a:rPr dirty="0" spc="-50"/>
              <a:t>r</a:t>
            </a: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pc="-55">
                <a:solidFill>
                  <a:srgbClr val="6FAC46"/>
                </a:solidFill>
              </a:rPr>
              <a:t>I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n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75">
                <a:solidFill>
                  <a:srgbClr val="6FAC46"/>
                </a:solidFill>
              </a:rPr>
              <a:t>v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95">
                <a:solidFill>
                  <a:srgbClr val="6FAC46"/>
                </a:solidFill>
              </a:rPr>
              <a:t>k</a:t>
            </a:r>
            <a:r>
              <a:rPr dirty="0" spc="-260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240">
                <a:solidFill>
                  <a:srgbClr val="6FAC46"/>
                </a:solidFill>
              </a:rPr>
              <a:t>M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95">
                <a:solidFill>
                  <a:srgbClr val="6FAC46"/>
                </a:solidFill>
              </a:rPr>
              <a:t>k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a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t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z</a:t>
            </a:r>
            <a:r>
              <a:rPr dirty="0" spc="409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190">
                <a:solidFill>
                  <a:srgbClr val="6FAC46"/>
                </a:solidFill>
              </a:rPr>
              <a:t> </a:t>
            </a:r>
            <a:r>
              <a:rPr dirty="0" spc="-120">
                <a:solidFill>
                  <a:srgbClr val="6FAC46"/>
                </a:solidFill>
              </a:rPr>
              <a:t>C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0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a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n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d</a:t>
            </a:r>
            <a:r>
              <a:rPr dirty="0" spc="390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p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80">
                <a:solidFill>
                  <a:srgbClr val="6FAC46"/>
                </a:solidFill>
              </a:rPr>
              <a:t>r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75">
                <a:solidFill>
                  <a:srgbClr val="6FAC46"/>
                </a:solidFill>
              </a:rPr>
              <a:t>v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125">
                <a:solidFill>
                  <a:srgbClr val="6FAC46"/>
                </a:solidFill>
              </a:rPr>
              <a:t>l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g</a:t>
            </a:r>
            <a:r>
              <a:rPr dirty="0" spc="-240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175">
                <a:solidFill>
                  <a:srgbClr val="6FAC46"/>
                </a:solidFill>
              </a:rPr>
              <a:t>: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175">
                <a:solidFill>
                  <a:srgbClr val="6FAC46"/>
                </a:solidFill>
              </a:rPr>
              <a:t>: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d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b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u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50">
                <a:solidFill>
                  <a:srgbClr val="6FAC46"/>
                </a:solidFill>
              </a:rPr>
              <a:t>g</a:t>
            </a: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pc="-55">
                <a:solidFill>
                  <a:srgbClr val="6FAC46"/>
                </a:solidFill>
              </a:rPr>
              <a:t>I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n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75">
                <a:solidFill>
                  <a:srgbClr val="6FAC46"/>
                </a:solidFill>
              </a:rPr>
              <a:t>v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95">
                <a:solidFill>
                  <a:srgbClr val="6FAC46"/>
                </a:solidFill>
              </a:rPr>
              <a:t>k</a:t>
            </a:r>
            <a:r>
              <a:rPr dirty="0" spc="-254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190">
                <a:solidFill>
                  <a:srgbClr val="6FAC46"/>
                </a:solidFill>
              </a:rPr>
              <a:t> </a:t>
            </a:r>
            <a:r>
              <a:rPr dirty="0" spc="240">
                <a:solidFill>
                  <a:srgbClr val="6FAC46"/>
                </a:solidFill>
              </a:rPr>
              <a:t>M</a:t>
            </a:r>
            <a:r>
              <a:rPr dirty="0" spc="-220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95">
                <a:solidFill>
                  <a:srgbClr val="6FAC46"/>
                </a:solidFill>
              </a:rPr>
              <a:t>k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a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t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z</a:t>
            </a:r>
            <a:r>
              <a:rPr dirty="0" spc="415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190">
                <a:solidFill>
                  <a:srgbClr val="6FAC46"/>
                </a:solidFill>
              </a:rPr>
              <a:t> </a:t>
            </a:r>
            <a:r>
              <a:rPr dirty="0" spc="-120">
                <a:solidFill>
                  <a:srgbClr val="6FAC46"/>
                </a:solidFill>
              </a:rPr>
              <a:t>C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a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n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d</a:t>
            </a:r>
            <a:r>
              <a:rPr dirty="0" spc="405">
                <a:solidFill>
                  <a:srgbClr val="6FAC46"/>
                </a:solidFill>
              </a:rPr>
              <a:t> </a:t>
            </a:r>
            <a:r>
              <a:rPr dirty="0" spc="-35">
                <a:solidFill>
                  <a:srgbClr val="6FAC46"/>
                </a:solidFill>
              </a:rPr>
              <a:t>s</a:t>
            </a:r>
            <a:r>
              <a:rPr dirty="0" spc="-190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95">
                <a:solidFill>
                  <a:srgbClr val="6FAC46"/>
                </a:solidFill>
              </a:rPr>
              <a:t>k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u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75">
                <a:solidFill>
                  <a:srgbClr val="6FAC46"/>
                </a:solidFill>
              </a:rPr>
              <a:t>r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120">
                <a:solidFill>
                  <a:srgbClr val="6FAC46"/>
                </a:solidFill>
              </a:rPr>
              <a:t>l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35">
                <a:solidFill>
                  <a:srgbClr val="6FAC46"/>
                </a:solidFill>
              </a:rPr>
              <a:t>s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a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20">
                <a:solidFill>
                  <a:srgbClr val="6FAC46"/>
                </a:solidFill>
              </a:rPr>
              <a:t>::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120">
                <a:solidFill>
                  <a:srgbClr val="6FAC46"/>
                </a:solidFill>
              </a:rPr>
              <a:t>l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60">
                <a:solidFill>
                  <a:srgbClr val="6FAC46"/>
                </a:solidFill>
              </a:rPr>
              <a:t>g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n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p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a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35">
                <a:solidFill>
                  <a:srgbClr val="6FAC46"/>
                </a:solidFill>
              </a:rPr>
              <a:t>s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35">
                <a:solidFill>
                  <a:srgbClr val="6FAC46"/>
                </a:solidFill>
              </a:rPr>
              <a:t>s</a:t>
            </a:r>
            <a:r>
              <a:rPr dirty="0" spc="-220">
                <a:solidFill>
                  <a:srgbClr val="6FAC46"/>
                </a:solidFill>
              </a:rPr>
              <a:t> </a:t>
            </a:r>
            <a:r>
              <a:rPr dirty="0" spc="-60">
                <a:solidFill>
                  <a:srgbClr val="6FAC46"/>
                </a:solidFill>
              </a:rPr>
              <a:t>w</a:t>
            </a:r>
            <a:r>
              <a:rPr dirty="0" spc="-240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75">
                <a:solidFill>
                  <a:srgbClr val="6FAC46"/>
                </a:solidFill>
              </a:rPr>
              <a:t>r</a:t>
            </a:r>
            <a:r>
              <a:rPr dirty="0" spc="-250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d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50">
                <a:solidFill>
                  <a:srgbClr val="6FAC46"/>
                </a:solidFill>
              </a:rPr>
              <a:t>s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/>
          </a:p>
          <a:p>
            <a:pPr marL="12700">
              <a:lnSpc>
                <a:spcPct val="100000"/>
              </a:lnSpc>
            </a:pPr>
            <a:r>
              <a:rPr dirty="0"/>
              <a:t>To</a:t>
            </a:r>
            <a:r>
              <a:rPr dirty="0" spc="409"/>
              <a:t> </a:t>
            </a:r>
            <a:r>
              <a:rPr dirty="0"/>
              <a:t>D</a:t>
            </a:r>
            <a:r>
              <a:rPr dirty="0" spc="-195"/>
              <a:t> </a:t>
            </a:r>
            <a:r>
              <a:rPr dirty="0" spc="-45"/>
              <a:t>u</a:t>
            </a:r>
            <a:r>
              <a:rPr dirty="0" spc="-210"/>
              <a:t> </a:t>
            </a:r>
            <a:r>
              <a:rPr dirty="0" spc="-65"/>
              <a:t>m</a:t>
            </a:r>
            <a:r>
              <a:rPr dirty="0" spc="-195"/>
              <a:t> </a:t>
            </a:r>
            <a:r>
              <a:rPr dirty="0"/>
              <a:t>p</a:t>
            </a:r>
            <a:r>
              <a:rPr dirty="0" spc="409"/>
              <a:t> </a:t>
            </a:r>
            <a:r>
              <a:rPr dirty="0" spc="-135"/>
              <a:t>c</a:t>
            </a:r>
            <a:r>
              <a:rPr dirty="0" spc="-204"/>
              <a:t> </a:t>
            </a:r>
            <a:r>
              <a:rPr dirty="0" spc="-80"/>
              <a:t>r</a:t>
            </a:r>
            <a:r>
              <a:rPr dirty="0" spc="-225"/>
              <a:t> </a:t>
            </a:r>
            <a:r>
              <a:rPr dirty="0" spc="-90"/>
              <a:t>e</a:t>
            </a:r>
            <a:r>
              <a:rPr dirty="0" spc="-210"/>
              <a:t> </a:t>
            </a:r>
            <a:r>
              <a:rPr dirty="0" spc="-65"/>
              <a:t>d</a:t>
            </a:r>
            <a:r>
              <a:rPr dirty="0" spc="-210"/>
              <a:t> </a:t>
            </a:r>
            <a:r>
              <a:rPr dirty="0" spc="-90"/>
              <a:t>e</a:t>
            </a:r>
            <a:r>
              <a:rPr dirty="0" spc="-210"/>
              <a:t> </a:t>
            </a:r>
            <a:r>
              <a:rPr dirty="0" spc="-45"/>
              <a:t>n</a:t>
            </a:r>
            <a:r>
              <a:rPr dirty="0" spc="-235"/>
              <a:t> </a:t>
            </a:r>
            <a:r>
              <a:rPr dirty="0" spc="-114"/>
              <a:t>t</a:t>
            </a:r>
            <a:r>
              <a:rPr dirty="0" spc="-200"/>
              <a:t> </a:t>
            </a:r>
            <a:r>
              <a:rPr dirty="0" spc="-105"/>
              <a:t>i</a:t>
            </a:r>
            <a:r>
              <a:rPr dirty="0" spc="-210"/>
              <a:t> </a:t>
            </a:r>
            <a:r>
              <a:rPr dirty="0" spc="-90"/>
              <a:t>a</a:t>
            </a:r>
            <a:r>
              <a:rPr dirty="0" spc="-204"/>
              <a:t> </a:t>
            </a:r>
            <a:r>
              <a:rPr dirty="0" spc="-125"/>
              <a:t>l</a:t>
            </a:r>
            <a:r>
              <a:rPr dirty="0" spc="-235"/>
              <a:t> </a:t>
            </a:r>
            <a:r>
              <a:rPr dirty="0"/>
              <a:t>s</a:t>
            </a:r>
            <a:r>
              <a:rPr dirty="0" spc="390"/>
              <a:t> </a:t>
            </a:r>
            <a:r>
              <a:rPr dirty="0" spc="-25"/>
              <a:t>o</a:t>
            </a:r>
            <a:r>
              <a:rPr dirty="0" spc="-215"/>
              <a:t> </a:t>
            </a:r>
            <a:r>
              <a:rPr dirty="0"/>
              <a:t>n</a:t>
            </a:r>
            <a:r>
              <a:rPr dirty="0" spc="455"/>
              <a:t> </a:t>
            </a:r>
            <a:r>
              <a:rPr dirty="0" spc="-75"/>
              <a:t>R</a:t>
            </a:r>
            <a:r>
              <a:rPr dirty="0" spc="-220"/>
              <a:t> </a:t>
            </a:r>
            <a:r>
              <a:rPr dirty="0" spc="-90"/>
              <a:t>e</a:t>
            </a:r>
            <a:r>
              <a:rPr dirty="0" spc="-210"/>
              <a:t> </a:t>
            </a:r>
            <a:r>
              <a:rPr dirty="0" spc="-65"/>
              <a:t>m</a:t>
            </a:r>
            <a:r>
              <a:rPr dirty="0" spc="-195"/>
              <a:t> </a:t>
            </a:r>
            <a:r>
              <a:rPr dirty="0" spc="-25"/>
              <a:t>o</a:t>
            </a:r>
            <a:r>
              <a:rPr dirty="0" spc="-215"/>
              <a:t> </a:t>
            </a:r>
            <a:r>
              <a:rPr dirty="0" spc="-114"/>
              <a:t>t</a:t>
            </a:r>
            <a:r>
              <a:rPr dirty="0" spc="-225"/>
              <a:t> </a:t>
            </a:r>
            <a:r>
              <a:rPr dirty="0"/>
              <a:t>e</a:t>
            </a:r>
            <a:r>
              <a:rPr dirty="0" spc="405"/>
              <a:t> </a:t>
            </a:r>
            <a:r>
              <a:rPr dirty="0" spc="240"/>
              <a:t>M</a:t>
            </a:r>
            <a:r>
              <a:rPr dirty="0" spc="-200"/>
              <a:t> </a:t>
            </a:r>
            <a:r>
              <a:rPr dirty="0" spc="-90"/>
              <a:t>a</a:t>
            </a:r>
            <a:r>
              <a:rPr dirty="0" spc="-204"/>
              <a:t> </a:t>
            </a:r>
            <a:r>
              <a:rPr dirty="0" spc="-135"/>
              <a:t>c</a:t>
            </a:r>
            <a:r>
              <a:rPr dirty="0" spc="-204"/>
              <a:t> </a:t>
            </a:r>
            <a:r>
              <a:rPr dirty="0" spc="-45"/>
              <a:t>h</a:t>
            </a:r>
            <a:r>
              <a:rPr dirty="0" spc="-210"/>
              <a:t> </a:t>
            </a:r>
            <a:r>
              <a:rPr dirty="0" spc="-105"/>
              <a:t>i</a:t>
            </a:r>
            <a:r>
              <a:rPr dirty="0" spc="-210"/>
              <a:t> </a:t>
            </a:r>
            <a:r>
              <a:rPr dirty="0" spc="-45"/>
              <a:t>n</a:t>
            </a:r>
            <a:r>
              <a:rPr dirty="0" spc="-210"/>
              <a:t> </a:t>
            </a:r>
            <a:r>
              <a:rPr dirty="0" spc="-50"/>
              <a:t>e</a:t>
            </a: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pc="-55">
                <a:solidFill>
                  <a:srgbClr val="6FAC46"/>
                </a:solidFill>
              </a:rPr>
              <a:t>I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n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75">
                <a:solidFill>
                  <a:srgbClr val="6FAC46"/>
                </a:solidFill>
              </a:rPr>
              <a:t>v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95">
                <a:solidFill>
                  <a:srgbClr val="6FAC46"/>
                </a:solidFill>
              </a:rPr>
              <a:t>k</a:t>
            </a:r>
            <a:r>
              <a:rPr dirty="0" spc="-260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240">
                <a:solidFill>
                  <a:srgbClr val="6FAC46"/>
                </a:solidFill>
              </a:rPr>
              <a:t>M</a:t>
            </a:r>
            <a:r>
              <a:rPr dirty="0" spc="-220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0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i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95">
                <a:solidFill>
                  <a:srgbClr val="6FAC46"/>
                </a:solidFill>
              </a:rPr>
              <a:t>k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a</a:t>
            </a:r>
            <a:r>
              <a:rPr dirty="0" spc="-229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t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z</a:t>
            </a:r>
            <a:r>
              <a:rPr dirty="0" spc="409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D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u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p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120">
                <a:solidFill>
                  <a:srgbClr val="6FAC46"/>
                </a:solidFill>
              </a:rPr>
              <a:t>C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80">
                <a:solidFill>
                  <a:srgbClr val="6FAC46"/>
                </a:solidFill>
              </a:rPr>
              <a:t>r</a:t>
            </a:r>
            <a:r>
              <a:rPr dirty="0" spc="-245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d</a:t>
            </a:r>
            <a:r>
              <a:rPr dirty="0" spc="-235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s</a:t>
            </a:r>
            <a:r>
              <a:rPr dirty="0" spc="420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190">
                <a:solidFill>
                  <a:srgbClr val="6FAC46"/>
                </a:solidFill>
              </a:rPr>
              <a:t> </a:t>
            </a:r>
            <a:r>
              <a:rPr dirty="0" spc="-120">
                <a:solidFill>
                  <a:srgbClr val="6FAC46"/>
                </a:solidFill>
              </a:rPr>
              <a:t>C</a:t>
            </a:r>
            <a:r>
              <a:rPr dirty="0" spc="-200">
                <a:solidFill>
                  <a:srgbClr val="6FAC46"/>
                </a:solidFill>
              </a:rPr>
              <a:t> </a:t>
            </a:r>
            <a:r>
              <a:rPr dirty="0" spc="-25">
                <a:solidFill>
                  <a:srgbClr val="6FAC46"/>
                </a:solidFill>
              </a:rPr>
              <a:t>o</a:t>
            </a:r>
            <a:r>
              <a:rPr dirty="0" spc="-21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p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45">
                <a:solidFill>
                  <a:srgbClr val="6FAC46"/>
                </a:solidFill>
              </a:rPr>
              <a:t>u</a:t>
            </a:r>
            <a:r>
              <a:rPr dirty="0" spc="-204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t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e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80">
                <a:solidFill>
                  <a:srgbClr val="6FAC46"/>
                </a:solidFill>
              </a:rPr>
              <a:t>r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N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90">
                <a:solidFill>
                  <a:srgbClr val="6FAC46"/>
                </a:solidFill>
              </a:rPr>
              <a:t>a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65">
                <a:solidFill>
                  <a:srgbClr val="6FAC46"/>
                </a:solidFill>
              </a:rPr>
              <a:t>m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>
                <a:solidFill>
                  <a:srgbClr val="6FAC46"/>
                </a:solidFill>
              </a:rPr>
              <a:t>e</a:t>
            </a:r>
            <a:r>
              <a:rPr dirty="0" spc="415">
                <a:solidFill>
                  <a:srgbClr val="6FAC46"/>
                </a:solidFill>
              </a:rPr>
              <a:t> </a:t>
            </a:r>
            <a:r>
              <a:rPr dirty="0" spc="55">
                <a:solidFill>
                  <a:srgbClr val="6FAC46"/>
                </a:solidFill>
              </a:rPr>
              <a:t>W</a:t>
            </a:r>
            <a:r>
              <a:rPr dirty="0" spc="-210">
                <a:solidFill>
                  <a:srgbClr val="6FAC46"/>
                </a:solidFill>
              </a:rPr>
              <a:t> </a:t>
            </a:r>
            <a:r>
              <a:rPr dirty="0" spc="-105">
                <a:solidFill>
                  <a:srgbClr val="6FAC46"/>
                </a:solidFill>
              </a:rPr>
              <a:t>K</a:t>
            </a:r>
            <a:r>
              <a:rPr dirty="0" spc="-225">
                <a:solidFill>
                  <a:srgbClr val="6FAC46"/>
                </a:solidFill>
              </a:rPr>
              <a:t> </a:t>
            </a:r>
            <a:r>
              <a:rPr dirty="0" spc="-50">
                <a:solidFill>
                  <a:srgbClr val="6FAC46"/>
                </a:solidFill>
              </a:rPr>
              <a:t>S</a:t>
            </a:r>
            <a:r>
              <a:rPr dirty="0" spc="-185">
                <a:solidFill>
                  <a:srgbClr val="6FAC46"/>
                </a:solidFill>
              </a:rPr>
              <a:t> </a:t>
            </a:r>
            <a:r>
              <a:rPr dirty="0" spc="-114">
                <a:solidFill>
                  <a:srgbClr val="6FAC46"/>
                </a:solidFill>
              </a:rPr>
              <a:t>-</a:t>
            </a:r>
            <a:r>
              <a:rPr dirty="0" spc="-195">
                <a:solidFill>
                  <a:srgbClr val="6FAC46"/>
                </a:solidFill>
              </a:rPr>
              <a:t> </a:t>
            </a:r>
            <a:r>
              <a:rPr dirty="0" spc="80">
                <a:solidFill>
                  <a:srgbClr val="6FAC46"/>
                </a:solidFill>
              </a:rPr>
              <a:t>02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800" y="2801296"/>
            <a:ext cx="9744710" cy="99441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300"/>
              </a:lnSpc>
              <a:spcBef>
                <a:spcPts val="95"/>
              </a:spcBef>
            </a:pPr>
            <a:r>
              <a:rPr dirty="0" sz="2600"/>
              <a:t>WE</a:t>
            </a:r>
            <a:r>
              <a:rPr dirty="0" sz="2600" spc="335"/>
              <a:t> </a:t>
            </a:r>
            <a:r>
              <a:rPr dirty="0" sz="2600" spc="70"/>
              <a:t>CAN</a:t>
            </a:r>
            <a:r>
              <a:rPr dirty="0" sz="2600" spc="365"/>
              <a:t> </a:t>
            </a:r>
            <a:r>
              <a:rPr dirty="0" sz="2600"/>
              <a:t>NOT</a:t>
            </a:r>
            <a:r>
              <a:rPr dirty="0" sz="2600" spc="335"/>
              <a:t> </a:t>
            </a:r>
            <a:r>
              <a:rPr dirty="0" sz="2600" spc="85"/>
              <a:t>ACCESS</a:t>
            </a:r>
            <a:r>
              <a:rPr dirty="0" sz="2600" spc="420"/>
              <a:t> </a:t>
            </a:r>
            <a:r>
              <a:rPr dirty="0" sz="2600"/>
              <a:t>A</a:t>
            </a:r>
            <a:r>
              <a:rPr dirty="0" sz="2600" spc="310"/>
              <a:t> </a:t>
            </a:r>
            <a:r>
              <a:rPr dirty="0" sz="2600" spc="90"/>
              <a:t>CLEAR</a:t>
            </a:r>
            <a:r>
              <a:rPr dirty="0" sz="2600" spc="409"/>
              <a:t> </a:t>
            </a:r>
            <a:r>
              <a:rPr dirty="0" sz="2600" spc="85"/>
              <a:t>TEXT</a:t>
            </a:r>
            <a:r>
              <a:rPr dirty="0" sz="2600" spc="340"/>
              <a:t> </a:t>
            </a:r>
            <a:r>
              <a:rPr dirty="0" sz="2600" spc="60"/>
              <a:t>PASSWORD. </a:t>
            </a:r>
            <a:r>
              <a:rPr dirty="0" sz="2600" spc="50"/>
              <a:t>NOW</a:t>
            </a:r>
            <a:r>
              <a:rPr dirty="0" sz="2600" spc="335"/>
              <a:t> </a:t>
            </a:r>
            <a:r>
              <a:rPr dirty="0" sz="2600" spc="45"/>
              <a:t>WHAT?</a:t>
            </a:r>
            <a:endParaRPr sz="2600"/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/>
              <a:t>PASS</a:t>
            </a:r>
            <a:r>
              <a:rPr dirty="0" sz="3000" spc="395"/>
              <a:t> </a:t>
            </a:r>
            <a:r>
              <a:rPr dirty="0" sz="3000" spc="85"/>
              <a:t>THE</a:t>
            </a:r>
            <a:r>
              <a:rPr dirty="0" sz="3000" spc="375"/>
              <a:t> </a:t>
            </a:r>
            <a:r>
              <a:rPr dirty="0" sz="3000" spc="75"/>
              <a:t>HASH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732840" y="790302"/>
            <a:ext cx="7099934" cy="297497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r>
              <a:rPr dirty="0" sz="20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(as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we’ve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seen)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Dumped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privileges (as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we’ve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seen)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Effectively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replaces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(as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see)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•"/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Lateral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movement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Privilege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escalation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376676" y="3300476"/>
            <a:ext cx="8584565" cy="3055620"/>
            <a:chOff x="3376676" y="3300476"/>
            <a:chExt cx="8584565" cy="30556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9376" y="3313176"/>
              <a:ext cx="8558784" cy="302971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383026" y="3306826"/>
              <a:ext cx="8571865" cy="3042920"/>
            </a:xfrm>
            <a:custGeom>
              <a:avLst/>
              <a:gdLst/>
              <a:ahLst/>
              <a:cxnLst/>
              <a:rect l="l" t="t" r="r" b="b"/>
              <a:pathLst>
                <a:path w="8571865" h="3042920">
                  <a:moveTo>
                    <a:pt x="0" y="3042412"/>
                  </a:moveTo>
                  <a:lnTo>
                    <a:pt x="8571484" y="3042412"/>
                  </a:lnTo>
                  <a:lnTo>
                    <a:pt x="8571484" y="0"/>
                  </a:lnTo>
                  <a:lnTo>
                    <a:pt x="0" y="0"/>
                  </a:lnTo>
                  <a:lnTo>
                    <a:pt x="0" y="3042412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469969"/>
            <a:ext cx="130048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65" b="1">
                <a:solidFill>
                  <a:srgbClr val="FFFFFF"/>
                </a:solidFill>
                <a:latin typeface="Arial Black"/>
                <a:cs typeface="Arial Black"/>
              </a:rPr>
              <a:t>BUT…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084823" y="2772751"/>
            <a:ext cx="2409825" cy="142494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700" spc="-25" b="1">
                <a:solidFill>
                  <a:srgbClr val="FFFFFF"/>
                </a:solidFill>
                <a:latin typeface="Arial Black"/>
                <a:cs typeface="Arial Black"/>
              </a:rPr>
              <a:t>PTH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Works</a:t>
            </a:r>
            <a:r>
              <a:rPr dirty="0" sz="15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NTLM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48000"/>
              </a:lnSpc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Kerberos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5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beast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then?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69233" y="3351352"/>
            <a:ext cx="463677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0"/>
              <a:t>CAPTURE</a:t>
            </a:r>
            <a:r>
              <a:rPr dirty="0" sz="3000" spc="365"/>
              <a:t> </a:t>
            </a:r>
            <a:r>
              <a:rPr dirty="0" sz="3000" spc="100"/>
              <a:t>NET-</a:t>
            </a:r>
            <a:r>
              <a:rPr dirty="0" sz="3000" spc="75"/>
              <a:t>NTLM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0"/>
              <a:t>CAPTURE</a:t>
            </a:r>
            <a:r>
              <a:rPr dirty="0" sz="3000" spc="365"/>
              <a:t> </a:t>
            </a:r>
            <a:r>
              <a:rPr dirty="0" sz="3000" spc="100"/>
              <a:t>NET-</a:t>
            </a:r>
            <a:r>
              <a:rPr dirty="0" sz="3000" spc="75"/>
              <a:t>NTLM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32840" y="855929"/>
            <a:ext cx="11155680" cy="35833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devices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devices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resulting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NET-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NTLM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r>
              <a:rPr dirty="0" sz="2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sent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due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SSO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Microsoft.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Attacks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dirty="0" sz="20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Cracking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Relay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"/>
              <a:buChar char="•"/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Lateral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movement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Privilege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escalation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8473" y="795604"/>
            <a:ext cx="64947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0">
                <a:latin typeface="Arial"/>
                <a:cs typeface="Arial"/>
              </a:rPr>
              <a:t>Administrator</a:t>
            </a:r>
            <a:r>
              <a:rPr dirty="0" sz="2000" spc="-4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at</a:t>
            </a:r>
            <a:r>
              <a:rPr dirty="0" sz="2000" spc="-60" b="0">
                <a:latin typeface="Arial"/>
                <a:cs typeface="Arial"/>
              </a:rPr>
              <a:t> </a:t>
            </a:r>
            <a:r>
              <a:rPr dirty="0" sz="2000" spc="-10" b="0">
                <a:latin typeface="Arial"/>
                <a:cs typeface="Arial"/>
              </a:rPr>
              <a:t>DC-</a:t>
            </a:r>
            <a:r>
              <a:rPr dirty="0" sz="2000" b="0">
                <a:latin typeface="Arial"/>
                <a:cs typeface="Arial"/>
              </a:rPr>
              <a:t>01</a:t>
            </a:r>
            <a:r>
              <a:rPr dirty="0" sz="2000" spc="-4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is</a:t>
            </a:r>
            <a:r>
              <a:rPr dirty="0" sz="2000" spc="-5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configured</a:t>
            </a:r>
            <a:r>
              <a:rPr dirty="0" sz="2000" spc="-4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to</a:t>
            </a:r>
            <a:r>
              <a:rPr dirty="0" sz="2000" spc="-6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copy</a:t>
            </a:r>
            <a:r>
              <a:rPr dirty="0" sz="2000" spc="-5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some</a:t>
            </a:r>
            <a:r>
              <a:rPr dirty="0" sz="2000" spc="-8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files</a:t>
            </a:r>
            <a:r>
              <a:rPr dirty="0" sz="2000" spc="-55" b="0">
                <a:latin typeface="Arial"/>
                <a:cs typeface="Arial"/>
              </a:rPr>
              <a:t> </a:t>
            </a:r>
            <a:r>
              <a:rPr dirty="0" sz="2000" spc="-25" b="0">
                <a:latin typeface="Arial"/>
                <a:cs typeface="Arial"/>
              </a:rPr>
              <a:t>at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0">
                <a:latin typeface="Arial"/>
                <a:cs typeface="Arial"/>
              </a:rPr>
              <a:t>scheduled</a:t>
            </a:r>
            <a:r>
              <a:rPr dirty="0" sz="2000" spc="-2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times</a:t>
            </a:r>
            <a:r>
              <a:rPr dirty="0" sz="2000" spc="-6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as</a:t>
            </a:r>
            <a:r>
              <a:rPr dirty="0" sz="2000" spc="-4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backup</a:t>
            </a:r>
            <a:r>
              <a:rPr dirty="0" sz="2000" spc="-6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from</a:t>
            </a:r>
            <a:r>
              <a:rPr dirty="0" sz="2000" spc="-8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WKS-</a:t>
            </a:r>
            <a:r>
              <a:rPr dirty="0" sz="2000" spc="-25" b="0">
                <a:latin typeface="Arial"/>
                <a:cs typeface="Arial"/>
              </a:rPr>
              <a:t>01.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3538473" y="1710385"/>
            <a:ext cx="3547745" cy="12471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306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6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6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200100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1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1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538473" y="3173933"/>
            <a:ext cx="297307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538473" y="3906392"/>
            <a:ext cx="2836545" cy="16122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Wait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least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minutes…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29157" y="3153918"/>
            <a:ext cx="1894205" cy="4679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INVEIGH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175" y="1746504"/>
            <a:ext cx="11615928" cy="335280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1901444"/>
            <a:ext cx="3745229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17164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07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593413"/>
            <a:ext cx="262953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32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4157852"/>
            <a:ext cx="355092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3230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442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30797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 Black"/>
                <a:cs typeface="Arial Black"/>
              </a:rPr>
              <a:t>ATTACK</a:t>
            </a:r>
            <a:r>
              <a:rPr dirty="0" sz="2900" spc="5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PLAN</a:t>
            </a:r>
            <a:endParaRPr sz="2900">
              <a:latin typeface="Arial Black"/>
              <a:cs typeface="Arial Black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827776" y="2846832"/>
            <a:ext cx="536575" cy="655320"/>
            <a:chOff x="5827776" y="2846832"/>
            <a:chExt cx="536575" cy="655320"/>
          </a:xfrm>
        </p:grpSpPr>
        <p:sp>
          <p:nvSpPr>
            <p:cNvPr id="7" name="object 7" descr=""/>
            <p:cNvSpPr/>
            <p:nvPr/>
          </p:nvSpPr>
          <p:spPr>
            <a:xfrm>
              <a:off x="5827776" y="3126359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0" y="0"/>
                  </a:moveTo>
                  <a:lnTo>
                    <a:pt x="0" y="81279"/>
                  </a:lnTo>
                  <a:lnTo>
                    <a:pt x="4025" y="115508"/>
                  </a:lnTo>
                  <a:lnTo>
                    <a:pt x="35044" y="180635"/>
                  </a:lnTo>
                  <a:lnTo>
                    <a:pt x="61244" y="210931"/>
                  </a:lnTo>
                  <a:lnTo>
                    <a:pt x="94043" y="239315"/>
                  </a:lnTo>
                  <a:lnTo>
                    <a:pt x="133045" y="265485"/>
                  </a:lnTo>
                  <a:lnTo>
                    <a:pt x="177853" y="289141"/>
                  </a:lnTo>
                  <a:lnTo>
                    <a:pt x="228071" y="309981"/>
                  </a:lnTo>
                  <a:lnTo>
                    <a:pt x="283303" y="327705"/>
                  </a:lnTo>
                  <a:lnTo>
                    <a:pt x="343153" y="342011"/>
                  </a:lnTo>
                  <a:lnTo>
                    <a:pt x="343153" y="375285"/>
                  </a:lnTo>
                  <a:lnTo>
                    <a:pt x="536448" y="320039"/>
                  </a:lnTo>
                  <a:lnTo>
                    <a:pt x="343153" y="227329"/>
                  </a:lnTo>
                  <a:lnTo>
                    <a:pt x="343153" y="260603"/>
                  </a:lnTo>
                  <a:lnTo>
                    <a:pt x="283303" y="246332"/>
                  </a:lnTo>
                  <a:lnTo>
                    <a:pt x="228071" y="228636"/>
                  </a:lnTo>
                  <a:lnTo>
                    <a:pt x="177853" y="207817"/>
                  </a:lnTo>
                  <a:lnTo>
                    <a:pt x="133045" y="184178"/>
                  </a:lnTo>
                  <a:lnTo>
                    <a:pt x="94043" y="158019"/>
                  </a:lnTo>
                  <a:lnTo>
                    <a:pt x="61244" y="129643"/>
                  </a:lnTo>
                  <a:lnTo>
                    <a:pt x="35044" y="99351"/>
                  </a:lnTo>
                  <a:lnTo>
                    <a:pt x="4025" y="34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827968" y="284683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6255" y="0"/>
                  </a:moveTo>
                  <a:lnTo>
                    <a:pt x="497107" y="746"/>
                  </a:lnTo>
                  <a:lnTo>
                    <a:pt x="458150" y="2920"/>
                  </a:lnTo>
                  <a:lnTo>
                    <a:pt x="396782" y="9527"/>
                  </a:lnTo>
                  <a:lnTo>
                    <a:pt x="338525" y="19554"/>
                  </a:lnTo>
                  <a:lnTo>
                    <a:pt x="283718" y="32764"/>
                  </a:lnTo>
                  <a:lnTo>
                    <a:pt x="232700" y="48920"/>
                  </a:lnTo>
                  <a:lnTo>
                    <a:pt x="185811" y="67783"/>
                  </a:lnTo>
                  <a:lnTo>
                    <a:pt x="143389" y="89115"/>
                  </a:lnTo>
                  <a:lnTo>
                    <a:pt x="105773" y="112680"/>
                  </a:lnTo>
                  <a:lnTo>
                    <a:pt x="73302" y="138240"/>
                  </a:lnTo>
                  <a:lnTo>
                    <a:pt x="46317" y="165556"/>
                  </a:lnTo>
                  <a:lnTo>
                    <a:pt x="10155" y="224507"/>
                  </a:lnTo>
                  <a:lnTo>
                    <a:pt x="0" y="287633"/>
                  </a:lnTo>
                  <a:lnTo>
                    <a:pt x="5522" y="320166"/>
                  </a:lnTo>
                  <a:lnTo>
                    <a:pt x="17717" y="289173"/>
                  </a:lnTo>
                  <a:lnTo>
                    <a:pt x="36157" y="259619"/>
                  </a:lnTo>
                  <a:lnTo>
                    <a:pt x="90162" y="205552"/>
                  </a:lnTo>
                  <a:lnTo>
                    <a:pt x="124925" y="181402"/>
                  </a:lnTo>
                  <a:lnTo>
                    <a:pt x="164326" y="159414"/>
                  </a:lnTo>
                  <a:lnTo>
                    <a:pt x="207963" y="139771"/>
                  </a:lnTo>
                  <a:lnTo>
                    <a:pt x="255435" y="122653"/>
                  </a:lnTo>
                  <a:lnTo>
                    <a:pt x="306339" y="108241"/>
                  </a:lnTo>
                  <a:lnTo>
                    <a:pt x="360275" y="96717"/>
                  </a:lnTo>
                  <a:lnTo>
                    <a:pt x="416841" y="88261"/>
                  </a:lnTo>
                  <a:lnTo>
                    <a:pt x="475635" y="83055"/>
                  </a:lnTo>
                  <a:lnTo>
                    <a:pt x="536255" y="81279"/>
                  </a:lnTo>
                  <a:lnTo>
                    <a:pt x="536255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9460992" y="2865627"/>
            <a:ext cx="536575" cy="655320"/>
            <a:chOff x="9460992" y="2865627"/>
            <a:chExt cx="536575" cy="655320"/>
          </a:xfrm>
        </p:grpSpPr>
        <p:sp>
          <p:nvSpPr>
            <p:cNvPr id="10" name="object 10" descr=""/>
            <p:cNvSpPr/>
            <p:nvPr/>
          </p:nvSpPr>
          <p:spPr>
            <a:xfrm>
              <a:off x="9460992" y="2865627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193293" y="0"/>
                  </a:moveTo>
                  <a:lnTo>
                    <a:pt x="0" y="55245"/>
                  </a:lnTo>
                  <a:lnTo>
                    <a:pt x="193293" y="147955"/>
                  </a:lnTo>
                  <a:lnTo>
                    <a:pt x="193293" y="114681"/>
                  </a:lnTo>
                  <a:lnTo>
                    <a:pt x="253144" y="128952"/>
                  </a:lnTo>
                  <a:lnTo>
                    <a:pt x="308376" y="146648"/>
                  </a:lnTo>
                  <a:lnTo>
                    <a:pt x="358594" y="167467"/>
                  </a:lnTo>
                  <a:lnTo>
                    <a:pt x="403402" y="191106"/>
                  </a:lnTo>
                  <a:lnTo>
                    <a:pt x="442404" y="217265"/>
                  </a:lnTo>
                  <a:lnTo>
                    <a:pt x="475203" y="245641"/>
                  </a:lnTo>
                  <a:lnTo>
                    <a:pt x="501403" y="275933"/>
                  </a:lnTo>
                  <a:lnTo>
                    <a:pt x="532422" y="341056"/>
                  </a:lnTo>
                  <a:lnTo>
                    <a:pt x="536448" y="375285"/>
                  </a:lnTo>
                  <a:lnTo>
                    <a:pt x="536448" y="294005"/>
                  </a:lnTo>
                  <a:lnTo>
                    <a:pt x="520608" y="226557"/>
                  </a:lnTo>
                  <a:lnTo>
                    <a:pt x="475203" y="164353"/>
                  </a:lnTo>
                  <a:lnTo>
                    <a:pt x="442404" y="135969"/>
                  </a:lnTo>
                  <a:lnTo>
                    <a:pt x="403402" y="109799"/>
                  </a:lnTo>
                  <a:lnTo>
                    <a:pt x="358594" y="86143"/>
                  </a:lnTo>
                  <a:lnTo>
                    <a:pt x="308376" y="65303"/>
                  </a:lnTo>
                  <a:lnTo>
                    <a:pt x="253144" y="47579"/>
                  </a:lnTo>
                  <a:lnTo>
                    <a:pt x="193293" y="33274"/>
                  </a:lnTo>
                  <a:lnTo>
                    <a:pt x="19329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460992" y="320027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0732" y="0"/>
                  </a:moveTo>
                  <a:lnTo>
                    <a:pt x="500098" y="60547"/>
                  </a:lnTo>
                  <a:lnTo>
                    <a:pt x="446093" y="114614"/>
                  </a:lnTo>
                  <a:lnTo>
                    <a:pt x="411330" y="138764"/>
                  </a:lnTo>
                  <a:lnTo>
                    <a:pt x="371929" y="160752"/>
                  </a:lnTo>
                  <a:lnTo>
                    <a:pt x="328292" y="180395"/>
                  </a:lnTo>
                  <a:lnTo>
                    <a:pt x="280820" y="197513"/>
                  </a:lnTo>
                  <a:lnTo>
                    <a:pt x="229915" y="211925"/>
                  </a:lnTo>
                  <a:lnTo>
                    <a:pt x="175979" y="223449"/>
                  </a:lnTo>
                  <a:lnTo>
                    <a:pt x="119414" y="231905"/>
                  </a:lnTo>
                  <a:lnTo>
                    <a:pt x="60620" y="237111"/>
                  </a:lnTo>
                  <a:lnTo>
                    <a:pt x="0" y="238887"/>
                  </a:lnTo>
                  <a:lnTo>
                    <a:pt x="0" y="320166"/>
                  </a:lnTo>
                  <a:lnTo>
                    <a:pt x="39147" y="319420"/>
                  </a:lnTo>
                  <a:lnTo>
                    <a:pt x="78104" y="317246"/>
                  </a:lnTo>
                  <a:lnTo>
                    <a:pt x="139473" y="310639"/>
                  </a:lnTo>
                  <a:lnTo>
                    <a:pt x="197730" y="300612"/>
                  </a:lnTo>
                  <a:lnTo>
                    <a:pt x="252537" y="287402"/>
                  </a:lnTo>
                  <a:lnTo>
                    <a:pt x="303554" y="271246"/>
                  </a:lnTo>
                  <a:lnTo>
                    <a:pt x="350444" y="252383"/>
                  </a:lnTo>
                  <a:lnTo>
                    <a:pt x="392866" y="231051"/>
                  </a:lnTo>
                  <a:lnTo>
                    <a:pt x="430482" y="207486"/>
                  </a:lnTo>
                  <a:lnTo>
                    <a:pt x="462952" y="181926"/>
                  </a:lnTo>
                  <a:lnTo>
                    <a:pt x="489938" y="154610"/>
                  </a:lnTo>
                  <a:lnTo>
                    <a:pt x="526100" y="95659"/>
                  </a:lnTo>
                  <a:lnTo>
                    <a:pt x="536255" y="32533"/>
                  </a:lnTo>
                  <a:lnTo>
                    <a:pt x="530732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IMPORT-</a:t>
            </a:r>
            <a:r>
              <a:rPr dirty="0" sz="3000" spc="100"/>
              <a:t>MODULE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638800">
              <a:lnSpc>
                <a:spcPts val="1240"/>
              </a:lnSpc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45324"/>
            <a:ext cx="8382000" cy="325120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Module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package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contains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members.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Members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include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cmdlets,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scripts,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Import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Imports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session.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executing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NetUser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”,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work?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Now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Import-Module</a:t>
            </a:r>
            <a:r>
              <a:rPr dirty="0" sz="1700" spc="-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.\PowerView.ps1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executing</a:t>
            </a:r>
            <a:r>
              <a:rPr dirty="0" sz="17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again.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469969"/>
            <a:ext cx="368744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ADMIN</a:t>
            </a:r>
            <a:r>
              <a:rPr dirty="0" sz="2900" spc="30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HUNTING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6096000" y="3703065"/>
            <a:ext cx="4898390" cy="540385"/>
          </a:xfrm>
          <a:custGeom>
            <a:avLst/>
            <a:gdLst/>
            <a:ahLst/>
            <a:cxnLst/>
            <a:rect l="l" t="t" r="r" b="b"/>
            <a:pathLst>
              <a:path w="4898390" h="540385">
                <a:moveTo>
                  <a:pt x="4276344" y="0"/>
                </a:moveTo>
                <a:lnTo>
                  <a:pt x="0" y="0"/>
                </a:lnTo>
                <a:lnTo>
                  <a:pt x="0" y="9144"/>
                </a:lnTo>
                <a:lnTo>
                  <a:pt x="4276344" y="9144"/>
                </a:lnTo>
                <a:lnTo>
                  <a:pt x="4276344" y="0"/>
                </a:lnTo>
                <a:close/>
              </a:path>
              <a:path w="4898390" h="540385">
                <a:moveTo>
                  <a:pt x="4898136" y="531114"/>
                </a:moveTo>
                <a:lnTo>
                  <a:pt x="0" y="531114"/>
                </a:lnTo>
                <a:lnTo>
                  <a:pt x="0" y="540258"/>
                </a:lnTo>
                <a:lnTo>
                  <a:pt x="4898136" y="540258"/>
                </a:lnTo>
                <a:lnTo>
                  <a:pt x="4898136" y="531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84823" y="3548329"/>
            <a:ext cx="4297680" cy="2565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1-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4080128"/>
            <a:ext cx="5099685" cy="1315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110"/>
              </a:spcBef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privileges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AutoNum type="arabicPlain" startAt="2"/>
            </a:pPr>
            <a:endParaRPr sz="205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(or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privileged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users)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credentials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AutoNum type="arabicPlain" startAt="2"/>
            </a:pPr>
            <a:endParaRPr sz="205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Grab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hashes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use/crack</a:t>
            </a: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84823" y="1482293"/>
            <a:ext cx="252793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/>
              <a:t>Local</a:t>
            </a:r>
            <a:r>
              <a:rPr dirty="0" sz="1700" spc="-40"/>
              <a:t> </a:t>
            </a:r>
            <a:r>
              <a:rPr dirty="0" sz="1700"/>
              <a:t>admin</a:t>
            </a:r>
            <a:r>
              <a:rPr dirty="0" sz="1700" spc="-45"/>
              <a:t> </a:t>
            </a:r>
            <a:r>
              <a:rPr dirty="0" sz="1700" spc="-10"/>
              <a:t>required</a:t>
            </a:r>
            <a:endParaRPr sz="1700"/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1851786"/>
            <a:ext cx="4846955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Prerequisite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5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355230" y="2916935"/>
            <a:ext cx="6523355" cy="3169920"/>
            <a:chOff x="5355230" y="2916935"/>
            <a:chExt cx="6523355" cy="3169920"/>
          </a:xfrm>
        </p:grpSpPr>
        <p:sp>
          <p:nvSpPr>
            <p:cNvPr id="9" name="object 9" descr=""/>
            <p:cNvSpPr/>
            <p:nvPr/>
          </p:nvSpPr>
          <p:spPr>
            <a:xfrm>
              <a:off x="5355335" y="4321301"/>
              <a:ext cx="1704339" cy="1674495"/>
            </a:xfrm>
            <a:custGeom>
              <a:avLst/>
              <a:gdLst/>
              <a:ahLst/>
              <a:cxnLst/>
              <a:rect l="l" t="t" r="r" b="b"/>
              <a:pathLst>
                <a:path w="1704340" h="1674495">
                  <a:moveTo>
                    <a:pt x="0" y="0"/>
                  </a:moveTo>
                  <a:lnTo>
                    <a:pt x="0" y="258318"/>
                  </a:lnTo>
                  <a:lnTo>
                    <a:pt x="895" y="304009"/>
                  </a:lnTo>
                  <a:lnTo>
                    <a:pt x="3568" y="349424"/>
                  </a:lnTo>
                  <a:lnTo>
                    <a:pt x="7994" y="394535"/>
                  </a:lnTo>
                  <a:lnTo>
                    <a:pt x="14151" y="439315"/>
                  </a:lnTo>
                  <a:lnTo>
                    <a:pt x="22016" y="483736"/>
                  </a:lnTo>
                  <a:lnTo>
                    <a:pt x="31566" y="527771"/>
                  </a:lnTo>
                  <a:lnTo>
                    <a:pt x="42778" y="571392"/>
                  </a:lnTo>
                  <a:lnTo>
                    <a:pt x="55629" y="614572"/>
                  </a:lnTo>
                  <a:lnTo>
                    <a:pt x="70097" y="657283"/>
                  </a:lnTo>
                  <a:lnTo>
                    <a:pt x="86158" y="699498"/>
                  </a:lnTo>
                  <a:lnTo>
                    <a:pt x="103790" y="741189"/>
                  </a:lnTo>
                  <a:lnTo>
                    <a:pt x="122970" y="782329"/>
                  </a:lnTo>
                  <a:lnTo>
                    <a:pt x="143674" y="822890"/>
                  </a:lnTo>
                  <a:lnTo>
                    <a:pt x="165880" y="862844"/>
                  </a:lnTo>
                  <a:lnTo>
                    <a:pt x="189566" y="902165"/>
                  </a:lnTo>
                  <a:lnTo>
                    <a:pt x="214707" y="940824"/>
                  </a:lnTo>
                  <a:lnTo>
                    <a:pt x="241282" y="978795"/>
                  </a:lnTo>
                  <a:lnTo>
                    <a:pt x="269267" y="1016049"/>
                  </a:lnTo>
                  <a:lnTo>
                    <a:pt x="298640" y="1052560"/>
                  </a:lnTo>
                  <a:lnTo>
                    <a:pt x="329377" y="1088299"/>
                  </a:lnTo>
                  <a:lnTo>
                    <a:pt x="361457" y="1123239"/>
                  </a:lnTo>
                  <a:lnTo>
                    <a:pt x="394855" y="1157353"/>
                  </a:lnTo>
                  <a:lnTo>
                    <a:pt x="429549" y="1190613"/>
                  </a:lnTo>
                  <a:lnTo>
                    <a:pt x="465516" y="1222992"/>
                  </a:lnTo>
                  <a:lnTo>
                    <a:pt x="502733" y="1254461"/>
                  </a:lnTo>
                  <a:lnTo>
                    <a:pt x="541178" y="1284995"/>
                  </a:lnTo>
                  <a:lnTo>
                    <a:pt x="580827" y="1314564"/>
                  </a:lnTo>
                  <a:lnTo>
                    <a:pt x="621657" y="1343143"/>
                  </a:lnTo>
                  <a:lnTo>
                    <a:pt x="663646" y="1370702"/>
                  </a:lnTo>
                  <a:lnTo>
                    <a:pt x="706771" y="1397215"/>
                  </a:lnTo>
                  <a:lnTo>
                    <a:pt x="751009" y="1422654"/>
                  </a:lnTo>
                  <a:lnTo>
                    <a:pt x="796337" y="1446991"/>
                  </a:lnTo>
                  <a:lnTo>
                    <a:pt x="842732" y="1470200"/>
                  </a:lnTo>
                  <a:lnTo>
                    <a:pt x="890172" y="1492253"/>
                  </a:lnTo>
                  <a:lnTo>
                    <a:pt x="938632" y="1513121"/>
                  </a:lnTo>
                  <a:lnTo>
                    <a:pt x="988091" y="1532778"/>
                  </a:lnTo>
                  <a:lnTo>
                    <a:pt x="1038526" y="1551196"/>
                  </a:lnTo>
                  <a:lnTo>
                    <a:pt x="1089914" y="1568348"/>
                  </a:lnTo>
                  <a:lnTo>
                    <a:pt x="1089914" y="1674253"/>
                  </a:lnTo>
                  <a:lnTo>
                    <a:pt x="1703832" y="1533537"/>
                  </a:lnTo>
                  <a:lnTo>
                    <a:pt x="1089914" y="1204087"/>
                  </a:lnTo>
                  <a:lnTo>
                    <a:pt x="1089914" y="1310030"/>
                  </a:lnTo>
                  <a:lnTo>
                    <a:pt x="1038526" y="1292882"/>
                  </a:lnTo>
                  <a:lnTo>
                    <a:pt x="988091" y="1274467"/>
                  </a:lnTo>
                  <a:lnTo>
                    <a:pt x="938632" y="1254813"/>
                  </a:lnTo>
                  <a:lnTo>
                    <a:pt x="890172" y="1233947"/>
                  </a:lnTo>
                  <a:lnTo>
                    <a:pt x="842732" y="1211897"/>
                  </a:lnTo>
                  <a:lnTo>
                    <a:pt x="796337" y="1188691"/>
                  </a:lnTo>
                  <a:lnTo>
                    <a:pt x="751009" y="1164354"/>
                  </a:lnTo>
                  <a:lnTo>
                    <a:pt x="706771" y="1138917"/>
                  </a:lnTo>
                  <a:lnTo>
                    <a:pt x="663646" y="1112405"/>
                  </a:lnTo>
                  <a:lnTo>
                    <a:pt x="621657" y="1084846"/>
                  </a:lnTo>
                  <a:lnTo>
                    <a:pt x="580827" y="1056269"/>
                  </a:lnTo>
                  <a:lnTo>
                    <a:pt x="541178" y="1026699"/>
                  </a:lnTo>
                  <a:lnTo>
                    <a:pt x="502733" y="996166"/>
                  </a:lnTo>
                  <a:lnTo>
                    <a:pt x="465516" y="964696"/>
                  </a:lnTo>
                  <a:lnTo>
                    <a:pt x="429549" y="932317"/>
                  </a:lnTo>
                  <a:lnTo>
                    <a:pt x="394855" y="899056"/>
                  </a:lnTo>
                  <a:lnTo>
                    <a:pt x="361457" y="864942"/>
                  </a:lnTo>
                  <a:lnTo>
                    <a:pt x="329377" y="830001"/>
                  </a:lnTo>
                  <a:lnTo>
                    <a:pt x="298640" y="794261"/>
                  </a:lnTo>
                  <a:lnTo>
                    <a:pt x="269267" y="757749"/>
                  </a:lnTo>
                  <a:lnTo>
                    <a:pt x="241282" y="720494"/>
                  </a:lnTo>
                  <a:lnTo>
                    <a:pt x="214707" y="682522"/>
                  </a:lnTo>
                  <a:lnTo>
                    <a:pt x="189566" y="643861"/>
                  </a:lnTo>
                  <a:lnTo>
                    <a:pt x="165880" y="604539"/>
                  </a:lnTo>
                  <a:lnTo>
                    <a:pt x="143674" y="564583"/>
                  </a:lnTo>
                  <a:lnTo>
                    <a:pt x="122970" y="524021"/>
                  </a:lnTo>
                  <a:lnTo>
                    <a:pt x="103790" y="482880"/>
                  </a:lnTo>
                  <a:lnTo>
                    <a:pt x="86158" y="441188"/>
                  </a:lnTo>
                  <a:lnTo>
                    <a:pt x="70097" y="398972"/>
                  </a:lnTo>
                  <a:lnTo>
                    <a:pt x="55629" y="356260"/>
                  </a:lnTo>
                  <a:lnTo>
                    <a:pt x="42778" y="313079"/>
                  </a:lnTo>
                  <a:lnTo>
                    <a:pt x="31566" y="269456"/>
                  </a:lnTo>
                  <a:lnTo>
                    <a:pt x="22016" y="225421"/>
                  </a:lnTo>
                  <a:lnTo>
                    <a:pt x="14151" y="180999"/>
                  </a:lnTo>
                  <a:lnTo>
                    <a:pt x="7994" y="136218"/>
                  </a:lnTo>
                  <a:lnTo>
                    <a:pt x="3568" y="91106"/>
                  </a:lnTo>
                  <a:lnTo>
                    <a:pt x="895" y="45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355230" y="2916935"/>
              <a:ext cx="1704339" cy="1533525"/>
            </a:xfrm>
            <a:custGeom>
              <a:avLst/>
              <a:gdLst/>
              <a:ahLst/>
              <a:cxnLst/>
              <a:rect l="l" t="t" r="r" b="b"/>
              <a:pathLst>
                <a:path w="1704340" h="1533525">
                  <a:moveTo>
                    <a:pt x="1703937" y="0"/>
                  </a:moveTo>
                  <a:lnTo>
                    <a:pt x="1664698" y="379"/>
                  </a:lnTo>
                  <a:lnTo>
                    <a:pt x="1625482" y="1508"/>
                  </a:lnTo>
                  <a:lnTo>
                    <a:pt x="1586315" y="3375"/>
                  </a:lnTo>
                  <a:lnTo>
                    <a:pt x="1547219" y="5968"/>
                  </a:lnTo>
                  <a:lnTo>
                    <a:pt x="1494448" y="10659"/>
                  </a:lnTo>
                  <a:lnTo>
                    <a:pt x="1442228" y="16637"/>
                  </a:lnTo>
                  <a:lnTo>
                    <a:pt x="1390579" y="23881"/>
                  </a:lnTo>
                  <a:lnTo>
                    <a:pt x="1339523" y="32370"/>
                  </a:lnTo>
                  <a:lnTo>
                    <a:pt x="1289081" y="42083"/>
                  </a:lnTo>
                  <a:lnTo>
                    <a:pt x="1239274" y="52998"/>
                  </a:lnTo>
                  <a:lnTo>
                    <a:pt x="1190123" y="65096"/>
                  </a:lnTo>
                  <a:lnTo>
                    <a:pt x="1141650" y="78353"/>
                  </a:lnTo>
                  <a:lnTo>
                    <a:pt x="1093877" y="92750"/>
                  </a:lnTo>
                  <a:lnTo>
                    <a:pt x="1046824" y="108265"/>
                  </a:lnTo>
                  <a:lnTo>
                    <a:pt x="1000512" y="124878"/>
                  </a:lnTo>
                  <a:lnTo>
                    <a:pt x="954964" y="142566"/>
                  </a:lnTo>
                  <a:lnTo>
                    <a:pt x="910200" y="161309"/>
                  </a:lnTo>
                  <a:lnTo>
                    <a:pt x="866241" y="181086"/>
                  </a:lnTo>
                  <a:lnTo>
                    <a:pt x="823110" y="201875"/>
                  </a:lnTo>
                  <a:lnTo>
                    <a:pt x="780826" y="223656"/>
                  </a:lnTo>
                  <a:lnTo>
                    <a:pt x="739413" y="246408"/>
                  </a:lnTo>
                  <a:lnTo>
                    <a:pt x="698890" y="270108"/>
                  </a:lnTo>
                  <a:lnTo>
                    <a:pt x="659279" y="294737"/>
                  </a:lnTo>
                  <a:lnTo>
                    <a:pt x="620602" y="320273"/>
                  </a:lnTo>
                  <a:lnTo>
                    <a:pt x="582879" y="346694"/>
                  </a:lnTo>
                  <a:lnTo>
                    <a:pt x="546133" y="373981"/>
                  </a:lnTo>
                  <a:lnTo>
                    <a:pt x="510384" y="402111"/>
                  </a:lnTo>
                  <a:lnTo>
                    <a:pt x="475653" y="431063"/>
                  </a:lnTo>
                  <a:lnTo>
                    <a:pt x="441963" y="460817"/>
                  </a:lnTo>
                  <a:lnTo>
                    <a:pt x="409334" y="491351"/>
                  </a:lnTo>
                  <a:lnTo>
                    <a:pt x="377787" y="522644"/>
                  </a:lnTo>
                  <a:lnTo>
                    <a:pt x="347344" y="554676"/>
                  </a:lnTo>
                  <a:lnTo>
                    <a:pt x="318027" y="587424"/>
                  </a:lnTo>
                  <a:lnTo>
                    <a:pt x="289855" y="620868"/>
                  </a:lnTo>
                  <a:lnTo>
                    <a:pt x="262852" y="654986"/>
                  </a:lnTo>
                  <a:lnTo>
                    <a:pt x="237038" y="689758"/>
                  </a:lnTo>
                  <a:lnTo>
                    <a:pt x="212434" y="725163"/>
                  </a:lnTo>
                  <a:lnTo>
                    <a:pt x="189062" y="761178"/>
                  </a:lnTo>
                  <a:lnTo>
                    <a:pt x="166943" y="797784"/>
                  </a:lnTo>
                  <a:lnTo>
                    <a:pt x="146098" y="834959"/>
                  </a:lnTo>
                  <a:lnTo>
                    <a:pt x="126549" y="872682"/>
                  </a:lnTo>
                  <a:lnTo>
                    <a:pt x="108316" y="910931"/>
                  </a:lnTo>
                  <a:lnTo>
                    <a:pt x="91422" y="949687"/>
                  </a:lnTo>
                  <a:lnTo>
                    <a:pt x="75887" y="988926"/>
                  </a:lnTo>
                  <a:lnTo>
                    <a:pt x="61733" y="1028630"/>
                  </a:lnTo>
                  <a:lnTo>
                    <a:pt x="48982" y="1068775"/>
                  </a:lnTo>
                  <a:lnTo>
                    <a:pt x="37653" y="1109342"/>
                  </a:lnTo>
                  <a:lnTo>
                    <a:pt x="27770" y="1150308"/>
                  </a:lnTo>
                  <a:lnTo>
                    <a:pt x="19352" y="1191654"/>
                  </a:lnTo>
                  <a:lnTo>
                    <a:pt x="12422" y="1233357"/>
                  </a:lnTo>
                  <a:lnTo>
                    <a:pt x="7000" y="1275397"/>
                  </a:lnTo>
                  <a:lnTo>
                    <a:pt x="3108" y="1317753"/>
                  </a:lnTo>
                  <a:lnTo>
                    <a:pt x="768" y="1360403"/>
                  </a:lnTo>
                  <a:lnTo>
                    <a:pt x="0" y="1403326"/>
                  </a:lnTo>
                  <a:lnTo>
                    <a:pt x="825" y="1446502"/>
                  </a:lnTo>
                  <a:lnTo>
                    <a:pt x="3266" y="1489908"/>
                  </a:lnTo>
                  <a:lnTo>
                    <a:pt x="7344" y="1533525"/>
                  </a:lnTo>
                  <a:lnTo>
                    <a:pt x="12979" y="1490381"/>
                  </a:lnTo>
                  <a:lnTo>
                    <a:pt x="20161" y="1447664"/>
                  </a:lnTo>
                  <a:lnTo>
                    <a:pt x="28865" y="1405390"/>
                  </a:lnTo>
                  <a:lnTo>
                    <a:pt x="39066" y="1363580"/>
                  </a:lnTo>
                  <a:lnTo>
                    <a:pt x="50740" y="1322250"/>
                  </a:lnTo>
                  <a:lnTo>
                    <a:pt x="63863" y="1281420"/>
                  </a:lnTo>
                  <a:lnTo>
                    <a:pt x="78410" y="1241108"/>
                  </a:lnTo>
                  <a:lnTo>
                    <a:pt x="94357" y="1201332"/>
                  </a:lnTo>
                  <a:lnTo>
                    <a:pt x="111679" y="1162110"/>
                  </a:lnTo>
                  <a:lnTo>
                    <a:pt x="130352" y="1123462"/>
                  </a:lnTo>
                  <a:lnTo>
                    <a:pt x="150351" y="1085405"/>
                  </a:lnTo>
                  <a:lnTo>
                    <a:pt x="171651" y="1047957"/>
                  </a:lnTo>
                  <a:lnTo>
                    <a:pt x="194229" y="1011137"/>
                  </a:lnTo>
                  <a:lnTo>
                    <a:pt x="218060" y="974964"/>
                  </a:lnTo>
                  <a:lnTo>
                    <a:pt x="243119" y="939456"/>
                  </a:lnTo>
                  <a:lnTo>
                    <a:pt x="269382" y="904631"/>
                  </a:lnTo>
                  <a:lnTo>
                    <a:pt x="296825" y="870507"/>
                  </a:lnTo>
                  <a:lnTo>
                    <a:pt x="325422" y="837104"/>
                  </a:lnTo>
                  <a:lnTo>
                    <a:pt x="355150" y="804439"/>
                  </a:lnTo>
                  <a:lnTo>
                    <a:pt x="385984" y="772530"/>
                  </a:lnTo>
                  <a:lnTo>
                    <a:pt x="417900" y="741397"/>
                  </a:lnTo>
                  <a:lnTo>
                    <a:pt x="450873" y="711057"/>
                  </a:lnTo>
                  <a:lnTo>
                    <a:pt x="484878" y="681529"/>
                  </a:lnTo>
                  <a:lnTo>
                    <a:pt x="519891" y="652831"/>
                  </a:lnTo>
                  <a:lnTo>
                    <a:pt x="555888" y="624982"/>
                  </a:lnTo>
                  <a:lnTo>
                    <a:pt x="592845" y="598000"/>
                  </a:lnTo>
                  <a:lnTo>
                    <a:pt x="630736" y="571904"/>
                  </a:lnTo>
                  <a:lnTo>
                    <a:pt x="669537" y="546711"/>
                  </a:lnTo>
                  <a:lnTo>
                    <a:pt x="709224" y="522440"/>
                  </a:lnTo>
                  <a:lnTo>
                    <a:pt x="749772" y="499110"/>
                  </a:lnTo>
                  <a:lnTo>
                    <a:pt x="791158" y="476738"/>
                  </a:lnTo>
                  <a:lnTo>
                    <a:pt x="833355" y="455344"/>
                  </a:lnTo>
                  <a:lnTo>
                    <a:pt x="876341" y="434946"/>
                  </a:lnTo>
                  <a:lnTo>
                    <a:pt x="920090" y="415561"/>
                  </a:lnTo>
                  <a:lnTo>
                    <a:pt x="964578" y="397209"/>
                  </a:lnTo>
                  <a:lnTo>
                    <a:pt x="1009780" y="379908"/>
                  </a:lnTo>
                  <a:lnTo>
                    <a:pt x="1055673" y="363676"/>
                  </a:lnTo>
                  <a:lnTo>
                    <a:pt x="1102231" y="348531"/>
                  </a:lnTo>
                  <a:lnTo>
                    <a:pt x="1149430" y="334493"/>
                  </a:lnTo>
                  <a:lnTo>
                    <a:pt x="1197246" y="321579"/>
                  </a:lnTo>
                  <a:lnTo>
                    <a:pt x="1245654" y="309807"/>
                  </a:lnTo>
                  <a:lnTo>
                    <a:pt x="1294630" y="299197"/>
                  </a:lnTo>
                  <a:lnTo>
                    <a:pt x="1344149" y="289766"/>
                  </a:lnTo>
                  <a:lnTo>
                    <a:pt x="1394187" y="281533"/>
                  </a:lnTo>
                  <a:lnTo>
                    <a:pt x="1444719" y="274516"/>
                  </a:lnTo>
                  <a:lnTo>
                    <a:pt x="1495720" y="268733"/>
                  </a:lnTo>
                  <a:lnTo>
                    <a:pt x="1547168" y="264204"/>
                  </a:lnTo>
                  <a:lnTo>
                    <a:pt x="1599036" y="260946"/>
                  </a:lnTo>
                  <a:lnTo>
                    <a:pt x="1651300" y="258978"/>
                  </a:lnTo>
                  <a:lnTo>
                    <a:pt x="1703937" y="258317"/>
                  </a:lnTo>
                  <a:lnTo>
                    <a:pt x="1703937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174223" y="3008248"/>
              <a:ext cx="1704339" cy="1674495"/>
            </a:xfrm>
            <a:custGeom>
              <a:avLst/>
              <a:gdLst/>
              <a:ahLst/>
              <a:cxnLst/>
              <a:rect l="l" t="t" r="r" b="b"/>
              <a:pathLst>
                <a:path w="1704340" h="1674495">
                  <a:moveTo>
                    <a:pt x="613918" y="0"/>
                  </a:moveTo>
                  <a:lnTo>
                    <a:pt x="0" y="140715"/>
                  </a:lnTo>
                  <a:lnTo>
                    <a:pt x="613918" y="470153"/>
                  </a:lnTo>
                  <a:lnTo>
                    <a:pt x="613918" y="364236"/>
                  </a:lnTo>
                  <a:lnTo>
                    <a:pt x="665305" y="381381"/>
                  </a:lnTo>
                  <a:lnTo>
                    <a:pt x="715740" y="399794"/>
                  </a:lnTo>
                  <a:lnTo>
                    <a:pt x="765199" y="419447"/>
                  </a:lnTo>
                  <a:lnTo>
                    <a:pt x="813659" y="440311"/>
                  </a:lnTo>
                  <a:lnTo>
                    <a:pt x="861099" y="462359"/>
                  </a:lnTo>
                  <a:lnTo>
                    <a:pt x="907494" y="485565"/>
                  </a:lnTo>
                  <a:lnTo>
                    <a:pt x="952822" y="509899"/>
                  </a:lnTo>
                  <a:lnTo>
                    <a:pt x="997060" y="535336"/>
                  </a:lnTo>
                  <a:lnTo>
                    <a:pt x="1040185" y="561846"/>
                  </a:lnTo>
                  <a:lnTo>
                    <a:pt x="1082174" y="589404"/>
                  </a:lnTo>
                  <a:lnTo>
                    <a:pt x="1123004" y="617981"/>
                  </a:lnTo>
                  <a:lnTo>
                    <a:pt x="1162653" y="647549"/>
                  </a:lnTo>
                  <a:lnTo>
                    <a:pt x="1201098" y="678081"/>
                  </a:lnTo>
                  <a:lnTo>
                    <a:pt x="1238315" y="709550"/>
                  </a:lnTo>
                  <a:lnTo>
                    <a:pt x="1274282" y="741929"/>
                  </a:lnTo>
                  <a:lnTo>
                    <a:pt x="1308976" y="775189"/>
                  </a:lnTo>
                  <a:lnTo>
                    <a:pt x="1342374" y="809303"/>
                  </a:lnTo>
                  <a:lnTo>
                    <a:pt x="1374454" y="844243"/>
                  </a:lnTo>
                  <a:lnTo>
                    <a:pt x="1405191" y="879983"/>
                  </a:lnTo>
                  <a:lnTo>
                    <a:pt x="1434564" y="916493"/>
                  </a:lnTo>
                  <a:lnTo>
                    <a:pt x="1462549" y="953748"/>
                  </a:lnTo>
                  <a:lnTo>
                    <a:pt x="1489124" y="991720"/>
                  </a:lnTo>
                  <a:lnTo>
                    <a:pt x="1514265" y="1030380"/>
                  </a:lnTo>
                  <a:lnTo>
                    <a:pt x="1537951" y="1069702"/>
                  </a:lnTo>
                  <a:lnTo>
                    <a:pt x="1560157" y="1109658"/>
                  </a:lnTo>
                  <a:lnTo>
                    <a:pt x="1580861" y="1150220"/>
                  </a:lnTo>
                  <a:lnTo>
                    <a:pt x="1600041" y="1191360"/>
                  </a:lnTo>
                  <a:lnTo>
                    <a:pt x="1617673" y="1233053"/>
                  </a:lnTo>
                  <a:lnTo>
                    <a:pt x="1633734" y="1275268"/>
                  </a:lnTo>
                  <a:lnTo>
                    <a:pt x="1648202" y="1317981"/>
                  </a:lnTo>
                  <a:lnTo>
                    <a:pt x="1661053" y="1361162"/>
                  </a:lnTo>
                  <a:lnTo>
                    <a:pt x="1672265" y="1404784"/>
                  </a:lnTo>
                  <a:lnTo>
                    <a:pt x="1681815" y="1448819"/>
                  </a:lnTo>
                  <a:lnTo>
                    <a:pt x="1689680" y="1493241"/>
                  </a:lnTo>
                  <a:lnTo>
                    <a:pt x="1695837" y="1538022"/>
                  </a:lnTo>
                  <a:lnTo>
                    <a:pt x="1700263" y="1583134"/>
                  </a:lnTo>
                  <a:lnTo>
                    <a:pt x="1702936" y="1628549"/>
                  </a:lnTo>
                  <a:lnTo>
                    <a:pt x="1703831" y="1674240"/>
                  </a:lnTo>
                  <a:lnTo>
                    <a:pt x="1703831" y="1415923"/>
                  </a:lnTo>
                  <a:lnTo>
                    <a:pt x="1702936" y="1370231"/>
                  </a:lnTo>
                  <a:lnTo>
                    <a:pt x="1700263" y="1324816"/>
                  </a:lnTo>
                  <a:lnTo>
                    <a:pt x="1695837" y="1279704"/>
                  </a:lnTo>
                  <a:lnTo>
                    <a:pt x="1689680" y="1234923"/>
                  </a:lnTo>
                  <a:lnTo>
                    <a:pt x="1681815" y="1190501"/>
                  </a:lnTo>
                  <a:lnTo>
                    <a:pt x="1672265" y="1146466"/>
                  </a:lnTo>
                  <a:lnTo>
                    <a:pt x="1661053" y="1102844"/>
                  </a:lnTo>
                  <a:lnTo>
                    <a:pt x="1648202" y="1059663"/>
                  </a:lnTo>
                  <a:lnTo>
                    <a:pt x="1633734" y="1016950"/>
                  </a:lnTo>
                  <a:lnTo>
                    <a:pt x="1617673" y="974735"/>
                  </a:lnTo>
                  <a:lnTo>
                    <a:pt x="1600041" y="933042"/>
                  </a:lnTo>
                  <a:lnTo>
                    <a:pt x="1580861" y="891902"/>
                  </a:lnTo>
                  <a:lnTo>
                    <a:pt x="1560157" y="851340"/>
                  </a:lnTo>
                  <a:lnTo>
                    <a:pt x="1537951" y="811384"/>
                  </a:lnTo>
                  <a:lnTo>
                    <a:pt x="1514265" y="772062"/>
                  </a:lnTo>
                  <a:lnTo>
                    <a:pt x="1489124" y="733402"/>
                  </a:lnTo>
                  <a:lnTo>
                    <a:pt x="1462549" y="695430"/>
                  </a:lnTo>
                  <a:lnTo>
                    <a:pt x="1434564" y="658175"/>
                  </a:lnTo>
                  <a:lnTo>
                    <a:pt x="1405191" y="621665"/>
                  </a:lnTo>
                  <a:lnTo>
                    <a:pt x="1374454" y="585925"/>
                  </a:lnTo>
                  <a:lnTo>
                    <a:pt x="1342374" y="550985"/>
                  </a:lnTo>
                  <a:lnTo>
                    <a:pt x="1308976" y="516871"/>
                  </a:lnTo>
                  <a:lnTo>
                    <a:pt x="1274282" y="483611"/>
                  </a:lnTo>
                  <a:lnTo>
                    <a:pt x="1238315" y="451232"/>
                  </a:lnTo>
                  <a:lnTo>
                    <a:pt x="1201098" y="419763"/>
                  </a:lnTo>
                  <a:lnTo>
                    <a:pt x="1162653" y="389231"/>
                  </a:lnTo>
                  <a:lnTo>
                    <a:pt x="1123004" y="359663"/>
                  </a:lnTo>
                  <a:lnTo>
                    <a:pt x="1082174" y="331086"/>
                  </a:lnTo>
                  <a:lnTo>
                    <a:pt x="1040185" y="303528"/>
                  </a:lnTo>
                  <a:lnTo>
                    <a:pt x="997060" y="277018"/>
                  </a:lnTo>
                  <a:lnTo>
                    <a:pt x="952822" y="251581"/>
                  </a:lnTo>
                  <a:lnTo>
                    <a:pt x="907494" y="227247"/>
                  </a:lnTo>
                  <a:lnTo>
                    <a:pt x="861099" y="204041"/>
                  </a:lnTo>
                  <a:lnTo>
                    <a:pt x="813659" y="181993"/>
                  </a:lnTo>
                  <a:lnTo>
                    <a:pt x="765199" y="161129"/>
                  </a:lnTo>
                  <a:lnTo>
                    <a:pt x="715740" y="141476"/>
                  </a:lnTo>
                  <a:lnTo>
                    <a:pt x="665305" y="123063"/>
                  </a:lnTo>
                  <a:lnTo>
                    <a:pt x="613918" y="105917"/>
                  </a:lnTo>
                  <a:lnTo>
                    <a:pt x="61391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174223" y="4553330"/>
              <a:ext cx="1704339" cy="1533525"/>
            </a:xfrm>
            <a:custGeom>
              <a:avLst/>
              <a:gdLst/>
              <a:ahLst/>
              <a:cxnLst/>
              <a:rect l="l" t="t" r="r" b="b"/>
              <a:pathLst>
                <a:path w="1704340" h="1533525">
                  <a:moveTo>
                    <a:pt x="1696593" y="0"/>
                  </a:moveTo>
                  <a:lnTo>
                    <a:pt x="1690957" y="43143"/>
                  </a:lnTo>
                  <a:lnTo>
                    <a:pt x="1683775" y="85860"/>
                  </a:lnTo>
                  <a:lnTo>
                    <a:pt x="1675072" y="128134"/>
                  </a:lnTo>
                  <a:lnTo>
                    <a:pt x="1664870" y="169944"/>
                  </a:lnTo>
                  <a:lnTo>
                    <a:pt x="1653196" y="211274"/>
                  </a:lnTo>
                  <a:lnTo>
                    <a:pt x="1640073" y="252104"/>
                  </a:lnTo>
                  <a:lnTo>
                    <a:pt x="1625526" y="292416"/>
                  </a:lnTo>
                  <a:lnTo>
                    <a:pt x="1609579" y="332192"/>
                  </a:lnTo>
                  <a:lnTo>
                    <a:pt x="1592257" y="371414"/>
                  </a:lnTo>
                  <a:lnTo>
                    <a:pt x="1573584" y="410062"/>
                  </a:lnTo>
                  <a:lnTo>
                    <a:pt x="1553585" y="448119"/>
                  </a:lnTo>
                  <a:lnTo>
                    <a:pt x="1532285" y="485567"/>
                  </a:lnTo>
                  <a:lnTo>
                    <a:pt x="1509707" y="522387"/>
                  </a:lnTo>
                  <a:lnTo>
                    <a:pt x="1485876" y="558560"/>
                  </a:lnTo>
                  <a:lnTo>
                    <a:pt x="1460817" y="594068"/>
                  </a:lnTo>
                  <a:lnTo>
                    <a:pt x="1434554" y="628893"/>
                  </a:lnTo>
                  <a:lnTo>
                    <a:pt x="1407111" y="663017"/>
                  </a:lnTo>
                  <a:lnTo>
                    <a:pt x="1378514" y="696420"/>
                  </a:lnTo>
                  <a:lnTo>
                    <a:pt x="1348786" y="729085"/>
                  </a:lnTo>
                  <a:lnTo>
                    <a:pt x="1317952" y="760994"/>
                  </a:lnTo>
                  <a:lnTo>
                    <a:pt x="1286036" y="792127"/>
                  </a:lnTo>
                  <a:lnTo>
                    <a:pt x="1253063" y="822467"/>
                  </a:lnTo>
                  <a:lnTo>
                    <a:pt x="1219058" y="851995"/>
                  </a:lnTo>
                  <a:lnTo>
                    <a:pt x="1184045" y="880693"/>
                  </a:lnTo>
                  <a:lnTo>
                    <a:pt x="1148048" y="908542"/>
                  </a:lnTo>
                  <a:lnTo>
                    <a:pt x="1111091" y="935524"/>
                  </a:lnTo>
                  <a:lnTo>
                    <a:pt x="1073200" y="961620"/>
                  </a:lnTo>
                  <a:lnTo>
                    <a:pt x="1034399" y="986813"/>
                  </a:lnTo>
                  <a:lnTo>
                    <a:pt x="994712" y="1011084"/>
                  </a:lnTo>
                  <a:lnTo>
                    <a:pt x="954164" y="1034415"/>
                  </a:lnTo>
                  <a:lnTo>
                    <a:pt x="912778" y="1056786"/>
                  </a:lnTo>
                  <a:lnTo>
                    <a:pt x="870581" y="1078180"/>
                  </a:lnTo>
                  <a:lnTo>
                    <a:pt x="827595" y="1098578"/>
                  </a:lnTo>
                  <a:lnTo>
                    <a:pt x="783846" y="1117963"/>
                  </a:lnTo>
                  <a:lnTo>
                    <a:pt x="739358" y="1136315"/>
                  </a:lnTo>
                  <a:lnTo>
                    <a:pt x="694156" y="1153616"/>
                  </a:lnTo>
                  <a:lnTo>
                    <a:pt x="648263" y="1169848"/>
                  </a:lnTo>
                  <a:lnTo>
                    <a:pt x="601705" y="1184993"/>
                  </a:lnTo>
                  <a:lnTo>
                    <a:pt x="554506" y="1199031"/>
                  </a:lnTo>
                  <a:lnTo>
                    <a:pt x="506690" y="1211945"/>
                  </a:lnTo>
                  <a:lnTo>
                    <a:pt x="458282" y="1223717"/>
                  </a:lnTo>
                  <a:lnTo>
                    <a:pt x="409306" y="1234327"/>
                  </a:lnTo>
                  <a:lnTo>
                    <a:pt x="359787" y="1243758"/>
                  </a:lnTo>
                  <a:lnTo>
                    <a:pt x="309749" y="1251991"/>
                  </a:lnTo>
                  <a:lnTo>
                    <a:pt x="259217" y="1259008"/>
                  </a:lnTo>
                  <a:lnTo>
                    <a:pt x="208216" y="1264791"/>
                  </a:lnTo>
                  <a:lnTo>
                    <a:pt x="156768" y="1269320"/>
                  </a:lnTo>
                  <a:lnTo>
                    <a:pt x="104900" y="1272578"/>
                  </a:lnTo>
                  <a:lnTo>
                    <a:pt x="52636" y="1274546"/>
                  </a:lnTo>
                  <a:lnTo>
                    <a:pt x="0" y="1275207"/>
                  </a:lnTo>
                  <a:lnTo>
                    <a:pt x="0" y="1533525"/>
                  </a:lnTo>
                  <a:lnTo>
                    <a:pt x="39239" y="1533153"/>
                  </a:lnTo>
                  <a:lnTo>
                    <a:pt x="78454" y="1532037"/>
                  </a:lnTo>
                  <a:lnTo>
                    <a:pt x="117621" y="1530176"/>
                  </a:lnTo>
                  <a:lnTo>
                    <a:pt x="156718" y="1527568"/>
                  </a:lnTo>
                  <a:lnTo>
                    <a:pt x="209488" y="1522880"/>
                  </a:lnTo>
                  <a:lnTo>
                    <a:pt x="261708" y="1516905"/>
                  </a:lnTo>
                  <a:lnTo>
                    <a:pt x="313357" y="1509663"/>
                  </a:lnTo>
                  <a:lnTo>
                    <a:pt x="364413" y="1501176"/>
                  </a:lnTo>
                  <a:lnTo>
                    <a:pt x="414855" y="1491465"/>
                  </a:lnTo>
                  <a:lnTo>
                    <a:pt x="464662" y="1480551"/>
                  </a:lnTo>
                  <a:lnTo>
                    <a:pt x="513813" y="1468456"/>
                  </a:lnTo>
                  <a:lnTo>
                    <a:pt x="562286" y="1455199"/>
                  </a:lnTo>
                  <a:lnTo>
                    <a:pt x="610059" y="1440803"/>
                  </a:lnTo>
                  <a:lnTo>
                    <a:pt x="657112" y="1425289"/>
                  </a:lnTo>
                  <a:lnTo>
                    <a:pt x="703424" y="1408678"/>
                  </a:lnTo>
                  <a:lnTo>
                    <a:pt x="748972" y="1390990"/>
                  </a:lnTo>
                  <a:lnTo>
                    <a:pt x="793736" y="1372247"/>
                  </a:lnTo>
                  <a:lnTo>
                    <a:pt x="837695" y="1352470"/>
                  </a:lnTo>
                  <a:lnTo>
                    <a:pt x="880826" y="1331681"/>
                  </a:lnTo>
                  <a:lnTo>
                    <a:pt x="923110" y="1309900"/>
                  </a:lnTo>
                  <a:lnTo>
                    <a:pt x="964523" y="1287148"/>
                  </a:lnTo>
                  <a:lnTo>
                    <a:pt x="1005046" y="1263448"/>
                  </a:lnTo>
                  <a:lnTo>
                    <a:pt x="1044657" y="1238818"/>
                  </a:lnTo>
                  <a:lnTo>
                    <a:pt x="1083334" y="1213282"/>
                  </a:lnTo>
                  <a:lnTo>
                    <a:pt x="1121057" y="1186860"/>
                  </a:lnTo>
                  <a:lnTo>
                    <a:pt x="1157803" y="1159573"/>
                  </a:lnTo>
                  <a:lnTo>
                    <a:pt x="1193552" y="1131442"/>
                  </a:lnTo>
                  <a:lnTo>
                    <a:pt x="1228283" y="1102489"/>
                  </a:lnTo>
                  <a:lnTo>
                    <a:pt x="1261973" y="1072734"/>
                  </a:lnTo>
                  <a:lnTo>
                    <a:pt x="1294603" y="1042199"/>
                  </a:lnTo>
                  <a:lnTo>
                    <a:pt x="1326149" y="1010905"/>
                  </a:lnTo>
                  <a:lnTo>
                    <a:pt x="1356592" y="978872"/>
                  </a:lnTo>
                  <a:lnTo>
                    <a:pt x="1385910" y="946123"/>
                  </a:lnTo>
                  <a:lnTo>
                    <a:pt x="1414081" y="912678"/>
                  </a:lnTo>
                  <a:lnTo>
                    <a:pt x="1441084" y="878558"/>
                  </a:lnTo>
                  <a:lnTo>
                    <a:pt x="1466898" y="843785"/>
                  </a:lnTo>
                  <a:lnTo>
                    <a:pt x="1491502" y="808379"/>
                  </a:lnTo>
                  <a:lnTo>
                    <a:pt x="1514874" y="772362"/>
                  </a:lnTo>
                  <a:lnTo>
                    <a:pt x="1536993" y="735755"/>
                  </a:lnTo>
                  <a:lnTo>
                    <a:pt x="1557838" y="698579"/>
                  </a:lnTo>
                  <a:lnTo>
                    <a:pt x="1577388" y="660855"/>
                  </a:lnTo>
                  <a:lnTo>
                    <a:pt x="1595620" y="622604"/>
                  </a:lnTo>
                  <a:lnTo>
                    <a:pt x="1612514" y="583847"/>
                  </a:lnTo>
                  <a:lnTo>
                    <a:pt x="1628049" y="544606"/>
                  </a:lnTo>
                  <a:lnTo>
                    <a:pt x="1642203" y="504902"/>
                  </a:lnTo>
                  <a:lnTo>
                    <a:pt x="1654955" y="464756"/>
                  </a:lnTo>
                  <a:lnTo>
                    <a:pt x="1666283" y="424188"/>
                  </a:lnTo>
                  <a:lnTo>
                    <a:pt x="1676167" y="383220"/>
                  </a:lnTo>
                  <a:lnTo>
                    <a:pt x="1684584" y="341874"/>
                  </a:lnTo>
                  <a:lnTo>
                    <a:pt x="1691514" y="300170"/>
                  </a:lnTo>
                  <a:lnTo>
                    <a:pt x="1696936" y="258129"/>
                  </a:lnTo>
                  <a:lnTo>
                    <a:pt x="1700828" y="215773"/>
                  </a:lnTo>
                  <a:lnTo>
                    <a:pt x="1703169" y="173122"/>
                  </a:lnTo>
                  <a:lnTo>
                    <a:pt x="1703937" y="130198"/>
                  </a:lnTo>
                  <a:lnTo>
                    <a:pt x="1703111" y="87023"/>
                  </a:lnTo>
                  <a:lnTo>
                    <a:pt x="1700670" y="43616"/>
                  </a:lnTo>
                  <a:lnTo>
                    <a:pt x="1696593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42509" y="3351352"/>
            <a:ext cx="248920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/>
              <a:t>KERBEROS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812" y="238506"/>
            <a:ext cx="2416810" cy="4679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KERBEROS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135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992530" y="880780"/>
            <a:ext cx="8408035" cy="5391785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dirty="0" sz="2000" b="1">
                <a:solidFill>
                  <a:srgbClr val="FFFFFF"/>
                </a:solidFill>
                <a:latin typeface="Arial Black"/>
                <a:cs typeface="Arial Black"/>
              </a:rPr>
              <a:t>Default</a:t>
            </a:r>
            <a:r>
              <a:rPr dirty="0" sz="2000" spc="-1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 Black"/>
                <a:cs typeface="Arial Black"/>
              </a:rPr>
              <a:t>authentication</a:t>
            </a:r>
            <a:endParaRPr sz="2000">
              <a:latin typeface="Arial Black"/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Replaced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Net-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NTLM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connecting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hostname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(not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IP)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NTLM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fallback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Kerberos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fails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6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Ports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88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TCP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UDP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Arial Black"/>
                <a:cs typeface="Arial Black"/>
              </a:rPr>
              <a:t>Components</a:t>
            </a:r>
            <a:endParaRPr sz="2000">
              <a:latin typeface="Arial Black"/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Client: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wants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(with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service):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Distribution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Center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(KDC):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handles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Kerberos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lvl="1" marL="1207770" indent="-281305">
              <a:lnSpc>
                <a:spcPct val="100000"/>
              </a:lnSpc>
              <a:spcBef>
                <a:spcPts val="965"/>
              </a:spcBef>
              <a:buChar char="-"/>
              <a:tabLst>
                <a:tab pos="1207770" algn="l"/>
                <a:tab pos="12084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(AS):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receive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auth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requests</a:t>
            </a:r>
            <a:endParaRPr sz="2000">
              <a:latin typeface="Arial"/>
              <a:cs typeface="Arial"/>
            </a:endParaRPr>
          </a:p>
          <a:p>
            <a:pPr lvl="1" marL="1216660" indent="-290195">
              <a:lnSpc>
                <a:spcPct val="100000"/>
              </a:lnSpc>
              <a:spcBef>
                <a:spcPts val="985"/>
              </a:spcBef>
              <a:buChar char="-"/>
              <a:tabLst>
                <a:tab pos="1216660" algn="l"/>
                <a:tab pos="1217295" algn="l"/>
                <a:tab pos="481330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r>
              <a:rPr dirty="0" sz="20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Granting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(TGS):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	issue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tickets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C000"/>
                </a:solidFill>
                <a:latin typeface="Arial"/>
                <a:cs typeface="Arial"/>
              </a:rPr>
              <a:t>KDC</a:t>
            </a:r>
            <a:r>
              <a:rPr dirty="0" sz="2000" spc="-4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C000"/>
                </a:solidFill>
                <a:latin typeface="Arial"/>
                <a:cs typeface="Arial"/>
              </a:rPr>
              <a:t>runs</a:t>
            </a:r>
            <a:r>
              <a:rPr dirty="0" sz="2000" spc="-4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C000"/>
                </a:solidFill>
                <a:latin typeface="Arial"/>
                <a:cs typeface="Arial"/>
              </a:rPr>
              <a:t>on</a:t>
            </a:r>
            <a:r>
              <a:rPr dirty="0" sz="2000" spc="-4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C000"/>
                </a:solidFill>
                <a:latin typeface="Arial"/>
                <a:cs typeface="Arial"/>
              </a:rPr>
              <a:t>Domain</a:t>
            </a:r>
            <a:r>
              <a:rPr dirty="0" sz="2000" spc="-6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C000"/>
                </a:solidFill>
                <a:latin typeface="Arial"/>
                <a:cs typeface="Arial"/>
              </a:rPr>
              <a:t>Controller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812" y="238506"/>
            <a:ext cx="2416810" cy="4679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KERBEROS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042142" y="6401474"/>
            <a:ext cx="236220" cy="1689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143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92530" y="880780"/>
            <a:ext cx="10102850" cy="5406390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dirty="0" sz="2000" b="1">
                <a:solidFill>
                  <a:srgbClr val="FFFFFF"/>
                </a:solidFill>
                <a:latin typeface="Arial Black"/>
                <a:cs typeface="Arial Black"/>
              </a:rPr>
              <a:t>Encryption</a:t>
            </a:r>
            <a:r>
              <a:rPr dirty="0" sz="2000" spc="2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Arial Black"/>
                <a:cs typeface="Arial Black"/>
              </a:rPr>
              <a:t>Keys</a:t>
            </a:r>
            <a:endParaRPr sz="2000">
              <a:latin typeface="Arial Black"/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key: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pre-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KDC.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User’s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encrypt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message.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9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krbtgt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key: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encrypt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TGT</a:t>
            </a:r>
            <a:r>
              <a:rPr dirty="0" sz="20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krbtgt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hash.</a:t>
            </a:r>
            <a:endParaRPr sz="2000">
              <a:latin typeface="Arial"/>
              <a:cs typeface="Arial"/>
            </a:endParaRPr>
          </a:p>
          <a:p>
            <a:pPr marL="356870" marR="628650" indent="-344805">
              <a:lnSpc>
                <a:spcPct val="120000"/>
              </a:lnSpc>
              <a:spcBef>
                <a:spcPts val="50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2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key: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Service’s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Owner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hash,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encrypt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TGS.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Owner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u="sng"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user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computer</a:t>
            </a:r>
            <a:r>
              <a:rPr dirty="0" u="sng" sz="2000" spc="-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0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account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6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C000"/>
                </a:solidFill>
                <a:latin typeface="Arial"/>
                <a:cs typeface="Arial"/>
              </a:rPr>
              <a:t>KDC</a:t>
            </a:r>
            <a:r>
              <a:rPr dirty="0" sz="2000" spc="-2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C000"/>
                </a:solidFill>
                <a:latin typeface="Arial"/>
                <a:cs typeface="Arial"/>
              </a:rPr>
              <a:t>has</a:t>
            </a:r>
            <a:r>
              <a:rPr dirty="0" sz="2000" spc="-2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C000"/>
                </a:solidFill>
                <a:latin typeface="Arial"/>
                <a:cs typeface="Arial"/>
              </a:rPr>
              <a:t>access</a:t>
            </a:r>
            <a:r>
              <a:rPr dirty="0" sz="2000" spc="-5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C000"/>
                </a:solidFill>
                <a:latin typeface="Arial"/>
                <a:cs typeface="Arial"/>
              </a:rPr>
              <a:t>to</a:t>
            </a:r>
            <a:r>
              <a:rPr dirty="0" sz="2000" spc="-5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C000"/>
                </a:solidFill>
                <a:latin typeface="Arial"/>
                <a:cs typeface="Arial"/>
              </a:rPr>
              <a:t>all</a:t>
            </a:r>
            <a:r>
              <a:rPr dirty="0" sz="2000" spc="-1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C000"/>
                </a:solidFill>
                <a:latin typeface="Arial"/>
                <a:cs typeface="Arial"/>
              </a:rPr>
              <a:t>keys.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Arial Black"/>
                <a:cs typeface="Arial Black"/>
              </a:rPr>
              <a:t>Tickets</a:t>
            </a:r>
            <a:endParaRPr sz="2000">
              <a:latin typeface="Arial Black"/>
              <a:cs typeface="Arial Black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356870" algn="l"/>
                <a:tab pos="357505" algn="l"/>
                <a:tab pos="3981450" algn="l"/>
              </a:tabLst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TGT</a:t>
            </a: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(Ticket</a:t>
            </a: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Granting</a:t>
            </a:r>
            <a:r>
              <a:rPr dirty="0" sz="2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Ticket):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Encrypted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krbtgt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key.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presented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KDC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requesting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TGSs.</a:t>
            </a:r>
            <a:endParaRPr sz="2000">
              <a:latin typeface="Arial"/>
              <a:cs typeface="Arial"/>
            </a:endParaRPr>
          </a:p>
          <a:p>
            <a:pPr marL="356870" marR="107314" indent="-344805">
              <a:lnSpc>
                <a:spcPct val="120000"/>
              </a:lnSpc>
              <a:spcBef>
                <a:spcPts val="50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TGS</a:t>
            </a:r>
            <a:r>
              <a:rPr dirty="0" sz="20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(Ticket</a:t>
            </a:r>
            <a:r>
              <a:rPr dirty="0" sz="2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Granting</a:t>
            </a:r>
            <a:r>
              <a:rPr dirty="0" sz="2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Service):</a:t>
            </a:r>
            <a:r>
              <a:rPr dirty="0" sz="2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Encrypted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key.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Presented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asking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authenticate.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808" y="2645664"/>
            <a:ext cx="1956816" cy="195376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5376" y="835152"/>
            <a:ext cx="1566672" cy="15666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22664" y="4154423"/>
            <a:ext cx="1566672" cy="1566672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950210" y="989711"/>
            <a:ext cx="5768340" cy="2345055"/>
            <a:chOff x="2950210" y="989711"/>
            <a:chExt cx="5768340" cy="2345055"/>
          </a:xfrm>
        </p:grpSpPr>
        <p:sp>
          <p:nvSpPr>
            <p:cNvPr id="6" name="object 6" descr=""/>
            <p:cNvSpPr/>
            <p:nvPr/>
          </p:nvSpPr>
          <p:spPr>
            <a:xfrm>
              <a:off x="2950210" y="989711"/>
              <a:ext cx="5652135" cy="1503680"/>
            </a:xfrm>
            <a:custGeom>
              <a:avLst/>
              <a:gdLst/>
              <a:ahLst/>
              <a:cxnLst/>
              <a:rect l="l" t="t" r="r" b="b"/>
              <a:pathLst>
                <a:path w="5652134" h="1503680">
                  <a:moveTo>
                    <a:pt x="5536431" y="36887"/>
                  </a:moveTo>
                  <a:lnTo>
                    <a:pt x="0" y="1466468"/>
                  </a:lnTo>
                  <a:lnTo>
                    <a:pt x="9525" y="1503299"/>
                  </a:lnTo>
                  <a:lnTo>
                    <a:pt x="5545966" y="73841"/>
                  </a:lnTo>
                  <a:lnTo>
                    <a:pt x="5536431" y="36887"/>
                  </a:lnTo>
                  <a:close/>
                </a:path>
                <a:path w="5652134" h="1503680">
                  <a:moveTo>
                    <a:pt x="5645756" y="32130"/>
                  </a:moveTo>
                  <a:lnTo>
                    <a:pt x="5554853" y="32130"/>
                  </a:lnTo>
                  <a:lnTo>
                    <a:pt x="5564378" y="69087"/>
                  </a:lnTo>
                  <a:lnTo>
                    <a:pt x="5545966" y="73841"/>
                  </a:lnTo>
                  <a:lnTo>
                    <a:pt x="5555488" y="110743"/>
                  </a:lnTo>
                  <a:lnTo>
                    <a:pt x="5645756" y="32130"/>
                  </a:lnTo>
                  <a:close/>
                </a:path>
                <a:path w="5652134" h="1503680">
                  <a:moveTo>
                    <a:pt x="5554853" y="32130"/>
                  </a:moveTo>
                  <a:lnTo>
                    <a:pt x="5536431" y="36887"/>
                  </a:lnTo>
                  <a:lnTo>
                    <a:pt x="5545966" y="73841"/>
                  </a:lnTo>
                  <a:lnTo>
                    <a:pt x="5564378" y="69087"/>
                  </a:lnTo>
                  <a:lnTo>
                    <a:pt x="5554853" y="32130"/>
                  </a:lnTo>
                  <a:close/>
                </a:path>
                <a:path w="5652134" h="1503680">
                  <a:moveTo>
                    <a:pt x="5526913" y="0"/>
                  </a:moveTo>
                  <a:lnTo>
                    <a:pt x="5536431" y="36887"/>
                  </a:lnTo>
                  <a:lnTo>
                    <a:pt x="5554853" y="32130"/>
                  </a:lnTo>
                  <a:lnTo>
                    <a:pt x="5645756" y="32130"/>
                  </a:lnTo>
                  <a:lnTo>
                    <a:pt x="5651881" y="26797"/>
                  </a:lnTo>
                  <a:lnTo>
                    <a:pt x="552691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4101" y="1549527"/>
              <a:ext cx="2255875" cy="68186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177540" y="1787525"/>
              <a:ext cx="5541010" cy="1503045"/>
            </a:xfrm>
            <a:custGeom>
              <a:avLst/>
              <a:gdLst/>
              <a:ahLst/>
              <a:cxnLst/>
              <a:rect l="l" t="t" r="r" b="b"/>
              <a:pathLst>
                <a:path w="5541009" h="1503045">
                  <a:moveTo>
                    <a:pt x="96012" y="1392174"/>
                  </a:moveTo>
                  <a:lnTo>
                    <a:pt x="0" y="1476502"/>
                  </a:lnTo>
                  <a:lnTo>
                    <a:pt x="125095" y="1502664"/>
                  </a:lnTo>
                  <a:lnTo>
                    <a:pt x="116670" y="1470660"/>
                  </a:lnTo>
                  <a:lnTo>
                    <a:pt x="96900" y="1470660"/>
                  </a:lnTo>
                  <a:lnTo>
                    <a:pt x="87249" y="1433829"/>
                  </a:lnTo>
                  <a:lnTo>
                    <a:pt x="105697" y="1428970"/>
                  </a:lnTo>
                  <a:lnTo>
                    <a:pt x="96012" y="1392174"/>
                  </a:lnTo>
                  <a:close/>
                </a:path>
                <a:path w="5541009" h="1503045">
                  <a:moveTo>
                    <a:pt x="105697" y="1428970"/>
                  </a:moveTo>
                  <a:lnTo>
                    <a:pt x="87249" y="1433829"/>
                  </a:lnTo>
                  <a:lnTo>
                    <a:pt x="96900" y="1470660"/>
                  </a:lnTo>
                  <a:lnTo>
                    <a:pt x="115389" y="1465790"/>
                  </a:lnTo>
                  <a:lnTo>
                    <a:pt x="105697" y="1428970"/>
                  </a:lnTo>
                  <a:close/>
                </a:path>
                <a:path w="5541009" h="1503045">
                  <a:moveTo>
                    <a:pt x="115389" y="1465790"/>
                  </a:moveTo>
                  <a:lnTo>
                    <a:pt x="96900" y="1470660"/>
                  </a:lnTo>
                  <a:lnTo>
                    <a:pt x="116670" y="1470660"/>
                  </a:lnTo>
                  <a:lnTo>
                    <a:pt x="115389" y="1465790"/>
                  </a:lnTo>
                  <a:close/>
                </a:path>
                <a:path w="5541009" h="1503045">
                  <a:moveTo>
                    <a:pt x="5530977" y="0"/>
                  </a:moveTo>
                  <a:lnTo>
                    <a:pt x="105697" y="1428970"/>
                  </a:lnTo>
                  <a:lnTo>
                    <a:pt x="115389" y="1465790"/>
                  </a:lnTo>
                  <a:lnTo>
                    <a:pt x="5540629" y="36829"/>
                  </a:lnTo>
                  <a:lnTo>
                    <a:pt x="5530977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1166" y="1564259"/>
              <a:ext cx="3419602" cy="102222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243902" y="2748903"/>
              <a:ext cx="383540" cy="586105"/>
            </a:xfrm>
            <a:custGeom>
              <a:avLst/>
              <a:gdLst/>
              <a:ahLst/>
              <a:cxnLst/>
              <a:rect l="l" t="t" r="r" b="b"/>
              <a:pathLst>
                <a:path w="383539" h="586104">
                  <a:moveTo>
                    <a:pt x="360918" y="139374"/>
                  </a:moveTo>
                  <a:lnTo>
                    <a:pt x="234702" y="20413"/>
                  </a:lnTo>
                  <a:lnTo>
                    <a:pt x="209316" y="4660"/>
                  </a:lnTo>
                  <a:lnTo>
                    <a:pt x="180761" y="0"/>
                  </a:lnTo>
                  <a:lnTo>
                    <a:pt x="152533" y="6330"/>
                  </a:lnTo>
                  <a:lnTo>
                    <a:pt x="9864" y="149025"/>
                  </a:lnTo>
                  <a:lnTo>
                    <a:pt x="0" y="175981"/>
                  </a:lnTo>
                  <a:lnTo>
                    <a:pt x="11123" y="548981"/>
                  </a:lnTo>
                  <a:lnTo>
                    <a:pt x="14502" y="563819"/>
                  </a:lnTo>
                  <a:lnTo>
                    <a:pt x="22916" y="575634"/>
                  </a:lnTo>
                  <a:lnTo>
                    <a:pt x="35208" y="583335"/>
                  </a:lnTo>
                  <a:lnTo>
                    <a:pt x="50220" y="585831"/>
                  </a:lnTo>
                  <a:lnTo>
                    <a:pt x="152797" y="582814"/>
                  </a:lnTo>
                  <a:lnTo>
                    <a:pt x="69116" y="503943"/>
                  </a:lnTo>
                  <a:lnTo>
                    <a:pt x="68005" y="466642"/>
                  </a:lnTo>
                  <a:lnTo>
                    <a:pt x="123959" y="464999"/>
                  </a:lnTo>
                  <a:lnTo>
                    <a:pt x="66340" y="410692"/>
                  </a:lnTo>
                  <a:lnTo>
                    <a:pt x="65221" y="373383"/>
                  </a:lnTo>
                  <a:lnTo>
                    <a:pt x="121176" y="371742"/>
                  </a:lnTo>
                  <a:lnTo>
                    <a:pt x="63555" y="317433"/>
                  </a:lnTo>
                  <a:lnTo>
                    <a:pt x="62434" y="280144"/>
                  </a:lnTo>
                  <a:lnTo>
                    <a:pt x="315554" y="272707"/>
                  </a:lnTo>
                  <a:lnTo>
                    <a:pt x="377286" y="330891"/>
                  </a:lnTo>
                  <a:lnTo>
                    <a:pt x="376652" y="309576"/>
                  </a:lnTo>
                  <a:lnTo>
                    <a:pt x="157151" y="102693"/>
                  </a:lnTo>
                  <a:lnTo>
                    <a:pt x="148538" y="90488"/>
                  </a:lnTo>
                  <a:lnTo>
                    <a:pt x="145368" y="76373"/>
                  </a:lnTo>
                  <a:lnTo>
                    <a:pt x="147693" y="62097"/>
                  </a:lnTo>
                  <a:lnTo>
                    <a:pt x="155565" y="49407"/>
                  </a:lnTo>
                  <a:lnTo>
                    <a:pt x="167767" y="40798"/>
                  </a:lnTo>
                  <a:lnTo>
                    <a:pt x="181881" y="37633"/>
                  </a:lnTo>
                  <a:lnTo>
                    <a:pt x="196159" y="39963"/>
                  </a:lnTo>
                  <a:lnTo>
                    <a:pt x="208852" y="47839"/>
                  </a:lnTo>
                  <a:lnTo>
                    <a:pt x="373479" y="203004"/>
                  </a:lnTo>
                  <a:lnTo>
                    <a:pt x="372369" y="165704"/>
                  </a:lnTo>
                  <a:lnTo>
                    <a:pt x="371411" y="158003"/>
                  </a:lnTo>
                  <a:lnTo>
                    <a:pt x="369097" y="150967"/>
                  </a:lnTo>
                  <a:lnTo>
                    <a:pt x="365557" y="144717"/>
                  </a:lnTo>
                  <a:lnTo>
                    <a:pt x="360918" y="139374"/>
                  </a:lnTo>
                  <a:close/>
                </a:path>
                <a:path w="383539" h="586104">
                  <a:moveTo>
                    <a:pt x="382839" y="517392"/>
                  </a:moveTo>
                  <a:lnTo>
                    <a:pt x="321106" y="459209"/>
                  </a:lnTo>
                  <a:lnTo>
                    <a:pt x="322217" y="496509"/>
                  </a:lnTo>
                  <a:lnTo>
                    <a:pt x="69116" y="503943"/>
                  </a:lnTo>
                  <a:lnTo>
                    <a:pt x="152797" y="582814"/>
                  </a:lnTo>
                  <a:lnTo>
                    <a:pt x="347294" y="577093"/>
                  </a:lnTo>
                  <a:lnTo>
                    <a:pt x="361456" y="573662"/>
                  </a:lnTo>
                  <a:lnTo>
                    <a:pt x="373096" y="565177"/>
                  </a:lnTo>
                  <a:lnTo>
                    <a:pt x="380879" y="553054"/>
                  </a:lnTo>
                  <a:lnTo>
                    <a:pt x="383473" y="538707"/>
                  </a:lnTo>
                  <a:lnTo>
                    <a:pt x="382839" y="517392"/>
                  </a:lnTo>
                  <a:close/>
                </a:path>
                <a:path w="383539" h="586104">
                  <a:moveTo>
                    <a:pt x="380063" y="424142"/>
                  </a:moveTo>
                  <a:lnTo>
                    <a:pt x="318330" y="365958"/>
                  </a:lnTo>
                  <a:lnTo>
                    <a:pt x="319441" y="403258"/>
                  </a:lnTo>
                  <a:lnTo>
                    <a:pt x="66340" y="410692"/>
                  </a:lnTo>
                  <a:lnTo>
                    <a:pt x="123959" y="464999"/>
                  </a:lnTo>
                  <a:lnTo>
                    <a:pt x="321106" y="459209"/>
                  </a:lnTo>
                  <a:lnTo>
                    <a:pt x="382839" y="517392"/>
                  </a:lnTo>
                  <a:lnTo>
                    <a:pt x="380063" y="424142"/>
                  </a:lnTo>
                  <a:close/>
                </a:path>
                <a:path w="383539" h="586104">
                  <a:moveTo>
                    <a:pt x="377286" y="330891"/>
                  </a:moveTo>
                  <a:lnTo>
                    <a:pt x="315554" y="272707"/>
                  </a:lnTo>
                  <a:lnTo>
                    <a:pt x="316665" y="310008"/>
                  </a:lnTo>
                  <a:lnTo>
                    <a:pt x="63555" y="317433"/>
                  </a:lnTo>
                  <a:lnTo>
                    <a:pt x="121176" y="371742"/>
                  </a:lnTo>
                  <a:lnTo>
                    <a:pt x="318330" y="365958"/>
                  </a:lnTo>
                  <a:lnTo>
                    <a:pt x="380063" y="424142"/>
                  </a:lnTo>
                  <a:lnTo>
                    <a:pt x="377286" y="330891"/>
                  </a:lnTo>
                  <a:close/>
                </a:path>
                <a:path w="383539" h="586104">
                  <a:moveTo>
                    <a:pt x="373479" y="203004"/>
                  </a:moveTo>
                  <a:lnTo>
                    <a:pt x="208852" y="47839"/>
                  </a:lnTo>
                  <a:lnTo>
                    <a:pt x="217465" y="60044"/>
                  </a:lnTo>
                  <a:lnTo>
                    <a:pt x="220635" y="74159"/>
                  </a:lnTo>
                  <a:lnTo>
                    <a:pt x="218310" y="88436"/>
                  </a:lnTo>
                  <a:lnTo>
                    <a:pt x="210438" y="101126"/>
                  </a:lnTo>
                  <a:lnTo>
                    <a:pt x="198236" y="109734"/>
                  </a:lnTo>
                  <a:lnTo>
                    <a:pt x="184122" y="112900"/>
                  </a:lnTo>
                  <a:lnTo>
                    <a:pt x="169844" y="110570"/>
                  </a:lnTo>
                  <a:lnTo>
                    <a:pt x="157151" y="102693"/>
                  </a:lnTo>
                  <a:lnTo>
                    <a:pt x="376652" y="309576"/>
                  </a:lnTo>
                  <a:lnTo>
                    <a:pt x="373479" y="20300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0014331" y="2496692"/>
            <a:ext cx="863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955035" y="3484753"/>
            <a:ext cx="5850890" cy="2001520"/>
            <a:chOff x="2955035" y="3484753"/>
            <a:chExt cx="5850890" cy="2001520"/>
          </a:xfrm>
        </p:grpSpPr>
        <p:sp>
          <p:nvSpPr>
            <p:cNvPr id="13" name="object 13" descr=""/>
            <p:cNvSpPr/>
            <p:nvPr/>
          </p:nvSpPr>
          <p:spPr>
            <a:xfrm>
              <a:off x="3028314" y="3737737"/>
              <a:ext cx="5768340" cy="938530"/>
            </a:xfrm>
            <a:custGeom>
              <a:avLst/>
              <a:gdLst/>
              <a:ahLst/>
              <a:cxnLst/>
              <a:rect l="l" t="t" r="r" b="b"/>
              <a:pathLst>
                <a:path w="5768340" h="938529">
                  <a:moveTo>
                    <a:pt x="5652431" y="900595"/>
                  </a:moveTo>
                  <a:lnTo>
                    <a:pt x="5646674" y="938276"/>
                  </a:lnTo>
                  <a:lnTo>
                    <a:pt x="5754559" y="903477"/>
                  </a:lnTo>
                  <a:lnTo>
                    <a:pt x="5671312" y="903477"/>
                  </a:lnTo>
                  <a:lnTo>
                    <a:pt x="5652431" y="900595"/>
                  </a:lnTo>
                  <a:close/>
                </a:path>
                <a:path w="5768340" h="938529">
                  <a:moveTo>
                    <a:pt x="5658175" y="863007"/>
                  </a:moveTo>
                  <a:lnTo>
                    <a:pt x="5652431" y="900595"/>
                  </a:lnTo>
                  <a:lnTo>
                    <a:pt x="5671312" y="903477"/>
                  </a:lnTo>
                  <a:lnTo>
                    <a:pt x="5677027" y="865886"/>
                  </a:lnTo>
                  <a:lnTo>
                    <a:pt x="5658175" y="863007"/>
                  </a:lnTo>
                  <a:close/>
                </a:path>
                <a:path w="5768340" h="938529">
                  <a:moveTo>
                    <a:pt x="5663945" y="825245"/>
                  </a:moveTo>
                  <a:lnTo>
                    <a:pt x="5658175" y="863007"/>
                  </a:lnTo>
                  <a:lnTo>
                    <a:pt x="5677027" y="865886"/>
                  </a:lnTo>
                  <a:lnTo>
                    <a:pt x="5671312" y="903477"/>
                  </a:lnTo>
                  <a:lnTo>
                    <a:pt x="5754559" y="903477"/>
                  </a:lnTo>
                  <a:lnTo>
                    <a:pt x="5768340" y="899032"/>
                  </a:lnTo>
                  <a:lnTo>
                    <a:pt x="5663945" y="825245"/>
                  </a:lnTo>
                  <a:close/>
                </a:path>
                <a:path w="5768340" h="938529">
                  <a:moveTo>
                    <a:pt x="5714" y="0"/>
                  </a:moveTo>
                  <a:lnTo>
                    <a:pt x="0" y="37718"/>
                  </a:lnTo>
                  <a:lnTo>
                    <a:pt x="5652431" y="900595"/>
                  </a:lnTo>
                  <a:lnTo>
                    <a:pt x="5658175" y="863007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2586" y="4729861"/>
              <a:ext cx="2833751" cy="55740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955035" y="4507484"/>
              <a:ext cx="5850890" cy="979169"/>
            </a:xfrm>
            <a:custGeom>
              <a:avLst/>
              <a:gdLst/>
              <a:ahLst/>
              <a:cxnLst/>
              <a:rect l="l" t="t" r="r" b="b"/>
              <a:pathLst>
                <a:path w="5850890" h="979170">
                  <a:moveTo>
                    <a:pt x="115865" y="37638"/>
                  </a:moveTo>
                  <a:lnTo>
                    <a:pt x="109944" y="75238"/>
                  </a:lnTo>
                  <a:lnTo>
                    <a:pt x="5844920" y="978789"/>
                  </a:lnTo>
                  <a:lnTo>
                    <a:pt x="5850763" y="941197"/>
                  </a:lnTo>
                  <a:lnTo>
                    <a:pt x="115865" y="37638"/>
                  </a:lnTo>
                  <a:close/>
                </a:path>
                <a:path w="5850890" h="979170">
                  <a:moveTo>
                    <a:pt x="121793" y="0"/>
                  </a:moveTo>
                  <a:lnTo>
                    <a:pt x="0" y="38608"/>
                  </a:lnTo>
                  <a:lnTo>
                    <a:pt x="104012" y="112903"/>
                  </a:lnTo>
                  <a:lnTo>
                    <a:pt x="109944" y="75238"/>
                  </a:lnTo>
                  <a:lnTo>
                    <a:pt x="91058" y="72263"/>
                  </a:lnTo>
                  <a:lnTo>
                    <a:pt x="97027" y="34671"/>
                  </a:lnTo>
                  <a:lnTo>
                    <a:pt x="116333" y="34671"/>
                  </a:lnTo>
                  <a:lnTo>
                    <a:pt x="121793" y="0"/>
                  </a:lnTo>
                  <a:close/>
                </a:path>
                <a:path w="5850890" h="979170">
                  <a:moveTo>
                    <a:pt x="97027" y="34671"/>
                  </a:moveTo>
                  <a:lnTo>
                    <a:pt x="91058" y="72263"/>
                  </a:lnTo>
                  <a:lnTo>
                    <a:pt x="109944" y="75238"/>
                  </a:lnTo>
                  <a:lnTo>
                    <a:pt x="115865" y="37638"/>
                  </a:lnTo>
                  <a:lnTo>
                    <a:pt x="97027" y="34671"/>
                  </a:lnTo>
                  <a:close/>
                </a:path>
                <a:path w="5850890" h="979170">
                  <a:moveTo>
                    <a:pt x="116333" y="34671"/>
                  </a:moveTo>
                  <a:lnTo>
                    <a:pt x="97027" y="34671"/>
                  </a:lnTo>
                  <a:lnTo>
                    <a:pt x="115865" y="37638"/>
                  </a:lnTo>
                  <a:lnTo>
                    <a:pt x="116333" y="3467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8860" y="3484753"/>
              <a:ext cx="2799588" cy="54495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387569" y="4091247"/>
              <a:ext cx="396875" cy="590550"/>
            </a:xfrm>
            <a:custGeom>
              <a:avLst/>
              <a:gdLst/>
              <a:ahLst/>
              <a:cxnLst/>
              <a:rect l="l" t="t" r="r" b="b"/>
              <a:pathLst>
                <a:path w="396875" h="590550">
                  <a:moveTo>
                    <a:pt x="359515" y="132880"/>
                  </a:moveTo>
                  <a:lnTo>
                    <a:pt x="229148" y="18482"/>
                  </a:lnTo>
                  <a:lnTo>
                    <a:pt x="203219" y="3641"/>
                  </a:lnTo>
                  <a:lnTo>
                    <a:pt x="174516" y="0"/>
                  </a:lnTo>
                  <a:lnTo>
                    <a:pt x="146530" y="7330"/>
                  </a:lnTo>
                  <a:lnTo>
                    <a:pt x="9026" y="155008"/>
                  </a:lnTo>
                  <a:lnTo>
                    <a:pt x="0" y="174940"/>
                  </a:lnTo>
                  <a:lnTo>
                    <a:pt x="126" y="182298"/>
                  </a:lnTo>
                  <a:lnTo>
                    <a:pt x="24506" y="554667"/>
                  </a:lnTo>
                  <a:lnTo>
                    <a:pt x="49798" y="588142"/>
                  </a:lnTo>
                  <a:lnTo>
                    <a:pt x="64889" y="590103"/>
                  </a:lnTo>
                  <a:lnTo>
                    <a:pt x="167294" y="583440"/>
                  </a:lnTo>
                  <a:lnTo>
                    <a:pt x="80861" y="507594"/>
                  </a:lnTo>
                  <a:lnTo>
                    <a:pt x="78425" y="470357"/>
                  </a:lnTo>
                  <a:lnTo>
                    <a:pt x="134284" y="466725"/>
                  </a:lnTo>
                  <a:lnTo>
                    <a:pt x="74770" y="414501"/>
                  </a:lnTo>
                  <a:lnTo>
                    <a:pt x="72325" y="377256"/>
                  </a:lnTo>
                  <a:lnTo>
                    <a:pt x="128187" y="373626"/>
                  </a:lnTo>
                  <a:lnTo>
                    <a:pt x="68671" y="321400"/>
                  </a:lnTo>
                  <a:lnTo>
                    <a:pt x="66225" y="284175"/>
                  </a:lnTo>
                  <a:lnTo>
                    <a:pt x="318921" y="267742"/>
                  </a:lnTo>
                  <a:lnTo>
                    <a:pt x="382683" y="323694"/>
                  </a:lnTo>
                  <a:lnTo>
                    <a:pt x="381291" y="302415"/>
                  </a:lnTo>
                  <a:lnTo>
                    <a:pt x="154573" y="103468"/>
                  </a:lnTo>
                  <a:lnTo>
                    <a:pt x="145531" y="91577"/>
                  </a:lnTo>
                  <a:lnTo>
                    <a:pt x="141861" y="77583"/>
                  </a:lnTo>
                  <a:lnTo>
                    <a:pt x="143676" y="63233"/>
                  </a:lnTo>
                  <a:lnTo>
                    <a:pt x="151092" y="50272"/>
                  </a:lnTo>
                  <a:lnTo>
                    <a:pt x="162981" y="41234"/>
                  </a:lnTo>
                  <a:lnTo>
                    <a:pt x="176973" y="37569"/>
                  </a:lnTo>
                  <a:lnTo>
                    <a:pt x="191325" y="39390"/>
                  </a:lnTo>
                  <a:lnTo>
                    <a:pt x="204290" y="46810"/>
                  </a:lnTo>
                  <a:lnTo>
                    <a:pt x="374331" y="196023"/>
                  </a:lnTo>
                  <a:lnTo>
                    <a:pt x="371895" y="158786"/>
                  </a:lnTo>
                  <a:lnTo>
                    <a:pt x="370663" y="151124"/>
                  </a:lnTo>
                  <a:lnTo>
                    <a:pt x="368101" y="144174"/>
                  </a:lnTo>
                  <a:lnTo>
                    <a:pt x="364341" y="138054"/>
                  </a:lnTo>
                  <a:lnTo>
                    <a:pt x="359515" y="132880"/>
                  </a:lnTo>
                  <a:close/>
                </a:path>
                <a:path w="396875" h="590550">
                  <a:moveTo>
                    <a:pt x="394864" y="509880"/>
                  </a:moveTo>
                  <a:lnTo>
                    <a:pt x="331102" y="453928"/>
                  </a:lnTo>
                  <a:lnTo>
                    <a:pt x="333538" y="491166"/>
                  </a:lnTo>
                  <a:lnTo>
                    <a:pt x="80861" y="507594"/>
                  </a:lnTo>
                  <a:lnTo>
                    <a:pt x="167294" y="583440"/>
                  </a:lnTo>
                  <a:lnTo>
                    <a:pt x="361464" y="570807"/>
                  </a:lnTo>
                  <a:lnTo>
                    <a:pt x="375495" y="566874"/>
                  </a:lnTo>
                  <a:lnTo>
                    <a:pt x="386826" y="557981"/>
                  </a:lnTo>
                  <a:lnTo>
                    <a:pt x="394174" y="545588"/>
                  </a:lnTo>
                  <a:lnTo>
                    <a:pt x="396256" y="531158"/>
                  </a:lnTo>
                  <a:lnTo>
                    <a:pt x="394864" y="509880"/>
                  </a:lnTo>
                  <a:close/>
                </a:path>
                <a:path w="396875" h="590550">
                  <a:moveTo>
                    <a:pt x="388774" y="416787"/>
                  </a:moveTo>
                  <a:lnTo>
                    <a:pt x="325011" y="360835"/>
                  </a:lnTo>
                  <a:lnTo>
                    <a:pt x="327447" y="398072"/>
                  </a:lnTo>
                  <a:lnTo>
                    <a:pt x="74770" y="414501"/>
                  </a:lnTo>
                  <a:lnTo>
                    <a:pt x="134284" y="466725"/>
                  </a:lnTo>
                  <a:lnTo>
                    <a:pt x="331102" y="453928"/>
                  </a:lnTo>
                  <a:lnTo>
                    <a:pt x="394864" y="509880"/>
                  </a:lnTo>
                  <a:lnTo>
                    <a:pt x="388774" y="416787"/>
                  </a:lnTo>
                  <a:close/>
                </a:path>
                <a:path w="396875" h="590550">
                  <a:moveTo>
                    <a:pt x="382683" y="323694"/>
                  </a:moveTo>
                  <a:lnTo>
                    <a:pt x="318921" y="267742"/>
                  </a:lnTo>
                  <a:lnTo>
                    <a:pt x="321357" y="304979"/>
                  </a:lnTo>
                  <a:lnTo>
                    <a:pt x="68671" y="321400"/>
                  </a:lnTo>
                  <a:lnTo>
                    <a:pt x="128187" y="373626"/>
                  </a:lnTo>
                  <a:lnTo>
                    <a:pt x="325011" y="360835"/>
                  </a:lnTo>
                  <a:lnTo>
                    <a:pt x="388774" y="416787"/>
                  </a:lnTo>
                  <a:lnTo>
                    <a:pt x="382683" y="323694"/>
                  </a:lnTo>
                  <a:close/>
                </a:path>
                <a:path w="396875" h="590550">
                  <a:moveTo>
                    <a:pt x="374331" y="196023"/>
                  </a:moveTo>
                  <a:lnTo>
                    <a:pt x="204290" y="46810"/>
                  </a:lnTo>
                  <a:lnTo>
                    <a:pt x="213332" y="58701"/>
                  </a:lnTo>
                  <a:lnTo>
                    <a:pt x="217002" y="72695"/>
                  </a:lnTo>
                  <a:lnTo>
                    <a:pt x="215186" y="87045"/>
                  </a:lnTo>
                  <a:lnTo>
                    <a:pt x="207770" y="100006"/>
                  </a:lnTo>
                  <a:lnTo>
                    <a:pt x="195882" y="109044"/>
                  </a:lnTo>
                  <a:lnTo>
                    <a:pt x="181889" y="112709"/>
                  </a:lnTo>
                  <a:lnTo>
                    <a:pt x="167537" y="110888"/>
                  </a:lnTo>
                  <a:lnTo>
                    <a:pt x="154573" y="103468"/>
                  </a:lnTo>
                  <a:lnTo>
                    <a:pt x="381291" y="302415"/>
                  </a:lnTo>
                  <a:lnTo>
                    <a:pt x="374331" y="196023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9557766" y="5790082"/>
            <a:ext cx="81406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985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(service)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19" name="object 19" descr=""/>
          <p:cNvSpPr txBox="1"/>
          <p:nvPr/>
        </p:nvSpPr>
        <p:spPr>
          <a:xfrm>
            <a:off x="1482344" y="5048503"/>
            <a:ext cx="556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54812" y="238506"/>
            <a:ext cx="5379085" cy="4679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14"/>
              <a:t>KERBEROS:</a:t>
            </a:r>
            <a:r>
              <a:rPr dirty="0" spc="310"/>
              <a:t> </a:t>
            </a:r>
            <a:r>
              <a:rPr dirty="0" spc="105"/>
              <a:t>HIGH</a:t>
            </a:r>
            <a:r>
              <a:rPr dirty="0" spc="280"/>
              <a:t> </a:t>
            </a:r>
            <a:r>
              <a:rPr dirty="0" spc="95"/>
              <a:t>LEVEL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91785" y="299902"/>
            <a:ext cx="1661795" cy="74866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1700" spc="-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deep</a:t>
            </a:r>
            <a:r>
              <a:rPr dirty="0" sz="1700" spc="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20" b="1">
                <a:solidFill>
                  <a:srgbClr val="FFFFFF"/>
                </a:solidFill>
                <a:latin typeface="Arial Black"/>
                <a:cs typeface="Arial Black"/>
              </a:rPr>
              <a:t>dive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breath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77087" y="3354704"/>
            <a:ext cx="2418715" cy="4679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KERBEROS</a:t>
            </a:r>
            <a:endParaRPr sz="29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8935" y="1322832"/>
            <a:ext cx="7202423" cy="48006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095" y="670559"/>
            <a:ext cx="2386583" cy="27492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7568" y="816863"/>
            <a:ext cx="2194560" cy="2194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5864" y="4404359"/>
            <a:ext cx="2176272" cy="217627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177413" y="694816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3"/>
                </a:moveTo>
                <a:lnTo>
                  <a:pt x="5874131" y="37973"/>
                </a:lnTo>
                <a:lnTo>
                  <a:pt x="5874258" y="76073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5"/>
                </a:lnTo>
                <a:lnTo>
                  <a:pt x="5931755" y="37973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2"/>
                </a:lnTo>
                <a:lnTo>
                  <a:pt x="254" y="111252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131" y="37973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3"/>
                </a:lnTo>
                <a:lnTo>
                  <a:pt x="5874131" y="37973"/>
                </a:lnTo>
                <a:close/>
              </a:path>
              <a:path w="5969634" h="114300">
                <a:moveTo>
                  <a:pt x="5854700" y="0"/>
                </a:moveTo>
                <a:lnTo>
                  <a:pt x="5854953" y="38087"/>
                </a:lnTo>
                <a:lnTo>
                  <a:pt x="5931755" y="37973"/>
                </a:lnTo>
                <a:lnTo>
                  <a:pt x="58547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94303" y="332359"/>
            <a:ext cx="3964304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latin typeface="Liberation Sans Narrow"/>
                <a:cs typeface="Liberation Sans Narrow"/>
              </a:rPr>
              <a:t>1.</a:t>
            </a:r>
            <a:r>
              <a:rPr dirty="0" sz="1800" spc="5" b="1">
                <a:latin typeface="Liberation Sans Narrow"/>
                <a:cs typeface="Liberation Sans Narrow"/>
              </a:rPr>
              <a:t> </a:t>
            </a:r>
            <a:r>
              <a:rPr dirty="0" sz="1800" spc="-25" b="1">
                <a:latin typeface="Liberation Sans Narrow"/>
                <a:cs typeface="Liberation Sans Narrow"/>
              </a:rPr>
              <a:t>KRB_AS_REQ:</a:t>
            </a:r>
            <a:r>
              <a:rPr dirty="0" sz="1800" spc="65" b="1">
                <a:latin typeface="Liberation Sans Narrow"/>
                <a:cs typeface="Liberation Sans Narrow"/>
              </a:rPr>
              <a:t> </a:t>
            </a:r>
            <a:r>
              <a:rPr dirty="0" sz="1800" spc="-90" b="0">
                <a:latin typeface="Trebuchet MS"/>
                <a:cs typeface="Trebuchet MS"/>
              </a:rPr>
              <a:t>requesting</a:t>
            </a:r>
            <a:r>
              <a:rPr dirty="0" sz="1800" spc="-30" b="0">
                <a:latin typeface="Trebuchet MS"/>
                <a:cs typeface="Trebuchet MS"/>
              </a:rPr>
              <a:t> </a:t>
            </a:r>
            <a:r>
              <a:rPr dirty="0" sz="1800" spc="-170" b="0">
                <a:latin typeface="Trebuchet MS"/>
                <a:cs typeface="Trebuchet MS"/>
              </a:rPr>
              <a:t>TGT</a:t>
            </a:r>
            <a:r>
              <a:rPr dirty="0" sz="1800" spc="-135" b="0">
                <a:latin typeface="Trebuchet MS"/>
                <a:cs typeface="Trebuchet MS"/>
              </a:rPr>
              <a:t> </a:t>
            </a:r>
            <a:r>
              <a:rPr dirty="0" sz="1800" spc="-80" b="0">
                <a:latin typeface="Trebuchet MS"/>
                <a:cs typeface="Trebuchet MS"/>
              </a:rPr>
              <a:t>from</a:t>
            </a:r>
            <a:r>
              <a:rPr dirty="0" sz="1800" spc="-114" b="0">
                <a:latin typeface="Trebuchet MS"/>
                <a:cs typeface="Trebuchet MS"/>
              </a:rPr>
              <a:t> </a:t>
            </a:r>
            <a:r>
              <a:rPr dirty="0" sz="1800" spc="-25" b="0">
                <a:latin typeface="Trebuchet MS"/>
                <a:cs typeface="Trebuchet MS"/>
              </a:rPr>
              <a:t>KDC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244595" y="1460627"/>
            <a:ext cx="5851525" cy="114300"/>
          </a:xfrm>
          <a:custGeom>
            <a:avLst/>
            <a:gdLst/>
            <a:ahLst/>
            <a:cxnLst/>
            <a:rect l="l" t="t" r="r" b="b"/>
            <a:pathLst>
              <a:path w="5851525" h="114300">
                <a:moveTo>
                  <a:pt x="114173" y="0"/>
                </a:moveTo>
                <a:lnTo>
                  <a:pt x="0" y="57403"/>
                </a:lnTo>
                <a:lnTo>
                  <a:pt x="114427" y="114300"/>
                </a:lnTo>
                <a:lnTo>
                  <a:pt x="114342" y="76200"/>
                </a:lnTo>
                <a:lnTo>
                  <a:pt x="95250" y="76200"/>
                </a:lnTo>
                <a:lnTo>
                  <a:pt x="95123" y="38100"/>
                </a:lnTo>
                <a:lnTo>
                  <a:pt x="114257" y="38054"/>
                </a:lnTo>
                <a:lnTo>
                  <a:pt x="114173" y="0"/>
                </a:lnTo>
                <a:close/>
              </a:path>
              <a:path w="5851525" h="114300">
                <a:moveTo>
                  <a:pt x="114257" y="38054"/>
                </a:moveTo>
                <a:lnTo>
                  <a:pt x="95123" y="38100"/>
                </a:lnTo>
                <a:lnTo>
                  <a:pt x="95250" y="76200"/>
                </a:lnTo>
                <a:lnTo>
                  <a:pt x="114342" y="76154"/>
                </a:lnTo>
                <a:lnTo>
                  <a:pt x="114257" y="38054"/>
                </a:lnTo>
                <a:close/>
              </a:path>
              <a:path w="5851525" h="114300">
                <a:moveTo>
                  <a:pt x="114342" y="76154"/>
                </a:moveTo>
                <a:lnTo>
                  <a:pt x="95250" y="76200"/>
                </a:lnTo>
                <a:lnTo>
                  <a:pt x="114342" y="76200"/>
                </a:lnTo>
                <a:close/>
              </a:path>
              <a:path w="5851525" h="114300">
                <a:moveTo>
                  <a:pt x="5851144" y="24511"/>
                </a:moveTo>
                <a:lnTo>
                  <a:pt x="114257" y="38054"/>
                </a:lnTo>
                <a:lnTo>
                  <a:pt x="114342" y="76154"/>
                </a:lnTo>
                <a:lnTo>
                  <a:pt x="5851271" y="62611"/>
                </a:lnTo>
                <a:lnTo>
                  <a:pt x="5851144" y="2451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0063353" y="447802"/>
            <a:ext cx="863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192779" y="3477895"/>
            <a:ext cx="4887595" cy="2586355"/>
            <a:chOff x="3192779" y="3477895"/>
            <a:chExt cx="4887595" cy="2586355"/>
          </a:xfrm>
        </p:grpSpPr>
        <p:sp>
          <p:nvSpPr>
            <p:cNvPr id="10" name="object 10" descr=""/>
            <p:cNvSpPr/>
            <p:nvPr/>
          </p:nvSpPr>
          <p:spPr>
            <a:xfrm>
              <a:off x="3238499" y="3610610"/>
              <a:ext cx="4784090" cy="1651635"/>
            </a:xfrm>
            <a:custGeom>
              <a:avLst/>
              <a:gdLst/>
              <a:ahLst/>
              <a:cxnLst/>
              <a:rect l="l" t="t" r="r" b="b"/>
              <a:pathLst>
                <a:path w="4784090" h="1651635">
                  <a:moveTo>
                    <a:pt x="4669206" y="1615031"/>
                  </a:moveTo>
                  <a:lnTo>
                    <a:pt x="4656963" y="1651127"/>
                  </a:lnTo>
                  <a:lnTo>
                    <a:pt x="4783582" y="1633601"/>
                  </a:lnTo>
                  <a:lnTo>
                    <a:pt x="4771240" y="1621154"/>
                  </a:lnTo>
                  <a:lnTo>
                    <a:pt x="4687316" y="1621154"/>
                  </a:lnTo>
                  <a:lnTo>
                    <a:pt x="4669206" y="1615031"/>
                  </a:lnTo>
                  <a:close/>
                </a:path>
                <a:path w="4784090" h="1651635">
                  <a:moveTo>
                    <a:pt x="4681436" y="1578975"/>
                  </a:moveTo>
                  <a:lnTo>
                    <a:pt x="4669206" y="1615031"/>
                  </a:lnTo>
                  <a:lnTo>
                    <a:pt x="4687316" y="1621154"/>
                  </a:lnTo>
                  <a:lnTo>
                    <a:pt x="4699508" y="1585087"/>
                  </a:lnTo>
                  <a:lnTo>
                    <a:pt x="4681436" y="1578975"/>
                  </a:lnTo>
                  <a:close/>
                </a:path>
                <a:path w="4784090" h="1651635">
                  <a:moveTo>
                    <a:pt x="4693666" y="1542922"/>
                  </a:moveTo>
                  <a:lnTo>
                    <a:pt x="4681436" y="1578975"/>
                  </a:lnTo>
                  <a:lnTo>
                    <a:pt x="4699508" y="1585087"/>
                  </a:lnTo>
                  <a:lnTo>
                    <a:pt x="4687316" y="1621154"/>
                  </a:lnTo>
                  <a:lnTo>
                    <a:pt x="4771240" y="1621154"/>
                  </a:lnTo>
                  <a:lnTo>
                    <a:pt x="4693666" y="1542922"/>
                  </a:lnTo>
                  <a:close/>
                </a:path>
                <a:path w="4784090" h="1651635">
                  <a:moveTo>
                    <a:pt x="12192" y="0"/>
                  </a:moveTo>
                  <a:lnTo>
                    <a:pt x="0" y="36067"/>
                  </a:lnTo>
                  <a:lnTo>
                    <a:pt x="4669206" y="1615031"/>
                  </a:lnTo>
                  <a:lnTo>
                    <a:pt x="4681436" y="157897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355" y="3477895"/>
              <a:ext cx="1471993" cy="63271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0720" y="3984752"/>
              <a:ext cx="2366547" cy="93459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192779" y="4411980"/>
              <a:ext cx="4887595" cy="1652270"/>
            </a:xfrm>
            <a:custGeom>
              <a:avLst/>
              <a:gdLst/>
              <a:ahLst/>
              <a:cxnLst/>
              <a:rect l="l" t="t" r="r" b="b"/>
              <a:pathLst>
                <a:path w="4887595" h="1652270">
                  <a:moveTo>
                    <a:pt x="114528" y="36102"/>
                  </a:moveTo>
                  <a:lnTo>
                    <a:pt x="102539" y="72280"/>
                  </a:lnTo>
                  <a:lnTo>
                    <a:pt x="4875276" y="1652257"/>
                  </a:lnTo>
                  <a:lnTo>
                    <a:pt x="4887341" y="1616087"/>
                  </a:lnTo>
                  <a:lnTo>
                    <a:pt x="114528" y="36102"/>
                  </a:lnTo>
                  <a:close/>
                </a:path>
                <a:path w="4887595" h="1652270">
                  <a:moveTo>
                    <a:pt x="126492" y="0"/>
                  </a:moveTo>
                  <a:lnTo>
                    <a:pt x="0" y="18288"/>
                  </a:lnTo>
                  <a:lnTo>
                    <a:pt x="90550" y="108458"/>
                  </a:lnTo>
                  <a:lnTo>
                    <a:pt x="102539" y="72280"/>
                  </a:lnTo>
                  <a:lnTo>
                    <a:pt x="84455" y="66294"/>
                  </a:lnTo>
                  <a:lnTo>
                    <a:pt x="96393" y="30099"/>
                  </a:lnTo>
                  <a:lnTo>
                    <a:pt x="116517" y="30099"/>
                  </a:lnTo>
                  <a:lnTo>
                    <a:pt x="126492" y="0"/>
                  </a:lnTo>
                  <a:close/>
                </a:path>
                <a:path w="4887595" h="1652270">
                  <a:moveTo>
                    <a:pt x="96393" y="30099"/>
                  </a:moveTo>
                  <a:lnTo>
                    <a:pt x="84455" y="66294"/>
                  </a:lnTo>
                  <a:lnTo>
                    <a:pt x="102539" y="72280"/>
                  </a:lnTo>
                  <a:lnTo>
                    <a:pt x="114528" y="36102"/>
                  </a:lnTo>
                  <a:lnTo>
                    <a:pt x="96393" y="30099"/>
                  </a:lnTo>
                  <a:close/>
                </a:path>
                <a:path w="4887595" h="1652270">
                  <a:moveTo>
                    <a:pt x="116517" y="30099"/>
                  </a:moveTo>
                  <a:lnTo>
                    <a:pt x="96393" y="30099"/>
                  </a:lnTo>
                  <a:lnTo>
                    <a:pt x="114528" y="36102"/>
                  </a:lnTo>
                  <a:lnTo>
                    <a:pt x="116517" y="3009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0920" y="4290949"/>
              <a:ext cx="1434855" cy="60261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5739" y="4832223"/>
              <a:ext cx="847959" cy="37858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0064622" y="5385612"/>
            <a:ext cx="1459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(service)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43380" y="589610"/>
            <a:ext cx="5562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244595" y="2218182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854954" y="0"/>
                </a:moveTo>
                <a:lnTo>
                  <a:pt x="5854954" y="114300"/>
                </a:lnTo>
                <a:lnTo>
                  <a:pt x="5931154" y="76200"/>
                </a:lnTo>
                <a:lnTo>
                  <a:pt x="5874004" y="76200"/>
                </a:lnTo>
                <a:lnTo>
                  <a:pt x="5874004" y="38100"/>
                </a:lnTo>
                <a:lnTo>
                  <a:pt x="5931154" y="38100"/>
                </a:lnTo>
                <a:lnTo>
                  <a:pt x="5854954" y="0"/>
                </a:lnTo>
                <a:close/>
              </a:path>
              <a:path w="5969634" h="114300">
                <a:moveTo>
                  <a:pt x="585495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854954" y="76200"/>
                </a:lnTo>
                <a:lnTo>
                  <a:pt x="5854954" y="38100"/>
                </a:lnTo>
                <a:close/>
              </a:path>
              <a:path w="5969634" h="114300">
                <a:moveTo>
                  <a:pt x="5931154" y="38100"/>
                </a:moveTo>
                <a:lnTo>
                  <a:pt x="5874004" y="38100"/>
                </a:lnTo>
                <a:lnTo>
                  <a:pt x="5874004" y="76200"/>
                </a:lnTo>
                <a:lnTo>
                  <a:pt x="5931154" y="76200"/>
                </a:lnTo>
                <a:lnTo>
                  <a:pt x="5969254" y="57150"/>
                </a:lnTo>
                <a:lnTo>
                  <a:pt x="5931154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244595" y="2981832"/>
            <a:ext cx="5920740" cy="114300"/>
          </a:xfrm>
          <a:custGeom>
            <a:avLst/>
            <a:gdLst/>
            <a:ahLst/>
            <a:cxnLst/>
            <a:rect l="l" t="t" r="r" b="b"/>
            <a:pathLst>
              <a:path w="5920740" h="114300">
                <a:moveTo>
                  <a:pt x="114173" y="0"/>
                </a:moveTo>
                <a:lnTo>
                  <a:pt x="0" y="57276"/>
                </a:lnTo>
                <a:lnTo>
                  <a:pt x="114427" y="114300"/>
                </a:lnTo>
                <a:lnTo>
                  <a:pt x="114342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257" y="38064"/>
                </a:lnTo>
                <a:lnTo>
                  <a:pt x="114173" y="0"/>
                </a:lnTo>
                <a:close/>
              </a:path>
              <a:path w="5920740" h="114300">
                <a:moveTo>
                  <a:pt x="114257" y="38064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42" y="76164"/>
                </a:lnTo>
                <a:lnTo>
                  <a:pt x="114257" y="38064"/>
                </a:lnTo>
                <a:close/>
              </a:path>
              <a:path w="5920740" h="114300">
                <a:moveTo>
                  <a:pt x="114342" y="76164"/>
                </a:moveTo>
                <a:lnTo>
                  <a:pt x="95250" y="76200"/>
                </a:lnTo>
                <a:lnTo>
                  <a:pt x="114342" y="76200"/>
                </a:lnTo>
                <a:close/>
              </a:path>
              <a:path w="5920740" h="114300">
                <a:moveTo>
                  <a:pt x="5920485" y="27304"/>
                </a:moveTo>
                <a:lnTo>
                  <a:pt x="114257" y="38064"/>
                </a:lnTo>
                <a:lnTo>
                  <a:pt x="114342" y="76164"/>
                </a:lnTo>
                <a:lnTo>
                  <a:pt x="5920485" y="65404"/>
                </a:lnTo>
                <a:lnTo>
                  <a:pt x="5920485" y="27304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3751579" y="1148841"/>
            <a:ext cx="3992245" cy="18249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241935" algn="l"/>
              </a:tabLst>
            </a:pPr>
            <a:r>
              <a:rPr dirty="0" sz="1800" spc="-35" b="1">
                <a:solidFill>
                  <a:srgbClr val="FFFFFF"/>
                </a:solidFill>
                <a:latin typeface="Liberation Sans Narrow"/>
                <a:cs typeface="Liberation Sans Narrow"/>
              </a:rPr>
              <a:t>KRB_AS_REP:</a:t>
            </a:r>
            <a:r>
              <a:rPr dirty="0" sz="1800" spc="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delivering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TGT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iberation Sans Narrow"/>
              <a:buAutoNum type="arabicPeriod" startAt="2"/>
            </a:pPr>
            <a:endParaRPr sz="1800">
              <a:latin typeface="Trebuchet MS"/>
              <a:cs typeface="Trebuchet MS"/>
            </a:endParaRPr>
          </a:p>
          <a:p>
            <a:pPr marL="253365" indent="-229235">
              <a:lnSpc>
                <a:spcPct val="100000"/>
              </a:lnSpc>
              <a:spcBef>
                <a:spcPts val="1325"/>
              </a:spcBef>
              <a:buAutoNum type="arabicPeriod" startAt="2"/>
              <a:tabLst>
                <a:tab pos="254000" algn="l"/>
              </a:tabLst>
            </a:pPr>
            <a:r>
              <a:rPr dirty="0" sz="1800" spc="-30" b="1">
                <a:solidFill>
                  <a:srgbClr val="FFFFFF"/>
                </a:solidFill>
                <a:latin typeface="Liberation Sans Narrow"/>
                <a:cs typeface="Liberation Sans Narrow"/>
              </a:rPr>
              <a:t>KRB_TGS_REQ:</a:t>
            </a:r>
            <a:r>
              <a:rPr dirty="0" sz="1800" spc="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29">
                <a:solidFill>
                  <a:srgbClr val="FFFFFF"/>
                </a:solidFill>
                <a:latin typeface="Trebuchet MS"/>
                <a:cs typeface="Trebuchet MS"/>
              </a:rPr>
              <a:t>TGT,</a:t>
            </a:r>
            <a:r>
              <a:rPr dirty="0" sz="1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TGS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iberation Sans Narrow"/>
              <a:buAutoNum type="arabicPeriod" startAt="2"/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Liberation Sans Narrow"/>
              <a:buAutoNum type="arabicPeriod" startAt="2"/>
            </a:pPr>
            <a:endParaRPr sz="1850">
              <a:latin typeface="Trebuchet MS"/>
              <a:cs typeface="Trebuchet MS"/>
            </a:endParaRPr>
          </a:p>
          <a:p>
            <a:pPr marL="310515" indent="-229235">
              <a:lnSpc>
                <a:spcPct val="100000"/>
              </a:lnSpc>
              <a:buAutoNum type="arabicPeriod" startAt="2"/>
              <a:tabLst>
                <a:tab pos="311150" algn="l"/>
              </a:tabLst>
            </a:pPr>
            <a:r>
              <a:rPr dirty="0" sz="1800" spc="-40" b="1">
                <a:solidFill>
                  <a:srgbClr val="FFFFFF"/>
                </a:solidFill>
                <a:latin typeface="Liberation Sans Narrow"/>
                <a:cs typeface="Liberation Sans Narrow"/>
              </a:rPr>
              <a:t>KRB_TGS_REP:</a:t>
            </a:r>
            <a:r>
              <a:rPr dirty="0" sz="1800" spc="6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delivering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TGS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469969"/>
            <a:ext cx="24193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KERBEROS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18328" y="311141"/>
            <a:ext cx="2065020" cy="747395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1700" spc="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deeper-</a:t>
            </a: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er</a:t>
            </a:r>
            <a:r>
              <a:rPr dirty="0" sz="1700" spc="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20" b="1">
                <a:solidFill>
                  <a:srgbClr val="FFFFFF"/>
                </a:solidFill>
                <a:latin typeface="Arial Black"/>
                <a:cs typeface="Arial Black"/>
              </a:rPr>
              <a:t>dive</a:t>
            </a: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deeper-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breath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5384" y="1466088"/>
            <a:ext cx="6181344" cy="463296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1837944"/>
            <a:ext cx="2383536" cy="27523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5376" y="2234183"/>
            <a:ext cx="2197607" cy="2197608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067685" y="2462657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2"/>
                </a:moveTo>
                <a:lnTo>
                  <a:pt x="5874004" y="37972"/>
                </a:lnTo>
                <a:lnTo>
                  <a:pt x="5874258" y="76072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4"/>
                </a:lnTo>
                <a:lnTo>
                  <a:pt x="5931755" y="37972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1"/>
                </a:lnTo>
                <a:lnTo>
                  <a:pt x="253" y="111251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004" y="37972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2"/>
                </a:lnTo>
                <a:lnTo>
                  <a:pt x="5874004" y="37972"/>
                </a:lnTo>
                <a:close/>
              </a:path>
              <a:path w="5969634" h="114300">
                <a:moveTo>
                  <a:pt x="5854699" y="0"/>
                </a:moveTo>
                <a:lnTo>
                  <a:pt x="5854953" y="38087"/>
                </a:lnTo>
                <a:lnTo>
                  <a:pt x="5931755" y="37972"/>
                </a:lnTo>
                <a:lnTo>
                  <a:pt x="585469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067811" y="4135373"/>
            <a:ext cx="6029960" cy="114300"/>
          </a:xfrm>
          <a:custGeom>
            <a:avLst/>
            <a:gdLst/>
            <a:ahLst/>
            <a:cxnLst/>
            <a:rect l="l" t="t" r="r" b="b"/>
            <a:pathLst>
              <a:path w="60299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602995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6029959" h="114300">
                <a:moveTo>
                  <a:pt x="602945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6029452" y="76200"/>
                </a:lnTo>
                <a:lnTo>
                  <a:pt x="6029452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51491" y="4453839"/>
            <a:ext cx="8629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27252" y="4239895"/>
            <a:ext cx="556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994528" y="2091944"/>
            <a:ext cx="33604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SPN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krbtgt,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nonce…etc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54812" y="182702"/>
            <a:ext cx="514667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OBTAINING</a:t>
            </a:r>
            <a:r>
              <a:rPr dirty="0" spc="280"/>
              <a:t> </a:t>
            </a:r>
            <a:r>
              <a:rPr dirty="0" spc="55"/>
              <a:t>TGT</a:t>
            </a:r>
            <a:r>
              <a:rPr dirty="0" spc="320"/>
              <a:t> </a:t>
            </a:r>
            <a:r>
              <a:rPr dirty="0" spc="65"/>
              <a:t>(1</a:t>
            </a:r>
            <a:r>
              <a:rPr dirty="0" spc="280"/>
              <a:t> </a:t>
            </a:r>
            <a:r>
              <a:rPr dirty="0"/>
              <a:t>&amp;</a:t>
            </a:r>
            <a:r>
              <a:rPr dirty="0" spc="290"/>
              <a:t> </a:t>
            </a:r>
            <a:r>
              <a:rPr dirty="0" spc="45"/>
              <a:t>2)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959002" y="1795652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92D050"/>
                </a:solidFill>
                <a:latin typeface="Liberation Sans Narrow"/>
                <a:cs typeface="Liberation Sans Narrow"/>
              </a:rPr>
              <a:t>User</a:t>
            </a:r>
            <a:r>
              <a:rPr dirty="0" sz="1400" spc="80" b="1">
                <a:solidFill>
                  <a:srgbClr val="92D05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92D050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400" spc="-75">
                <a:solidFill>
                  <a:srgbClr val="92D050"/>
                </a:solidFill>
                <a:latin typeface="Trebuchet MS"/>
                <a:cs typeface="Trebuchet MS"/>
              </a:rPr>
              <a:t>User’s</a:t>
            </a:r>
            <a:r>
              <a:rPr dirty="0" sz="1400" spc="-5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92D05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047723" y="1470782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7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9556242" y="1698751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00AFEF"/>
                </a:solidFill>
                <a:latin typeface="Liberation Sans Narrow"/>
                <a:cs typeface="Liberation Sans Narrow"/>
              </a:rPr>
              <a:t>Krbtgt</a:t>
            </a:r>
            <a:r>
              <a:rPr dirty="0" sz="1400" spc="14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00AFEF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400" spc="-95">
                <a:solidFill>
                  <a:srgbClr val="00AFEF"/>
                </a:solidFill>
                <a:latin typeface="Trebuchet MS"/>
                <a:cs typeface="Trebuchet MS"/>
              </a:rPr>
              <a:t>Krbtgt</a:t>
            </a:r>
            <a:r>
              <a:rPr dirty="0" sz="1400" spc="-1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00AFEF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9691851" y="1339718"/>
            <a:ext cx="628015" cy="299720"/>
          </a:xfrm>
          <a:custGeom>
            <a:avLst/>
            <a:gdLst/>
            <a:ahLst/>
            <a:cxnLst/>
            <a:rect l="l" t="t" r="r" b="b"/>
            <a:pathLst>
              <a:path w="62801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90850" y="293792"/>
                </a:lnTo>
                <a:lnTo>
                  <a:pt x="227515" y="277862"/>
                </a:lnTo>
                <a:lnTo>
                  <a:pt x="258297" y="253109"/>
                </a:lnTo>
                <a:lnTo>
                  <a:pt x="281726" y="221004"/>
                </a:lnTo>
                <a:lnTo>
                  <a:pt x="328085" y="221004"/>
                </a:lnTo>
                <a:lnTo>
                  <a:pt x="356613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593399" y="106943"/>
                </a:lnTo>
                <a:lnTo>
                  <a:pt x="570576" y="78425"/>
                </a:lnTo>
                <a:lnTo>
                  <a:pt x="281726" y="78425"/>
                </a:lnTo>
                <a:lnTo>
                  <a:pt x="258296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628015" h="299719">
                <a:moveTo>
                  <a:pt x="593399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356613" y="192498"/>
                </a:lnTo>
                <a:lnTo>
                  <a:pt x="385142" y="221004"/>
                </a:lnTo>
                <a:lnTo>
                  <a:pt x="431500" y="174674"/>
                </a:lnTo>
                <a:lnTo>
                  <a:pt x="607660" y="174674"/>
                </a:lnTo>
                <a:lnTo>
                  <a:pt x="627633" y="149720"/>
                </a:lnTo>
                <a:lnTo>
                  <a:pt x="593399" y="106943"/>
                </a:lnTo>
                <a:close/>
              </a:path>
              <a:path w="628015" h="299719">
                <a:moveTo>
                  <a:pt x="524217" y="174674"/>
                </a:moveTo>
                <a:lnTo>
                  <a:pt x="431500" y="174674"/>
                </a:lnTo>
                <a:lnTo>
                  <a:pt x="477859" y="221004"/>
                </a:lnTo>
                <a:lnTo>
                  <a:pt x="524217" y="174674"/>
                </a:lnTo>
                <a:close/>
              </a:path>
              <a:path w="628015" h="299719">
                <a:moveTo>
                  <a:pt x="607660" y="174674"/>
                </a:moveTo>
                <a:lnTo>
                  <a:pt x="524217" y="174674"/>
                </a:lnTo>
                <a:lnTo>
                  <a:pt x="570576" y="221004"/>
                </a:lnTo>
                <a:lnTo>
                  <a:pt x="607660" y="17467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086100" y="2052827"/>
            <a:ext cx="868680" cy="372110"/>
          </a:xfrm>
          <a:custGeom>
            <a:avLst/>
            <a:gdLst/>
            <a:ahLst/>
            <a:cxnLst/>
            <a:rect l="l" t="t" r="r" b="b"/>
            <a:pathLst>
              <a:path w="868679" h="372110">
                <a:moveTo>
                  <a:pt x="0" y="371856"/>
                </a:moveTo>
                <a:lnTo>
                  <a:pt x="868679" y="371856"/>
                </a:lnTo>
                <a:lnTo>
                  <a:pt x="868679" y="0"/>
                </a:lnTo>
                <a:lnTo>
                  <a:pt x="0" y="0"/>
                </a:lnTo>
                <a:lnTo>
                  <a:pt x="0" y="371856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285235" y="2071496"/>
            <a:ext cx="4679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 b="1">
                <a:solidFill>
                  <a:srgbClr val="FFFFFF"/>
                </a:solidFill>
                <a:latin typeface="Liberation Sans Narrow"/>
                <a:cs typeface="Liberation Sans Narrow"/>
              </a:rPr>
              <a:t>Data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885607" y="1909192"/>
            <a:ext cx="388620" cy="505459"/>
          </a:xfrm>
          <a:custGeom>
            <a:avLst/>
            <a:gdLst/>
            <a:ahLst/>
            <a:cxnLst/>
            <a:rect l="l" t="t" r="r" b="b"/>
            <a:pathLst>
              <a:path w="388620" h="505460">
                <a:moveTo>
                  <a:pt x="193574" y="0"/>
                </a:moveTo>
                <a:lnTo>
                  <a:pt x="147601" y="7486"/>
                </a:lnTo>
                <a:lnTo>
                  <a:pt x="107703" y="28191"/>
                </a:lnTo>
                <a:lnTo>
                  <a:pt x="76269" y="59716"/>
                </a:lnTo>
                <a:lnTo>
                  <a:pt x="55687" y="99665"/>
                </a:lnTo>
                <a:lnTo>
                  <a:pt x="48348" y="145641"/>
                </a:lnTo>
                <a:lnTo>
                  <a:pt x="48479" y="225266"/>
                </a:lnTo>
                <a:lnTo>
                  <a:pt x="0" y="228808"/>
                </a:lnTo>
                <a:lnTo>
                  <a:pt x="430" y="491907"/>
                </a:lnTo>
                <a:lnTo>
                  <a:pt x="194402" y="505437"/>
                </a:lnTo>
                <a:lnTo>
                  <a:pt x="388319" y="491272"/>
                </a:lnTo>
                <a:lnTo>
                  <a:pt x="388228" y="435880"/>
                </a:lnTo>
                <a:lnTo>
                  <a:pt x="180435" y="436220"/>
                </a:lnTo>
                <a:lnTo>
                  <a:pt x="180375" y="399523"/>
                </a:lnTo>
                <a:lnTo>
                  <a:pt x="169316" y="393667"/>
                </a:lnTo>
                <a:lnTo>
                  <a:pt x="160524" y="384756"/>
                </a:lnTo>
                <a:lnTo>
                  <a:pt x="154715" y="373373"/>
                </a:lnTo>
                <a:lnTo>
                  <a:pt x="152605" y="360102"/>
                </a:lnTo>
                <a:lnTo>
                  <a:pt x="155858" y="343966"/>
                </a:lnTo>
                <a:lnTo>
                  <a:pt x="164765" y="330742"/>
                </a:lnTo>
                <a:lnTo>
                  <a:pt x="177964" y="321795"/>
                </a:lnTo>
                <a:lnTo>
                  <a:pt x="194096" y="318490"/>
                </a:lnTo>
                <a:lnTo>
                  <a:pt x="388036" y="318173"/>
                </a:lnTo>
                <a:lnTo>
                  <a:pt x="387888" y="228173"/>
                </a:lnTo>
                <a:lnTo>
                  <a:pt x="339397" y="224790"/>
                </a:lnTo>
                <a:lnTo>
                  <a:pt x="339393" y="222021"/>
                </a:lnTo>
                <a:lnTo>
                  <a:pt x="90033" y="222429"/>
                </a:lnTo>
                <a:lnTo>
                  <a:pt x="89907" y="145573"/>
                </a:lnTo>
                <a:lnTo>
                  <a:pt x="97990" y="105087"/>
                </a:lnTo>
                <a:lnTo>
                  <a:pt x="120177" y="72043"/>
                </a:lnTo>
                <a:lnTo>
                  <a:pt x="153163" y="49756"/>
                </a:lnTo>
                <a:lnTo>
                  <a:pt x="193642" y="41543"/>
                </a:lnTo>
                <a:lnTo>
                  <a:pt x="293050" y="41381"/>
                </a:lnTo>
                <a:lnTo>
                  <a:pt x="279530" y="27909"/>
                </a:lnTo>
                <a:lnTo>
                  <a:pt x="239567" y="7336"/>
                </a:lnTo>
                <a:lnTo>
                  <a:pt x="193574" y="0"/>
                </a:lnTo>
                <a:close/>
              </a:path>
              <a:path w="388620" h="505460">
                <a:moveTo>
                  <a:pt x="388036" y="318173"/>
                </a:moveTo>
                <a:lnTo>
                  <a:pt x="194096" y="318490"/>
                </a:lnTo>
                <a:lnTo>
                  <a:pt x="210237" y="321742"/>
                </a:lnTo>
                <a:lnTo>
                  <a:pt x="223466" y="330646"/>
                </a:lnTo>
                <a:lnTo>
                  <a:pt x="232416" y="343841"/>
                </a:lnTo>
                <a:lnTo>
                  <a:pt x="235722" y="359966"/>
                </a:lnTo>
                <a:lnTo>
                  <a:pt x="233654" y="372855"/>
                </a:lnTo>
                <a:lnTo>
                  <a:pt x="227883" y="384126"/>
                </a:lnTo>
                <a:lnTo>
                  <a:pt x="219121" y="393196"/>
                </a:lnTo>
                <a:lnTo>
                  <a:pt x="208081" y="399478"/>
                </a:lnTo>
                <a:lnTo>
                  <a:pt x="208141" y="436175"/>
                </a:lnTo>
                <a:lnTo>
                  <a:pt x="388228" y="435880"/>
                </a:lnTo>
                <a:lnTo>
                  <a:pt x="388036" y="318173"/>
                </a:lnTo>
                <a:close/>
              </a:path>
              <a:path w="388620" h="505460">
                <a:moveTo>
                  <a:pt x="193925" y="214642"/>
                </a:moveTo>
                <a:lnTo>
                  <a:pt x="90033" y="222429"/>
                </a:lnTo>
                <a:lnTo>
                  <a:pt x="297834" y="222089"/>
                </a:lnTo>
                <a:lnTo>
                  <a:pt x="193925" y="214642"/>
                </a:lnTo>
                <a:close/>
              </a:path>
              <a:path w="388620" h="505460">
                <a:moveTo>
                  <a:pt x="293050" y="41381"/>
                </a:moveTo>
                <a:lnTo>
                  <a:pt x="193642" y="41543"/>
                </a:lnTo>
                <a:lnTo>
                  <a:pt x="234142" y="49623"/>
                </a:lnTo>
                <a:lnTo>
                  <a:pt x="267198" y="71802"/>
                </a:lnTo>
                <a:lnTo>
                  <a:pt x="289493" y="104773"/>
                </a:lnTo>
                <a:lnTo>
                  <a:pt x="297709" y="145233"/>
                </a:lnTo>
                <a:lnTo>
                  <a:pt x="297834" y="222089"/>
                </a:lnTo>
                <a:lnTo>
                  <a:pt x="339393" y="222021"/>
                </a:lnTo>
                <a:lnTo>
                  <a:pt x="339267" y="145165"/>
                </a:lnTo>
                <a:lnTo>
                  <a:pt x="331778" y="99213"/>
                </a:lnTo>
                <a:lnTo>
                  <a:pt x="311066" y="59331"/>
                </a:lnTo>
                <a:lnTo>
                  <a:pt x="293050" y="4138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3659" y="2003425"/>
            <a:ext cx="322452" cy="11417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1784" y="2208529"/>
            <a:ext cx="343598" cy="122300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7061454" y="4431283"/>
            <a:ext cx="210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data…etc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21379" y="4408932"/>
            <a:ext cx="868680" cy="368935"/>
          </a:xfrm>
          <a:prstGeom prst="rect">
            <a:avLst/>
          </a:prstGeom>
          <a:ln w="28575">
            <a:solidFill>
              <a:srgbClr val="00AFE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249554">
              <a:lnSpc>
                <a:spcPct val="100000"/>
              </a:lnSpc>
              <a:spcBef>
                <a:spcPts val="245"/>
              </a:spcBef>
            </a:pPr>
            <a:r>
              <a:rPr dirty="0" sz="1800" spc="-25" b="1">
                <a:solidFill>
                  <a:srgbClr val="FFFFFF"/>
                </a:solidFill>
                <a:latin typeface="Liberation Sans Narrow"/>
                <a:cs typeface="Liberation Sans Narrow"/>
              </a:rPr>
              <a:t>TGT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222031" y="4250691"/>
            <a:ext cx="1953895" cy="541655"/>
            <a:chOff x="4222031" y="4250691"/>
            <a:chExt cx="1953895" cy="541655"/>
          </a:xfrm>
        </p:grpSpPr>
        <p:sp>
          <p:nvSpPr>
            <p:cNvPr id="22" name="object 22" descr=""/>
            <p:cNvSpPr/>
            <p:nvPr/>
          </p:nvSpPr>
          <p:spPr>
            <a:xfrm>
              <a:off x="4222031" y="4250691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7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9249" y="4350638"/>
              <a:ext cx="443484" cy="33553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292852" y="4408931"/>
              <a:ext cx="868680" cy="368935"/>
            </a:xfrm>
            <a:custGeom>
              <a:avLst/>
              <a:gdLst/>
              <a:ahLst/>
              <a:cxnLst/>
              <a:rect l="l" t="t" r="r" b="b"/>
              <a:pathLst>
                <a:path w="868679" h="368935">
                  <a:moveTo>
                    <a:pt x="0" y="368808"/>
                  </a:moveTo>
                  <a:lnTo>
                    <a:pt x="868679" y="368808"/>
                  </a:lnTo>
                  <a:lnTo>
                    <a:pt x="868679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492622" y="4427296"/>
            <a:ext cx="4679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 b="1">
                <a:solidFill>
                  <a:srgbClr val="FFFFFF"/>
                </a:solidFill>
                <a:latin typeface="Liberation Sans Narrow"/>
                <a:cs typeface="Liberation Sans Narrow"/>
              </a:rPr>
              <a:t>Data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092487" y="4264534"/>
            <a:ext cx="829944" cy="505459"/>
            <a:chOff x="6092487" y="4264534"/>
            <a:chExt cx="829944" cy="505459"/>
          </a:xfrm>
        </p:grpSpPr>
        <p:sp>
          <p:nvSpPr>
            <p:cNvPr id="27" name="object 27" descr=""/>
            <p:cNvSpPr/>
            <p:nvPr/>
          </p:nvSpPr>
          <p:spPr>
            <a:xfrm>
              <a:off x="6092487" y="4264534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7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0347" y="4358639"/>
              <a:ext cx="322611" cy="11430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78727" y="4563744"/>
              <a:ext cx="343407" cy="122428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10784205" y="1698751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92D050"/>
                </a:solidFill>
                <a:latin typeface="Liberation Sans Narrow"/>
                <a:cs typeface="Liberation Sans Narrow"/>
              </a:rPr>
              <a:t>User</a:t>
            </a:r>
            <a:r>
              <a:rPr dirty="0" sz="1400" spc="80" b="1">
                <a:solidFill>
                  <a:srgbClr val="92D05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92D050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400" spc="-70">
                <a:solidFill>
                  <a:srgbClr val="92D050"/>
                </a:solidFill>
                <a:latin typeface="Trebuchet MS"/>
                <a:cs typeface="Trebuchet MS"/>
              </a:rPr>
              <a:t>User’s </a:t>
            </a:r>
            <a:r>
              <a:rPr dirty="0" sz="1400" spc="-20">
                <a:solidFill>
                  <a:srgbClr val="92D05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10871427" y="1374115"/>
            <a:ext cx="384175" cy="300990"/>
          </a:xfrm>
          <a:custGeom>
            <a:avLst/>
            <a:gdLst/>
            <a:ahLst/>
            <a:cxnLst/>
            <a:rect l="l" t="t" r="r" b="b"/>
            <a:pathLst>
              <a:path w="384175" h="300989">
                <a:moveTo>
                  <a:pt x="149774" y="0"/>
                </a:moveTo>
                <a:lnTo>
                  <a:pt x="102428" y="7665"/>
                </a:lnTo>
                <a:lnTo>
                  <a:pt x="61313" y="29010"/>
                </a:lnTo>
                <a:lnTo>
                  <a:pt x="28893" y="61561"/>
                </a:lnTo>
                <a:lnTo>
                  <a:pt x="7634" y="102842"/>
                </a:lnTo>
                <a:lnTo>
                  <a:pt x="0" y="150379"/>
                </a:lnTo>
                <a:lnTo>
                  <a:pt x="7634" y="197910"/>
                </a:lnTo>
                <a:lnTo>
                  <a:pt x="28893" y="239188"/>
                </a:lnTo>
                <a:lnTo>
                  <a:pt x="61313" y="271737"/>
                </a:lnTo>
                <a:lnTo>
                  <a:pt x="102428" y="293082"/>
                </a:lnTo>
                <a:lnTo>
                  <a:pt x="149774" y="300747"/>
                </a:lnTo>
                <a:lnTo>
                  <a:pt x="165114" y="298632"/>
                </a:lnTo>
                <a:lnTo>
                  <a:pt x="269941" y="193345"/>
                </a:lnTo>
                <a:lnTo>
                  <a:pt x="85585" y="193345"/>
                </a:lnTo>
                <a:lnTo>
                  <a:pt x="68969" y="189954"/>
                </a:lnTo>
                <a:lnTo>
                  <a:pt x="55362" y="180724"/>
                </a:lnTo>
                <a:lnTo>
                  <a:pt x="46169" y="167062"/>
                </a:lnTo>
                <a:lnTo>
                  <a:pt x="42792" y="150379"/>
                </a:lnTo>
                <a:lnTo>
                  <a:pt x="46169" y="133696"/>
                </a:lnTo>
                <a:lnTo>
                  <a:pt x="55362" y="120035"/>
                </a:lnTo>
                <a:lnTo>
                  <a:pt x="68969" y="110804"/>
                </a:lnTo>
                <a:lnTo>
                  <a:pt x="85585" y="107413"/>
                </a:lnTo>
                <a:lnTo>
                  <a:pt x="355496" y="107414"/>
                </a:lnTo>
                <a:lnTo>
                  <a:pt x="384014" y="78770"/>
                </a:lnTo>
                <a:lnTo>
                  <a:pt x="281726" y="78770"/>
                </a:lnTo>
                <a:lnTo>
                  <a:pt x="258297" y="46523"/>
                </a:lnTo>
                <a:lnTo>
                  <a:pt x="227514" y="21661"/>
                </a:lnTo>
                <a:lnTo>
                  <a:pt x="190850" y="5661"/>
                </a:lnTo>
                <a:lnTo>
                  <a:pt x="149774" y="0"/>
                </a:lnTo>
                <a:close/>
              </a:path>
              <a:path w="384175" h="300989">
                <a:moveTo>
                  <a:pt x="355496" y="107414"/>
                </a:moveTo>
                <a:lnTo>
                  <a:pt x="85585" y="107413"/>
                </a:lnTo>
                <a:lnTo>
                  <a:pt x="102200" y="110804"/>
                </a:lnTo>
                <a:lnTo>
                  <a:pt x="115807" y="120035"/>
                </a:lnTo>
                <a:lnTo>
                  <a:pt x="125001" y="133696"/>
                </a:lnTo>
                <a:lnTo>
                  <a:pt x="128377" y="150379"/>
                </a:lnTo>
                <a:lnTo>
                  <a:pt x="125001" y="167062"/>
                </a:lnTo>
                <a:lnTo>
                  <a:pt x="115807" y="180724"/>
                </a:lnTo>
                <a:lnTo>
                  <a:pt x="102200" y="189954"/>
                </a:lnTo>
                <a:lnTo>
                  <a:pt x="85585" y="193345"/>
                </a:lnTo>
                <a:lnTo>
                  <a:pt x="269941" y="193345"/>
                </a:lnTo>
                <a:lnTo>
                  <a:pt x="355496" y="10741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1837944"/>
            <a:ext cx="2383536" cy="27523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5376" y="2234183"/>
            <a:ext cx="2197607" cy="2197608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067685" y="2462657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2"/>
                </a:moveTo>
                <a:lnTo>
                  <a:pt x="5874004" y="37972"/>
                </a:lnTo>
                <a:lnTo>
                  <a:pt x="5874258" y="76072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4"/>
                </a:lnTo>
                <a:lnTo>
                  <a:pt x="5931755" y="37972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1"/>
                </a:lnTo>
                <a:lnTo>
                  <a:pt x="253" y="111251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004" y="37972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2"/>
                </a:lnTo>
                <a:lnTo>
                  <a:pt x="5874004" y="37972"/>
                </a:lnTo>
                <a:close/>
              </a:path>
              <a:path w="5969634" h="114300">
                <a:moveTo>
                  <a:pt x="5854699" y="0"/>
                </a:moveTo>
                <a:lnTo>
                  <a:pt x="5854953" y="38087"/>
                </a:lnTo>
                <a:lnTo>
                  <a:pt x="5931755" y="37972"/>
                </a:lnTo>
                <a:lnTo>
                  <a:pt x="585469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3067811" y="4135373"/>
            <a:ext cx="6029960" cy="659765"/>
            <a:chOff x="3067811" y="4135373"/>
            <a:chExt cx="6029960" cy="659765"/>
          </a:xfrm>
        </p:grpSpPr>
        <p:sp>
          <p:nvSpPr>
            <p:cNvPr id="6" name="object 6" descr=""/>
            <p:cNvSpPr/>
            <p:nvPr/>
          </p:nvSpPr>
          <p:spPr>
            <a:xfrm>
              <a:off x="3067811" y="4135373"/>
              <a:ext cx="6029960" cy="114300"/>
            </a:xfrm>
            <a:custGeom>
              <a:avLst/>
              <a:gdLst/>
              <a:ahLst/>
              <a:cxnLst/>
              <a:rect l="l" t="t" r="r" b="b"/>
              <a:pathLst>
                <a:path w="6029959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6029959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6029959" h="114300">
                  <a:moveTo>
                    <a:pt x="6029452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6029452" y="76200"/>
                  </a:lnTo>
                  <a:lnTo>
                    <a:pt x="6029452" y="3810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08475" y="4411979"/>
              <a:ext cx="868680" cy="368935"/>
            </a:xfrm>
            <a:custGeom>
              <a:avLst/>
              <a:gdLst/>
              <a:ahLst/>
              <a:cxnLst/>
              <a:rect l="l" t="t" r="r" b="b"/>
              <a:pathLst>
                <a:path w="868679" h="368935">
                  <a:moveTo>
                    <a:pt x="0" y="368808"/>
                  </a:moveTo>
                  <a:lnTo>
                    <a:pt x="868679" y="368808"/>
                  </a:lnTo>
                  <a:lnTo>
                    <a:pt x="868679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151491" y="4453839"/>
            <a:ext cx="8629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27252" y="4239895"/>
            <a:ext cx="556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66664" y="2091944"/>
            <a:ext cx="2771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SPN…etc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4812" y="120472"/>
            <a:ext cx="514667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OBTAINING</a:t>
            </a:r>
            <a:r>
              <a:rPr dirty="0" spc="280"/>
              <a:t> </a:t>
            </a:r>
            <a:r>
              <a:rPr dirty="0" spc="55"/>
              <a:t>TGS</a:t>
            </a:r>
            <a:r>
              <a:rPr dirty="0" spc="320"/>
              <a:t> </a:t>
            </a:r>
            <a:r>
              <a:rPr dirty="0" spc="65"/>
              <a:t>(3</a:t>
            </a:r>
            <a:r>
              <a:rPr dirty="0" spc="280"/>
              <a:t> </a:t>
            </a:r>
            <a:r>
              <a:rPr dirty="0"/>
              <a:t>&amp;</a:t>
            </a:r>
            <a:r>
              <a:rPr dirty="0" spc="290"/>
              <a:t> </a:t>
            </a:r>
            <a:r>
              <a:rPr dirty="0" spc="45"/>
              <a:t>4)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938580" y="1795652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92D050"/>
                </a:solidFill>
                <a:latin typeface="Liberation Sans Narrow"/>
                <a:cs typeface="Liberation Sans Narrow"/>
              </a:rPr>
              <a:t>User</a:t>
            </a:r>
            <a:r>
              <a:rPr dirty="0" sz="1400" spc="80" b="1">
                <a:solidFill>
                  <a:srgbClr val="92D05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92D050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400" spc="-75">
                <a:solidFill>
                  <a:srgbClr val="92D050"/>
                </a:solidFill>
                <a:latin typeface="Trebuchet MS"/>
                <a:cs typeface="Trebuchet MS"/>
              </a:rPr>
              <a:t>User’s</a:t>
            </a:r>
            <a:r>
              <a:rPr dirty="0" sz="1400" spc="-5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92D05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047723" y="1470782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7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0831830" y="1454912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00AFEF"/>
                </a:solidFill>
                <a:latin typeface="Liberation Sans Narrow"/>
                <a:cs typeface="Liberation Sans Narrow"/>
              </a:rPr>
              <a:t>Krbtgt</a:t>
            </a:r>
            <a:r>
              <a:rPr dirty="0" sz="1400" spc="14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00AFEF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400" spc="-95">
                <a:solidFill>
                  <a:srgbClr val="00AFEF"/>
                </a:solidFill>
                <a:latin typeface="Trebuchet MS"/>
                <a:cs typeface="Trebuchet MS"/>
              </a:rPr>
              <a:t>Krbtgt</a:t>
            </a:r>
            <a:r>
              <a:rPr dirty="0" sz="1400" spc="-1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00AFEF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0947771" y="1019678"/>
            <a:ext cx="386080" cy="299720"/>
          </a:xfrm>
          <a:custGeom>
            <a:avLst/>
            <a:gdLst/>
            <a:ahLst/>
            <a:cxnLst/>
            <a:rect l="l" t="t" r="r" b="b"/>
            <a:pathLst>
              <a:path w="386079" h="299719">
                <a:moveTo>
                  <a:pt x="150433" y="0"/>
                </a:moveTo>
                <a:lnTo>
                  <a:pt x="102879" y="7631"/>
                </a:lnTo>
                <a:lnTo>
                  <a:pt x="61583" y="28883"/>
                </a:lnTo>
                <a:lnTo>
                  <a:pt x="29020" y="61291"/>
                </a:lnTo>
                <a:lnTo>
                  <a:pt x="7667" y="102391"/>
                </a:lnTo>
                <a:lnTo>
                  <a:pt x="0" y="149720"/>
                </a:lnTo>
                <a:lnTo>
                  <a:pt x="7667" y="197043"/>
                </a:lnTo>
                <a:lnTo>
                  <a:pt x="29020" y="238140"/>
                </a:lnTo>
                <a:lnTo>
                  <a:pt x="61583" y="270547"/>
                </a:lnTo>
                <a:lnTo>
                  <a:pt x="102879" y="291798"/>
                </a:lnTo>
                <a:lnTo>
                  <a:pt x="150433" y="299429"/>
                </a:lnTo>
                <a:lnTo>
                  <a:pt x="165841" y="297324"/>
                </a:lnTo>
                <a:lnTo>
                  <a:pt x="271129" y="192498"/>
                </a:lnTo>
                <a:lnTo>
                  <a:pt x="85961" y="192498"/>
                </a:lnTo>
                <a:lnTo>
                  <a:pt x="69273" y="189122"/>
                </a:lnTo>
                <a:lnTo>
                  <a:pt x="55606" y="179932"/>
                </a:lnTo>
                <a:lnTo>
                  <a:pt x="46372" y="166330"/>
                </a:lnTo>
                <a:lnTo>
                  <a:pt x="42980" y="149720"/>
                </a:lnTo>
                <a:lnTo>
                  <a:pt x="46372" y="133111"/>
                </a:lnTo>
                <a:lnTo>
                  <a:pt x="55606" y="119509"/>
                </a:lnTo>
                <a:lnTo>
                  <a:pt x="69273" y="110318"/>
                </a:lnTo>
                <a:lnTo>
                  <a:pt x="85961" y="106943"/>
                </a:lnTo>
                <a:lnTo>
                  <a:pt x="357061" y="106943"/>
                </a:lnTo>
                <a:lnTo>
                  <a:pt x="385705" y="78425"/>
                </a:lnTo>
                <a:lnTo>
                  <a:pt x="282966" y="78425"/>
                </a:lnTo>
                <a:lnTo>
                  <a:pt x="259433" y="46319"/>
                </a:lnTo>
                <a:lnTo>
                  <a:pt x="228516" y="21566"/>
                </a:lnTo>
                <a:lnTo>
                  <a:pt x="191690" y="5636"/>
                </a:lnTo>
                <a:lnTo>
                  <a:pt x="150433" y="0"/>
                </a:lnTo>
                <a:close/>
              </a:path>
              <a:path w="386079" h="299719">
                <a:moveTo>
                  <a:pt x="357061" y="106943"/>
                </a:moveTo>
                <a:lnTo>
                  <a:pt x="85961" y="106943"/>
                </a:lnTo>
                <a:lnTo>
                  <a:pt x="102650" y="110318"/>
                </a:lnTo>
                <a:lnTo>
                  <a:pt x="116317" y="119509"/>
                </a:lnTo>
                <a:lnTo>
                  <a:pt x="125551" y="133111"/>
                </a:lnTo>
                <a:lnTo>
                  <a:pt x="128942" y="149720"/>
                </a:lnTo>
                <a:lnTo>
                  <a:pt x="125551" y="166330"/>
                </a:lnTo>
                <a:lnTo>
                  <a:pt x="116317" y="179932"/>
                </a:lnTo>
                <a:lnTo>
                  <a:pt x="102650" y="189122"/>
                </a:lnTo>
                <a:lnTo>
                  <a:pt x="85961" y="192498"/>
                </a:lnTo>
                <a:lnTo>
                  <a:pt x="271129" y="192498"/>
                </a:lnTo>
                <a:lnTo>
                  <a:pt x="357061" y="10694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793485" y="4421581"/>
            <a:ext cx="21069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data…etc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643884" y="2068067"/>
            <a:ext cx="868680" cy="368935"/>
          </a:xfrm>
          <a:prstGeom prst="rect">
            <a:avLst/>
          </a:prstGeom>
          <a:ln w="28575">
            <a:solidFill>
              <a:srgbClr val="00AFEF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248920">
              <a:lnSpc>
                <a:spcPct val="100000"/>
              </a:lnSpc>
              <a:spcBef>
                <a:spcPts val="235"/>
              </a:spcBef>
            </a:pPr>
            <a:r>
              <a:rPr dirty="0" sz="1800" spc="-25" b="1">
                <a:solidFill>
                  <a:srgbClr val="FFFFFF"/>
                </a:solidFill>
                <a:latin typeface="Liberation Sans Narrow"/>
                <a:cs typeface="Liberation Sans Narrow"/>
              </a:rPr>
              <a:t>TGT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443772" y="1909192"/>
            <a:ext cx="388620" cy="505459"/>
          </a:xfrm>
          <a:custGeom>
            <a:avLst/>
            <a:gdLst/>
            <a:ahLst/>
            <a:cxnLst/>
            <a:rect l="l" t="t" r="r" b="b"/>
            <a:pathLst>
              <a:path w="388620" h="505460">
                <a:moveTo>
                  <a:pt x="193574" y="0"/>
                </a:moveTo>
                <a:lnTo>
                  <a:pt x="147601" y="7486"/>
                </a:lnTo>
                <a:lnTo>
                  <a:pt x="107703" y="28190"/>
                </a:lnTo>
                <a:lnTo>
                  <a:pt x="76269" y="59716"/>
                </a:lnTo>
                <a:lnTo>
                  <a:pt x="55687" y="99665"/>
                </a:lnTo>
                <a:lnTo>
                  <a:pt x="48348" y="145641"/>
                </a:lnTo>
                <a:lnTo>
                  <a:pt x="48479" y="225266"/>
                </a:lnTo>
                <a:lnTo>
                  <a:pt x="0" y="228808"/>
                </a:lnTo>
                <a:lnTo>
                  <a:pt x="430" y="491907"/>
                </a:lnTo>
                <a:lnTo>
                  <a:pt x="194402" y="505437"/>
                </a:lnTo>
                <a:lnTo>
                  <a:pt x="388319" y="491272"/>
                </a:lnTo>
                <a:lnTo>
                  <a:pt x="388228" y="435880"/>
                </a:lnTo>
                <a:lnTo>
                  <a:pt x="180435" y="436220"/>
                </a:lnTo>
                <a:lnTo>
                  <a:pt x="180375" y="399523"/>
                </a:lnTo>
                <a:lnTo>
                  <a:pt x="169316" y="393667"/>
                </a:lnTo>
                <a:lnTo>
                  <a:pt x="160524" y="384756"/>
                </a:lnTo>
                <a:lnTo>
                  <a:pt x="154715" y="373373"/>
                </a:lnTo>
                <a:lnTo>
                  <a:pt x="152605" y="360102"/>
                </a:lnTo>
                <a:lnTo>
                  <a:pt x="155858" y="343966"/>
                </a:lnTo>
                <a:lnTo>
                  <a:pt x="164765" y="330742"/>
                </a:lnTo>
                <a:lnTo>
                  <a:pt x="177964" y="321795"/>
                </a:lnTo>
                <a:lnTo>
                  <a:pt x="194096" y="318490"/>
                </a:lnTo>
                <a:lnTo>
                  <a:pt x="388036" y="318173"/>
                </a:lnTo>
                <a:lnTo>
                  <a:pt x="387888" y="228173"/>
                </a:lnTo>
                <a:lnTo>
                  <a:pt x="339397" y="224790"/>
                </a:lnTo>
                <a:lnTo>
                  <a:pt x="339393" y="222021"/>
                </a:lnTo>
                <a:lnTo>
                  <a:pt x="90033" y="222429"/>
                </a:lnTo>
                <a:lnTo>
                  <a:pt x="89907" y="145573"/>
                </a:lnTo>
                <a:lnTo>
                  <a:pt x="97990" y="105087"/>
                </a:lnTo>
                <a:lnTo>
                  <a:pt x="120177" y="72042"/>
                </a:lnTo>
                <a:lnTo>
                  <a:pt x="153163" y="49756"/>
                </a:lnTo>
                <a:lnTo>
                  <a:pt x="193642" y="41543"/>
                </a:lnTo>
                <a:lnTo>
                  <a:pt x="293050" y="41381"/>
                </a:lnTo>
                <a:lnTo>
                  <a:pt x="279530" y="27909"/>
                </a:lnTo>
                <a:lnTo>
                  <a:pt x="239567" y="7336"/>
                </a:lnTo>
                <a:lnTo>
                  <a:pt x="193574" y="0"/>
                </a:lnTo>
                <a:close/>
              </a:path>
              <a:path w="388620" h="505460">
                <a:moveTo>
                  <a:pt x="388036" y="318173"/>
                </a:moveTo>
                <a:lnTo>
                  <a:pt x="194096" y="318490"/>
                </a:lnTo>
                <a:lnTo>
                  <a:pt x="210237" y="321742"/>
                </a:lnTo>
                <a:lnTo>
                  <a:pt x="223466" y="330646"/>
                </a:lnTo>
                <a:lnTo>
                  <a:pt x="232416" y="343841"/>
                </a:lnTo>
                <a:lnTo>
                  <a:pt x="235722" y="359966"/>
                </a:lnTo>
                <a:lnTo>
                  <a:pt x="233654" y="372855"/>
                </a:lnTo>
                <a:lnTo>
                  <a:pt x="227883" y="384126"/>
                </a:lnTo>
                <a:lnTo>
                  <a:pt x="219121" y="393196"/>
                </a:lnTo>
                <a:lnTo>
                  <a:pt x="208081" y="399478"/>
                </a:lnTo>
                <a:lnTo>
                  <a:pt x="208141" y="436175"/>
                </a:lnTo>
                <a:lnTo>
                  <a:pt x="388228" y="435880"/>
                </a:lnTo>
                <a:lnTo>
                  <a:pt x="388036" y="318173"/>
                </a:lnTo>
                <a:close/>
              </a:path>
              <a:path w="388620" h="505460">
                <a:moveTo>
                  <a:pt x="193925" y="214642"/>
                </a:moveTo>
                <a:lnTo>
                  <a:pt x="90033" y="222429"/>
                </a:lnTo>
                <a:lnTo>
                  <a:pt x="297834" y="222089"/>
                </a:lnTo>
                <a:lnTo>
                  <a:pt x="193925" y="214642"/>
                </a:lnTo>
                <a:close/>
              </a:path>
              <a:path w="388620" h="505460">
                <a:moveTo>
                  <a:pt x="293050" y="41381"/>
                </a:moveTo>
                <a:lnTo>
                  <a:pt x="193642" y="41543"/>
                </a:lnTo>
                <a:lnTo>
                  <a:pt x="234142" y="49624"/>
                </a:lnTo>
                <a:lnTo>
                  <a:pt x="267198" y="71802"/>
                </a:lnTo>
                <a:lnTo>
                  <a:pt x="289493" y="104773"/>
                </a:lnTo>
                <a:lnTo>
                  <a:pt x="297709" y="145233"/>
                </a:lnTo>
                <a:lnTo>
                  <a:pt x="297834" y="222089"/>
                </a:lnTo>
                <a:lnTo>
                  <a:pt x="339393" y="222021"/>
                </a:lnTo>
                <a:lnTo>
                  <a:pt x="339267" y="145165"/>
                </a:lnTo>
                <a:lnTo>
                  <a:pt x="331778" y="99213"/>
                </a:lnTo>
                <a:lnTo>
                  <a:pt x="311066" y="59331"/>
                </a:lnTo>
                <a:lnTo>
                  <a:pt x="293050" y="4138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80800" y="2009267"/>
            <a:ext cx="443653" cy="335534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4047490" y="4429759"/>
            <a:ext cx="386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FFFFFF"/>
                </a:solidFill>
                <a:latin typeface="Liberation Sans Narrow"/>
                <a:cs typeface="Liberation Sans Narrow"/>
              </a:rPr>
              <a:t>TGS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610015" y="4264534"/>
            <a:ext cx="993140" cy="598170"/>
            <a:chOff x="4610015" y="4264534"/>
            <a:chExt cx="993140" cy="598170"/>
          </a:xfrm>
        </p:grpSpPr>
        <p:sp>
          <p:nvSpPr>
            <p:cNvPr id="22" name="object 22" descr=""/>
            <p:cNvSpPr/>
            <p:nvPr/>
          </p:nvSpPr>
          <p:spPr>
            <a:xfrm>
              <a:off x="4610015" y="4264534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7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413" y="4316221"/>
              <a:ext cx="512190" cy="11963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4129" y="4533518"/>
              <a:ext cx="486283" cy="11569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6900" y="4739893"/>
              <a:ext cx="343535" cy="122428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9452229" y="1426210"/>
            <a:ext cx="106489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FFFF00"/>
                </a:solidFill>
                <a:latin typeface="Liberation Sans Narrow"/>
                <a:cs typeface="Liberation Sans Narrow"/>
              </a:rPr>
              <a:t>Service</a:t>
            </a:r>
            <a:r>
              <a:rPr dirty="0" sz="1400" spc="45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Key </a:t>
            </a:r>
            <a:r>
              <a:rPr dirty="0" sz="1400" spc="-75">
                <a:solidFill>
                  <a:srgbClr val="FFFF00"/>
                </a:solidFill>
                <a:latin typeface="Trebuchet MS"/>
                <a:cs typeface="Trebuchet MS"/>
              </a:rPr>
              <a:t>Service</a:t>
            </a:r>
            <a:r>
              <a:rPr dirty="0" sz="1400" spc="-7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00"/>
                </a:solidFill>
                <a:latin typeface="Trebuchet MS"/>
                <a:cs typeface="Trebuchet MS"/>
              </a:rPr>
              <a:t>Owner </a:t>
            </a:r>
            <a:r>
              <a:rPr dirty="0" sz="1400" spc="-20">
                <a:solidFill>
                  <a:srgbClr val="FFFF0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9673563" y="1019678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6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65"/>
              <a:t>EP</a:t>
            </a:r>
            <a:r>
              <a:rPr dirty="0" sz="3000" spc="305"/>
              <a:t> </a:t>
            </a:r>
            <a:r>
              <a:rPr dirty="0" sz="3000" spc="55"/>
              <a:t>BYPASS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852525"/>
            <a:ext cx="6852284" cy="196215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Execution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Safety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feature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prevent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execution</a:t>
            </a:r>
            <a:r>
              <a:rPr dirty="0" sz="17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malicious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scripts.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user,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session.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restrict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actions.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Policies:</a:t>
            </a:r>
            <a:r>
              <a:rPr dirty="0" sz="17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AllSigned,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Bypass,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Restricted...etc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easily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bypassed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(e.g.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writing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script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command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line)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29939" y="6255765"/>
            <a:ext cx="8150225" cy="26035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65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1000" spc="15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https://docs.microsoft.com/en-us/powershell/module/microsoft.powershell.core/about/about_execution_policies?view=powershell-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7.2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6960" y="3017520"/>
            <a:ext cx="7498080" cy="3169919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638800">
              <a:lnSpc>
                <a:spcPts val="1240"/>
              </a:lnSpc>
            </a:pPr>
            <a:fld id="{81D60167-4931-47E6-BA6A-407CBD079E47}" type="slidenum">
              <a:rPr dirty="0" spc="-25"/>
              <a:t>15</a:t>
            </a:fld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48" y="1066800"/>
            <a:ext cx="2386584" cy="27523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7928" y="3538728"/>
            <a:ext cx="2176272" cy="217627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518915" y="2857944"/>
            <a:ext cx="4784090" cy="2059939"/>
            <a:chOff x="3518915" y="2857944"/>
            <a:chExt cx="4784090" cy="2059939"/>
          </a:xfrm>
        </p:grpSpPr>
        <p:sp>
          <p:nvSpPr>
            <p:cNvPr id="5" name="object 5" descr=""/>
            <p:cNvSpPr/>
            <p:nvPr/>
          </p:nvSpPr>
          <p:spPr>
            <a:xfrm>
              <a:off x="3518915" y="3266186"/>
              <a:ext cx="4784090" cy="1651635"/>
            </a:xfrm>
            <a:custGeom>
              <a:avLst/>
              <a:gdLst/>
              <a:ahLst/>
              <a:cxnLst/>
              <a:rect l="l" t="t" r="r" b="b"/>
              <a:pathLst>
                <a:path w="4784090" h="1651635">
                  <a:moveTo>
                    <a:pt x="4669206" y="1615031"/>
                  </a:moveTo>
                  <a:lnTo>
                    <a:pt x="4656963" y="1651127"/>
                  </a:lnTo>
                  <a:lnTo>
                    <a:pt x="4783582" y="1633601"/>
                  </a:lnTo>
                  <a:lnTo>
                    <a:pt x="4771240" y="1621155"/>
                  </a:lnTo>
                  <a:lnTo>
                    <a:pt x="4687316" y="1621155"/>
                  </a:lnTo>
                  <a:lnTo>
                    <a:pt x="4669206" y="1615031"/>
                  </a:lnTo>
                  <a:close/>
                </a:path>
                <a:path w="4784090" h="1651635">
                  <a:moveTo>
                    <a:pt x="4681436" y="1578975"/>
                  </a:moveTo>
                  <a:lnTo>
                    <a:pt x="4669206" y="1615031"/>
                  </a:lnTo>
                  <a:lnTo>
                    <a:pt x="4687316" y="1621155"/>
                  </a:lnTo>
                  <a:lnTo>
                    <a:pt x="4699508" y="1585087"/>
                  </a:lnTo>
                  <a:lnTo>
                    <a:pt x="4681436" y="1578975"/>
                  </a:lnTo>
                  <a:close/>
                </a:path>
                <a:path w="4784090" h="1651635">
                  <a:moveTo>
                    <a:pt x="4693666" y="1542922"/>
                  </a:moveTo>
                  <a:lnTo>
                    <a:pt x="4681436" y="1578975"/>
                  </a:lnTo>
                  <a:lnTo>
                    <a:pt x="4699508" y="1585087"/>
                  </a:lnTo>
                  <a:lnTo>
                    <a:pt x="4687316" y="1621155"/>
                  </a:lnTo>
                  <a:lnTo>
                    <a:pt x="4771240" y="1621155"/>
                  </a:lnTo>
                  <a:lnTo>
                    <a:pt x="4693666" y="1542922"/>
                  </a:lnTo>
                  <a:close/>
                </a:path>
                <a:path w="4784090" h="1651635">
                  <a:moveTo>
                    <a:pt x="12192" y="0"/>
                  </a:moveTo>
                  <a:lnTo>
                    <a:pt x="0" y="36067"/>
                  </a:lnTo>
                  <a:lnTo>
                    <a:pt x="4669206" y="1615031"/>
                  </a:lnTo>
                  <a:lnTo>
                    <a:pt x="4681436" y="157897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0325" y="3745357"/>
              <a:ext cx="1963039" cy="76136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963034" y="2872232"/>
              <a:ext cx="942975" cy="646430"/>
            </a:xfrm>
            <a:custGeom>
              <a:avLst/>
              <a:gdLst/>
              <a:ahLst/>
              <a:cxnLst/>
              <a:rect l="l" t="t" r="r" b="b"/>
              <a:pathLst>
                <a:path w="942975" h="646429">
                  <a:moveTo>
                    <a:pt x="127253" y="0"/>
                  </a:moveTo>
                  <a:lnTo>
                    <a:pt x="942848" y="299338"/>
                  </a:lnTo>
                  <a:lnTo>
                    <a:pt x="815593" y="646048"/>
                  </a:lnTo>
                  <a:lnTo>
                    <a:pt x="0" y="346709"/>
                  </a:lnTo>
                  <a:lnTo>
                    <a:pt x="127253" y="0"/>
                  </a:lnTo>
                  <a:close/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279010" y="3069717"/>
              <a:ext cx="330835" cy="243840"/>
            </a:xfrm>
            <a:custGeom>
              <a:avLst/>
              <a:gdLst/>
              <a:ahLst/>
              <a:cxnLst/>
              <a:rect l="l" t="t" r="r" b="b"/>
              <a:pathLst>
                <a:path w="330835" h="243839">
                  <a:moveTo>
                    <a:pt x="219075" y="193039"/>
                  </a:moveTo>
                  <a:lnTo>
                    <a:pt x="217042" y="193039"/>
                  </a:lnTo>
                  <a:lnTo>
                    <a:pt x="216280" y="194310"/>
                  </a:lnTo>
                  <a:lnTo>
                    <a:pt x="215646" y="194310"/>
                  </a:lnTo>
                  <a:lnTo>
                    <a:pt x="214375" y="195579"/>
                  </a:lnTo>
                  <a:lnTo>
                    <a:pt x="212978" y="198119"/>
                  </a:lnTo>
                  <a:lnTo>
                    <a:pt x="212343" y="199389"/>
                  </a:lnTo>
                  <a:lnTo>
                    <a:pt x="211581" y="201929"/>
                  </a:lnTo>
                  <a:lnTo>
                    <a:pt x="209676" y="207010"/>
                  </a:lnTo>
                  <a:lnTo>
                    <a:pt x="208914" y="209550"/>
                  </a:lnTo>
                  <a:lnTo>
                    <a:pt x="208406" y="213360"/>
                  </a:lnTo>
                  <a:lnTo>
                    <a:pt x="208661" y="214629"/>
                  </a:lnTo>
                  <a:lnTo>
                    <a:pt x="209168" y="215900"/>
                  </a:lnTo>
                  <a:lnTo>
                    <a:pt x="209803" y="217169"/>
                  </a:lnTo>
                  <a:lnTo>
                    <a:pt x="210819" y="218439"/>
                  </a:lnTo>
                  <a:lnTo>
                    <a:pt x="212471" y="220979"/>
                  </a:lnTo>
                  <a:lnTo>
                    <a:pt x="214122" y="222250"/>
                  </a:lnTo>
                  <a:lnTo>
                    <a:pt x="216280" y="224789"/>
                  </a:lnTo>
                  <a:lnTo>
                    <a:pt x="218948" y="227329"/>
                  </a:lnTo>
                  <a:lnTo>
                    <a:pt x="221614" y="228600"/>
                  </a:lnTo>
                  <a:lnTo>
                    <a:pt x="224789" y="231139"/>
                  </a:lnTo>
                  <a:lnTo>
                    <a:pt x="228600" y="233679"/>
                  </a:lnTo>
                  <a:lnTo>
                    <a:pt x="232283" y="236219"/>
                  </a:lnTo>
                  <a:lnTo>
                    <a:pt x="236474" y="237489"/>
                  </a:lnTo>
                  <a:lnTo>
                    <a:pt x="241173" y="240029"/>
                  </a:lnTo>
                  <a:lnTo>
                    <a:pt x="248158" y="242569"/>
                  </a:lnTo>
                  <a:lnTo>
                    <a:pt x="254888" y="243839"/>
                  </a:lnTo>
                  <a:lnTo>
                    <a:pt x="274700" y="243839"/>
                  </a:lnTo>
                  <a:lnTo>
                    <a:pt x="280542" y="241300"/>
                  </a:lnTo>
                  <a:lnTo>
                    <a:pt x="286385" y="240029"/>
                  </a:lnTo>
                  <a:lnTo>
                    <a:pt x="305435" y="219710"/>
                  </a:lnTo>
                  <a:lnTo>
                    <a:pt x="255904" y="219710"/>
                  </a:lnTo>
                  <a:lnTo>
                    <a:pt x="252729" y="218439"/>
                  </a:lnTo>
                  <a:lnTo>
                    <a:pt x="249427" y="217169"/>
                  </a:lnTo>
                  <a:lnTo>
                    <a:pt x="244348" y="215900"/>
                  </a:lnTo>
                  <a:lnTo>
                    <a:pt x="240029" y="213360"/>
                  </a:lnTo>
                  <a:lnTo>
                    <a:pt x="233172" y="208279"/>
                  </a:lnTo>
                  <a:lnTo>
                    <a:pt x="230250" y="205739"/>
                  </a:lnTo>
                  <a:lnTo>
                    <a:pt x="225678" y="200660"/>
                  </a:lnTo>
                  <a:lnTo>
                    <a:pt x="223900" y="198119"/>
                  </a:lnTo>
                  <a:lnTo>
                    <a:pt x="222503" y="196850"/>
                  </a:lnTo>
                  <a:lnTo>
                    <a:pt x="219963" y="194310"/>
                  </a:lnTo>
                  <a:lnTo>
                    <a:pt x="219075" y="193039"/>
                  </a:lnTo>
                  <a:close/>
                </a:path>
                <a:path w="330835" h="243839">
                  <a:moveTo>
                    <a:pt x="277494" y="97789"/>
                  </a:moveTo>
                  <a:lnTo>
                    <a:pt x="244728" y="118110"/>
                  </a:lnTo>
                  <a:lnTo>
                    <a:pt x="239267" y="135889"/>
                  </a:lnTo>
                  <a:lnTo>
                    <a:pt x="239522" y="140969"/>
                  </a:lnTo>
                  <a:lnTo>
                    <a:pt x="239649" y="144779"/>
                  </a:lnTo>
                  <a:lnTo>
                    <a:pt x="240537" y="149860"/>
                  </a:lnTo>
                  <a:lnTo>
                    <a:pt x="243839" y="157479"/>
                  </a:lnTo>
                  <a:lnTo>
                    <a:pt x="245872" y="161289"/>
                  </a:lnTo>
                  <a:lnTo>
                    <a:pt x="248538" y="163829"/>
                  </a:lnTo>
                  <a:lnTo>
                    <a:pt x="251205" y="167639"/>
                  </a:lnTo>
                  <a:lnTo>
                    <a:pt x="254000" y="171450"/>
                  </a:lnTo>
                  <a:lnTo>
                    <a:pt x="260096" y="176529"/>
                  </a:lnTo>
                  <a:lnTo>
                    <a:pt x="265811" y="182879"/>
                  </a:lnTo>
                  <a:lnTo>
                    <a:pt x="278511" y="201929"/>
                  </a:lnTo>
                  <a:lnTo>
                    <a:pt x="278384" y="204469"/>
                  </a:lnTo>
                  <a:lnTo>
                    <a:pt x="264540" y="219710"/>
                  </a:lnTo>
                  <a:lnTo>
                    <a:pt x="305435" y="219710"/>
                  </a:lnTo>
                  <a:lnTo>
                    <a:pt x="307213" y="214629"/>
                  </a:lnTo>
                  <a:lnTo>
                    <a:pt x="309117" y="209550"/>
                  </a:lnTo>
                  <a:lnTo>
                    <a:pt x="310134" y="204469"/>
                  </a:lnTo>
                  <a:lnTo>
                    <a:pt x="297941" y="172719"/>
                  </a:lnTo>
                  <a:lnTo>
                    <a:pt x="295021" y="168910"/>
                  </a:lnTo>
                  <a:lnTo>
                    <a:pt x="291973" y="166369"/>
                  </a:lnTo>
                  <a:lnTo>
                    <a:pt x="289051" y="162560"/>
                  </a:lnTo>
                  <a:lnTo>
                    <a:pt x="286003" y="160019"/>
                  </a:lnTo>
                  <a:lnTo>
                    <a:pt x="280162" y="154939"/>
                  </a:lnTo>
                  <a:lnTo>
                    <a:pt x="277622" y="152400"/>
                  </a:lnTo>
                  <a:lnTo>
                    <a:pt x="275463" y="148589"/>
                  </a:lnTo>
                  <a:lnTo>
                    <a:pt x="273303" y="146050"/>
                  </a:lnTo>
                  <a:lnTo>
                    <a:pt x="271906" y="143510"/>
                  </a:lnTo>
                  <a:lnTo>
                    <a:pt x="270128" y="138429"/>
                  </a:lnTo>
                  <a:lnTo>
                    <a:pt x="270255" y="134619"/>
                  </a:lnTo>
                  <a:lnTo>
                    <a:pt x="271399" y="132079"/>
                  </a:lnTo>
                  <a:lnTo>
                    <a:pt x="272161" y="130810"/>
                  </a:lnTo>
                  <a:lnTo>
                    <a:pt x="273176" y="128269"/>
                  </a:lnTo>
                  <a:lnTo>
                    <a:pt x="275971" y="125729"/>
                  </a:lnTo>
                  <a:lnTo>
                    <a:pt x="277749" y="124460"/>
                  </a:lnTo>
                  <a:lnTo>
                    <a:pt x="279653" y="123189"/>
                  </a:lnTo>
                  <a:lnTo>
                    <a:pt x="281686" y="123189"/>
                  </a:lnTo>
                  <a:lnTo>
                    <a:pt x="283972" y="121919"/>
                  </a:lnTo>
                  <a:lnTo>
                    <a:pt x="329564" y="121919"/>
                  </a:lnTo>
                  <a:lnTo>
                    <a:pt x="329056" y="120650"/>
                  </a:lnTo>
                  <a:lnTo>
                    <a:pt x="328040" y="119379"/>
                  </a:lnTo>
                  <a:lnTo>
                    <a:pt x="324358" y="115569"/>
                  </a:lnTo>
                  <a:lnTo>
                    <a:pt x="322325" y="114300"/>
                  </a:lnTo>
                  <a:lnTo>
                    <a:pt x="319786" y="111760"/>
                  </a:lnTo>
                  <a:lnTo>
                    <a:pt x="317373" y="110489"/>
                  </a:lnTo>
                  <a:lnTo>
                    <a:pt x="314578" y="107950"/>
                  </a:lnTo>
                  <a:lnTo>
                    <a:pt x="308483" y="105410"/>
                  </a:lnTo>
                  <a:lnTo>
                    <a:pt x="295910" y="100329"/>
                  </a:lnTo>
                  <a:lnTo>
                    <a:pt x="289687" y="99060"/>
                  </a:lnTo>
                  <a:lnTo>
                    <a:pt x="283590" y="99060"/>
                  </a:lnTo>
                  <a:lnTo>
                    <a:pt x="277494" y="97789"/>
                  </a:lnTo>
                  <a:close/>
                </a:path>
                <a:path w="330835" h="243839">
                  <a:moveTo>
                    <a:pt x="165234" y="55879"/>
                  </a:moveTo>
                  <a:lnTo>
                    <a:pt x="150447" y="55879"/>
                  </a:lnTo>
                  <a:lnTo>
                    <a:pt x="136731" y="58419"/>
                  </a:lnTo>
                  <a:lnTo>
                    <a:pt x="103108" y="85089"/>
                  </a:lnTo>
                  <a:lnTo>
                    <a:pt x="87312" y="121919"/>
                  </a:lnTo>
                  <a:lnTo>
                    <a:pt x="85971" y="139700"/>
                  </a:lnTo>
                  <a:lnTo>
                    <a:pt x="86209" y="144779"/>
                  </a:lnTo>
                  <a:lnTo>
                    <a:pt x="103139" y="180339"/>
                  </a:lnTo>
                  <a:lnTo>
                    <a:pt x="135762" y="200660"/>
                  </a:lnTo>
                  <a:lnTo>
                    <a:pt x="143128" y="203200"/>
                  </a:lnTo>
                  <a:lnTo>
                    <a:pt x="150749" y="205739"/>
                  </a:lnTo>
                  <a:lnTo>
                    <a:pt x="154559" y="205739"/>
                  </a:lnTo>
                  <a:lnTo>
                    <a:pt x="162305" y="207010"/>
                  </a:lnTo>
                  <a:lnTo>
                    <a:pt x="166115" y="208279"/>
                  </a:lnTo>
                  <a:lnTo>
                    <a:pt x="181863" y="208279"/>
                  </a:lnTo>
                  <a:lnTo>
                    <a:pt x="183896" y="207010"/>
                  </a:lnTo>
                  <a:lnTo>
                    <a:pt x="186436" y="204469"/>
                  </a:lnTo>
                  <a:lnTo>
                    <a:pt x="187451" y="203200"/>
                  </a:lnTo>
                  <a:lnTo>
                    <a:pt x="188213" y="200660"/>
                  </a:lnTo>
                  <a:lnTo>
                    <a:pt x="195302" y="181610"/>
                  </a:lnTo>
                  <a:lnTo>
                    <a:pt x="158368" y="181610"/>
                  </a:lnTo>
                  <a:lnTo>
                    <a:pt x="155066" y="180339"/>
                  </a:lnTo>
                  <a:lnTo>
                    <a:pt x="151891" y="180339"/>
                  </a:lnTo>
                  <a:lnTo>
                    <a:pt x="148716" y="179069"/>
                  </a:lnTo>
                  <a:lnTo>
                    <a:pt x="145668" y="177800"/>
                  </a:lnTo>
                  <a:lnTo>
                    <a:pt x="139318" y="176529"/>
                  </a:lnTo>
                  <a:lnTo>
                    <a:pt x="116077" y="143510"/>
                  </a:lnTo>
                  <a:lnTo>
                    <a:pt x="116331" y="130810"/>
                  </a:lnTo>
                  <a:lnTo>
                    <a:pt x="117855" y="123189"/>
                  </a:lnTo>
                  <a:lnTo>
                    <a:pt x="120650" y="115569"/>
                  </a:lnTo>
                  <a:lnTo>
                    <a:pt x="123316" y="107950"/>
                  </a:lnTo>
                  <a:lnTo>
                    <a:pt x="126618" y="102869"/>
                  </a:lnTo>
                  <a:lnTo>
                    <a:pt x="135000" y="92710"/>
                  </a:lnTo>
                  <a:lnTo>
                    <a:pt x="139700" y="87629"/>
                  </a:lnTo>
                  <a:lnTo>
                    <a:pt x="145034" y="85089"/>
                  </a:lnTo>
                  <a:lnTo>
                    <a:pt x="150240" y="82550"/>
                  </a:lnTo>
                  <a:lnTo>
                    <a:pt x="155955" y="81279"/>
                  </a:lnTo>
                  <a:lnTo>
                    <a:pt x="162178" y="81279"/>
                  </a:lnTo>
                  <a:lnTo>
                    <a:pt x="168275" y="80010"/>
                  </a:lnTo>
                  <a:lnTo>
                    <a:pt x="221487" y="80010"/>
                  </a:lnTo>
                  <a:lnTo>
                    <a:pt x="218948" y="78739"/>
                  </a:lnTo>
                  <a:lnTo>
                    <a:pt x="212598" y="73660"/>
                  </a:lnTo>
                  <a:lnTo>
                    <a:pt x="208787" y="71119"/>
                  </a:lnTo>
                  <a:lnTo>
                    <a:pt x="204215" y="68579"/>
                  </a:lnTo>
                  <a:lnTo>
                    <a:pt x="199771" y="66039"/>
                  </a:lnTo>
                  <a:lnTo>
                    <a:pt x="194563" y="63500"/>
                  </a:lnTo>
                  <a:lnTo>
                    <a:pt x="188594" y="60960"/>
                  </a:lnTo>
                  <a:lnTo>
                    <a:pt x="180665" y="58419"/>
                  </a:lnTo>
                  <a:lnTo>
                    <a:pt x="165234" y="55879"/>
                  </a:lnTo>
                  <a:close/>
                </a:path>
                <a:path w="330835" h="243839">
                  <a:moveTo>
                    <a:pt x="157606" y="118110"/>
                  </a:moveTo>
                  <a:lnTo>
                    <a:pt x="156972" y="118110"/>
                  </a:lnTo>
                  <a:lnTo>
                    <a:pt x="155701" y="119379"/>
                  </a:lnTo>
                  <a:lnTo>
                    <a:pt x="155066" y="119379"/>
                  </a:lnTo>
                  <a:lnTo>
                    <a:pt x="153669" y="120650"/>
                  </a:lnTo>
                  <a:lnTo>
                    <a:pt x="151764" y="124460"/>
                  </a:lnTo>
                  <a:lnTo>
                    <a:pt x="151002" y="125729"/>
                  </a:lnTo>
                  <a:lnTo>
                    <a:pt x="150367" y="128269"/>
                  </a:lnTo>
                  <a:lnTo>
                    <a:pt x="148971" y="132079"/>
                  </a:lnTo>
                  <a:lnTo>
                    <a:pt x="148336" y="134619"/>
                  </a:lnTo>
                  <a:lnTo>
                    <a:pt x="148589" y="138429"/>
                  </a:lnTo>
                  <a:lnTo>
                    <a:pt x="149225" y="139700"/>
                  </a:lnTo>
                  <a:lnTo>
                    <a:pt x="150494" y="139700"/>
                  </a:lnTo>
                  <a:lnTo>
                    <a:pt x="176149" y="148589"/>
                  </a:lnTo>
                  <a:lnTo>
                    <a:pt x="164591" y="180339"/>
                  </a:lnTo>
                  <a:lnTo>
                    <a:pt x="161543" y="181610"/>
                  </a:lnTo>
                  <a:lnTo>
                    <a:pt x="195302" y="181610"/>
                  </a:lnTo>
                  <a:lnTo>
                    <a:pt x="208534" y="146050"/>
                  </a:lnTo>
                  <a:lnTo>
                    <a:pt x="208914" y="144779"/>
                  </a:lnTo>
                  <a:lnTo>
                    <a:pt x="208787" y="140969"/>
                  </a:lnTo>
                  <a:lnTo>
                    <a:pt x="208025" y="138429"/>
                  </a:lnTo>
                  <a:lnTo>
                    <a:pt x="207517" y="138429"/>
                  </a:lnTo>
                  <a:lnTo>
                    <a:pt x="206755" y="137160"/>
                  </a:lnTo>
                  <a:lnTo>
                    <a:pt x="205993" y="137160"/>
                  </a:lnTo>
                  <a:lnTo>
                    <a:pt x="205104" y="135889"/>
                  </a:lnTo>
                  <a:lnTo>
                    <a:pt x="203962" y="135889"/>
                  </a:lnTo>
                  <a:lnTo>
                    <a:pt x="158114" y="119379"/>
                  </a:lnTo>
                  <a:lnTo>
                    <a:pt x="157606" y="118110"/>
                  </a:lnTo>
                  <a:close/>
                </a:path>
                <a:path w="330835" h="243839">
                  <a:moveTo>
                    <a:pt x="14731" y="0"/>
                  </a:moveTo>
                  <a:lnTo>
                    <a:pt x="11429" y="0"/>
                  </a:lnTo>
                  <a:lnTo>
                    <a:pt x="10160" y="2539"/>
                  </a:lnTo>
                  <a:lnTo>
                    <a:pt x="9398" y="2539"/>
                  </a:lnTo>
                  <a:lnTo>
                    <a:pt x="8762" y="3810"/>
                  </a:lnTo>
                  <a:lnTo>
                    <a:pt x="8000" y="6350"/>
                  </a:lnTo>
                  <a:lnTo>
                    <a:pt x="7238" y="7619"/>
                  </a:lnTo>
                  <a:lnTo>
                    <a:pt x="6476" y="10160"/>
                  </a:lnTo>
                  <a:lnTo>
                    <a:pt x="5714" y="11429"/>
                  </a:lnTo>
                  <a:lnTo>
                    <a:pt x="5206" y="13969"/>
                  </a:lnTo>
                  <a:lnTo>
                    <a:pt x="4444" y="16510"/>
                  </a:lnTo>
                  <a:lnTo>
                    <a:pt x="4444" y="20319"/>
                  </a:lnTo>
                  <a:lnTo>
                    <a:pt x="4572" y="20319"/>
                  </a:lnTo>
                  <a:lnTo>
                    <a:pt x="4952" y="21589"/>
                  </a:lnTo>
                  <a:lnTo>
                    <a:pt x="5714" y="21589"/>
                  </a:lnTo>
                  <a:lnTo>
                    <a:pt x="6476" y="22860"/>
                  </a:lnTo>
                  <a:lnTo>
                    <a:pt x="40386" y="34289"/>
                  </a:lnTo>
                  <a:lnTo>
                    <a:pt x="253" y="143510"/>
                  </a:lnTo>
                  <a:lnTo>
                    <a:pt x="0" y="144779"/>
                  </a:lnTo>
                  <a:lnTo>
                    <a:pt x="0" y="146050"/>
                  </a:lnTo>
                  <a:lnTo>
                    <a:pt x="508" y="147319"/>
                  </a:lnTo>
                  <a:lnTo>
                    <a:pt x="1142" y="147319"/>
                  </a:lnTo>
                  <a:lnTo>
                    <a:pt x="2031" y="148589"/>
                  </a:lnTo>
                  <a:lnTo>
                    <a:pt x="2921" y="148589"/>
                  </a:lnTo>
                  <a:lnTo>
                    <a:pt x="7619" y="151129"/>
                  </a:lnTo>
                  <a:lnTo>
                    <a:pt x="12573" y="153669"/>
                  </a:lnTo>
                  <a:lnTo>
                    <a:pt x="15112" y="154939"/>
                  </a:lnTo>
                  <a:lnTo>
                    <a:pt x="19303" y="156210"/>
                  </a:lnTo>
                  <a:lnTo>
                    <a:pt x="26542" y="156210"/>
                  </a:lnTo>
                  <a:lnTo>
                    <a:pt x="27304" y="154939"/>
                  </a:lnTo>
                  <a:lnTo>
                    <a:pt x="27686" y="154939"/>
                  </a:lnTo>
                  <a:lnTo>
                    <a:pt x="27939" y="153669"/>
                  </a:lnTo>
                  <a:lnTo>
                    <a:pt x="68072" y="44450"/>
                  </a:lnTo>
                  <a:lnTo>
                    <a:pt x="111505" y="44450"/>
                  </a:lnTo>
                  <a:lnTo>
                    <a:pt x="111887" y="41910"/>
                  </a:lnTo>
                  <a:lnTo>
                    <a:pt x="112267" y="40639"/>
                  </a:lnTo>
                  <a:lnTo>
                    <a:pt x="112522" y="39369"/>
                  </a:lnTo>
                  <a:lnTo>
                    <a:pt x="112394" y="38100"/>
                  </a:lnTo>
                  <a:lnTo>
                    <a:pt x="112140" y="36829"/>
                  </a:lnTo>
                  <a:lnTo>
                    <a:pt x="111378" y="35560"/>
                  </a:lnTo>
                  <a:lnTo>
                    <a:pt x="110871" y="35560"/>
                  </a:lnTo>
                  <a:lnTo>
                    <a:pt x="110236" y="34289"/>
                  </a:lnTo>
                  <a:lnTo>
                    <a:pt x="14731" y="0"/>
                  </a:lnTo>
                  <a:close/>
                </a:path>
                <a:path w="330835" h="243839">
                  <a:moveTo>
                    <a:pt x="329564" y="121919"/>
                  </a:moveTo>
                  <a:lnTo>
                    <a:pt x="288925" y="121919"/>
                  </a:lnTo>
                  <a:lnTo>
                    <a:pt x="291718" y="123189"/>
                  </a:lnTo>
                  <a:lnTo>
                    <a:pt x="294639" y="124460"/>
                  </a:lnTo>
                  <a:lnTo>
                    <a:pt x="298576" y="125729"/>
                  </a:lnTo>
                  <a:lnTo>
                    <a:pt x="301878" y="127000"/>
                  </a:lnTo>
                  <a:lnTo>
                    <a:pt x="304800" y="129539"/>
                  </a:lnTo>
                  <a:lnTo>
                    <a:pt x="307593" y="132079"/>
                  </a:lnTo>
                  <a:lnTo>
                    <a:pt x="310006" y="133350"/>
                  </a:lnTo>
                  <a:lnTo>
                    <a:pt x="314071" y="138429"/>
                  </a:lnTo>
                  <a:lnTo>
                    <a:pt x="315722" y="139700"/>
                  </a:lnTo>
                  <a:lnTo>
                    <a:pt x="318388" y="142239"/>
                  </a:lnTo>
                  <a:lnTo>
                    <a:pt x="319404" y="143510"/>
                  </a:lnTo>
                  <a:lnTo>
                    <a:pt x="320928" y="144779"/>
                  </a:lnTo>
                  <a:lnTo>
                    <a:pt x="321690" y="144779"/>
                  </a:lnTo>
                  <a:lnTo>
                    <a:pt x="322325" y="143510"/>
                  </a:lnTo>
                  <a:lnTo>
                    <a:pt x="323468" y="143510"/>
                  </a:lnTo>
                  <a:lnTo>
                    <a:pt x="324103" y="142239"/>
                  </a:lnTo>
                  <a:lnTo>
                    <a:pt x="324612" y="142239"/>
                  </a:lnTo>
                  <a:lnTo>
                    <a:pt x="326516" y="138429"/>
                  </a:lnTo>
                  <a:lnTo>
                    <a:pt x="327913" y="134619"/>
                  </a:lnTo>
                  <a:lnTo>
                    <a:pt x="328549" y="132079"/>
                  </a:lnTo>
                  <a:lnTo>
                    <a:pt x="329056" y="130810"/>
                  </a:lnTo>
                  <a:lnTo>
                    <a:pt x="329818" y="128269"/>
                  </a:lnTo>
                  <a:lnTo>
                    <a:pt x="330326" y="125729"/>
                  </a:lnTo>
                  <a:lnTo>
                    <a:pt x="330200" y="123189"/>
                  </a:lnTo>
                  <a:lnTo>
                    <a:pt x="329946" y="123189"/>
                  </a:lnTo>
                  <a:lnTo>
                    <a:pt x="329564" y="121919"/>
                  </a:lnTo>
                  <a:close/>
                </a:path>
                <a:path w="330835" h="243839">
                  <a:moveTo>
                    <a:pt x="221487" y="80010"/>
                  </a:moveTo>
                  <a:lnTo>
                    <a:pt x="168275" y="80010"/>
                  </a:lnTo>
                  <a:lnTo>
                    <a:pt x="174625" y="81279"/>
                  </a:lnTo>
                  <a:lnTo>
                    <a:pt x="181228" y="83819"/>
                  </a:lnTo>
                  <a:lnTo>
                    <a:pt x="187325" y="86360"/>
                  </a:lnTo>
                  <a:lnTo>
                    <a:pt x="192531" y="88900"/>
                  </a:lnTo>
                  <a:lnTo>
                    <a:pt x="196723" y="91439"/>
                  </a:lnTo>
                  <a:lnTo>
                    <a:pt x="200913" y="95250"/>
                  </a:lnTo>
                  <a:lnTo>
                    <a:pt x="204342" y="97789"/>
                  </a:lnTo>
                  <a:lnTo>
                    <a:pt x="210058" y="102869"/>
                  </a:lnTo>
                  <a:lnTo>
                    <a:pt x="212216" y="105410"/>
                  </a:lnTo>
                  <a:lnTo>
                    <a:pt x="213740" y="106679"/>
                  </a:lnTo>
                  <a:lnTo>
                    <a:pt x="215391" y="109219"/>
                  </a:lnTo>
                  <a:lnTo>
                    <a:pt x="216535" y="110489"/>
                  </a:lnTo>
                  <a:lnTo>
                    <a:pt x="220472" y="110489"/>
                  </a:lnTo>
                  <a:lnTo>
                    <a:pt x="221741" y="109219"/>
                  </a:lnTo>
                  <a:lnTo>
                    <a:pt x="222503" y="107950"/>
                  </a:lnTo>
                  <a:lnTo>
                    <a:pt x="223138" y="106679"/>
                  </a:lnTo>
                  <a:lnTo>
                    <a:pt x="223900" y="105410"/>
                  </a:lnTo>
                  <a:lnTo>
                    <a:pt x="224662" y="102869"/>
                  </a:lnTo>
                  <a:lnTo>
                    <a:pt x="225298" y="101600"/>
                  </a:lnTo>
                  <a:lnTo>
                    <a:pt x="226567" y="97789"/>
                  </a:lnTo>
                  <a:lnTo>
                    <a:pt x="227329" y="95250"/>
                  </a:lnTo>
                  <a:lnTo>
                    <a:pt x="227837" y="91439"/>
                  </a:lnTo>
                  <a:lnTo>
                    <a:pt x="227711" y="88900"/>
                  </a:lnTo>
                  <a:lnTo>
                    <a:pt x="227075" y="87629"/>
                  </a:lnTo>
                  <a:lnTo>
                    <a:pt x="226567" y="86360"/>
                  </a:lnTo>
                  <a:lnTo>
                    <a:pt x="225298" y="85089"/>
                  </a:lnTo>
                  <a:lnTo>
                    <a:pt x="221487" y="80010"/>
                  </a:lnTo>
                  <a:close/>
                </a:path>
                <a:path w="330835" h="243839">
                  <a:moveTo>
                    <a:pt x="111505" y="44450"/>
                  </a:moveTo>
                  <a:lnTo>
                    <a:pt x="68072" y="44450"/>
                  </a:lnTo>
                  <a:lnTo>
                    <a:pt x="101980" y="57150"/>
                  </a:lnTo>
                  <a:lnTo>
                    <a:pt x="105283" y="57150"/>
                  </a:lnTo>
                  <a:lnTo>
                    <a:pt x="106679" y="55879"/>
                  </a:lnTo>
                  <a:lnTo>
                    <a:pt x="108076" y="53339"/>
                  </a:lnTo>
                  <a:lnTo>
                    <a:pt x="108712" y="52069"/>
                  </a:lnTo>
                  <a:lnTo>
                    <a:pt x="109474" y="49529"/>
                  </a:lnTo>
                  <a:lnTo>
                    <a:pt x="110236" y="48260"/>
                  </a:lnTo>
                  <a:lnTo>
                    <a:pt x="110998" y="45719"/>
                  </a:lnTo>
                  <a:lnTo>
                    <a:pt x="111505" y="44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82049" y="3138304"/>
              <a:ext cx="449580" cy="534670"/>
            </a:xfrm>
            <a:custGeom>
              <a:avLst/>
              <a:gdLst/>
              <a:ahLst/>
              <a:cxnLst/>
              <a:rect l="l" t="t" r="r" b="b"/>
              <a:pathLst>
                <a:path w="449579" h="534670">
                  <a:moveTo>
                    <a:pt x="334015" y="6896"/>
                  </a:moveTo>
                  <a:lnTo>
                    <a:pt x="287951" y="0"/>
                  </a:lnTo>
                  <a:lnTo>
                    <a:pt x="243638" y="7543"/>
                  </a:lnTo>
                  <a:lnTo>
                    <a:pt x="204084" y="27974"/>
                  </a:lnTo>
                  <a:lnTo>
                    <a:pt x="172296" y="59738"/>
                  </a:lnTo>
                  <a:lnTo>
                    <a:pt x="151280" y="101283"/>
                  </a:lnTo>
                  <a:lnTo>
                    <a:pt x="127110" y="177150"/>
                  </a:lnTo>
                  <a:lnTo>
                    <a:pt x="79862" y="165732"/>
                  </a:lnTo>
                  <a:lnTo>
                    <a:pt x="0" y="416414"/>
                  </a:lnTo>
                  <a:lnTo>
                    <a:pt x="180592" y="488481"/>
                  </a:lnTo>
                  <a:lnTo>
                    <a:pt x="369582" y="534156"/>
                  </a:lnTo>
                  <a:lnTo>
                    <a:pt x="386396" y="481378"/>
                  </a:lnTo>
                  <a:lnTo>
                    <a:pt x="188410" y="418304"/>
                  </a:lnTo>
                  <a:lnTo>
                    <a:pt x="199549" y="383339"/>
                  </a:lnTo>
                  <a:lnTo>
                    <a:pt x="190804" y="374387"/>
                  </a:lnTo>
                  <a:lnTo>
                    <a:pt x="185150" y="363219"/>
                  </a:lnTo>
                  <a:lnTo>
                    <a:pt x="183091" y="350607"/>
                  </a:lnTo>
                  <a:lnTo>
                    <a:pt x="185131" y="337325"/>
                  </a:lnTo>
                  <a:lnTo>
                    <a:pt x="193152" y="322951"/>
                  </a:lnTo>
                  <a:lnTo>
                    <a:pt x="205669" y="313075"/>
                  </a:lnTo>
                  <a:lnTo>
                    <a:pt x="220968" y="308582"/>
                  </a:lnTo>
                  <a:lnTo>
                    <a:pt x="237338" y="310356"/>
                  </a:lnTo>
                  <a:lnTo>
                    <a:pt x="422126" y="369226"/>
                  </a:lnTo>
                  <a:lnTo>
                    <a:pt x="449445" y="283473"/>
                  </a:lnTo>
                  <a:lnTo>
                    <a:pt x="404299" y="265457"/>
                  </a:lnTo>
                  <a:lnTo>
                    <a:pt x="405140" y="262818"/>
                  </a:lnTo>
                  <a:lnTo>
                    <a:pt x="167548" y="187127"/>
                  </a:lnTo>
                  <a:lnTo>
                    <a:pt x="190877" y="113898"/>
                  </a:lnTo>
                  <a:lnTo>
                    <a:pt x="210927" y="77809"/>
                  </a:lnTo>
                  <a:lnTo>
                    <a:pt x="242138" y="53110"/>
                  </a:lnTo>
                  <a:lnTo>
                    <a:pt x="280350" y="41950"/>
                  </a:lnTo>
                  <a:lnTo>
                    <a:pt x="321404" y="46479"/>
                  </a:lnTo>
                  <a:lnTo>
                    <a:pt x="416121" y="76654"/>
                  </a:lnTo>
                  <a:lnTo>
                    <a:pt x="407356" y="59700"/>
                  </a:lnTo>
                  <a:lnTo>
                    <a:pt x="375575" y="27915"/>
                  </a:lnTo>
                  <a:lnTo>
                    <a:pt x="334015" y="6896"/>
                  </a:lnTo>
                  <a:close/>
                </a:path>
                <a:path w="449579" h="534670">
                  <a:moveTo>
                    <a:pt x="422126" y="369226"/>
                  </a:moveTo>
                  <a:lnTo>
                    <a:pt x="237338" y="310356"/>
                  </a:lnTo>
                  <a:lnTo>
                    <a:pt x="251718" y="318378"/>
                  </a:lnTo>
                  <a:lnTo>
                    <a:pt x="261600" y="330893"/>
                  </a:lnTo>
                  <a:lnTo>
                    <a:pt x="266097" y="346190"/>
                  </a:lnTo>
                  <a:lnTo>
                    <a:pt x="264325" y="362555"/>
                  </a:lnTo>
                  <a:lnTo>
                    <a:pt x="258424" y="374197"/>
                  </a:lnTo>
                  <a:lnTo>
                    <a:pt x="249489" y="383171"/>
                  </a:lnTo>
                  <a:lnTo>
                    <a:pt x="238377" y="389134"/>
                  </a:lnTo>
                  <a:lnTo>
                    <a:pt x="225947" y="391749"/>
                  </a:lnTo>
                  <a:lnTo>
                    <a:pt x="214808" y="426714"/>
                  </a:lnTo>
                  <a:lnTo>
                    <a:pt x="386396" y="481378"/>
                  </a:lnTo>
                  <a:lnTo>
                    <a:pt x="422126" y="369226"/>
                  </a:lnTo>
                  <a:close/>
                </a:path>
                <a:path w="449579" h="534670">
                  <a:moveTo>
                    <a:pt x="268861" y="211409"/>
                  </a:moveTo>
                  <a:lnTo>
                    <a:pt x="167548" y="187127"/>
                  </a:lnTo>
                  <a:lnTo>
                    <a:pt x="365542" y="250204"/>
                  </a:lnTo>
                  <a:lnTo>
                    <a:pt x="268861" y="211409"/>
                  </a:lnTo>
                  <a:close/>
                </a:path>
                <a:path w="449579" h="534670">
                  <a:moveTo>
                    <a:pt x="416121" y="76654"/>
                  </a:moveTo>
                  <a:lnTo>
                    <a:pt x="321404" y="46479"/>
                  </a:lnTo>
                  <a:lnTo>
                    <a:pt x="357508" y="66531"/>
                  </a:lnTo>
                  <a:lnTo>
                    <a:pt x="382221" y="97737"/>
                  </a:lnTo>
                  <a:lnTo>
                    <a:pt x="393392" y="135938"/>
                  </a:lnTo>
                  <a:lnTo>
                    <a:pt x="388871" y="176975"/>
                  </a:lnTo>
                  <a:lnTo>
                    <a:pt x="365542" y="250204"/>
                  </a:lnTo>
                  <a:lnTo>
                    <a:pt x="405140" y="262818"/>
                  </a:lnTo>
                  <a:lnTo>
                    <a:pt x="428469" y="189590"/>
                  </a:lnTo>
                  <a:lnTo>
                    <a:pt x="435357" y="143544"/>
                  </a:lnTo>
                  <a:lnTo>
                    <a:pt x="427801" y="99246"/>
                  </a:lnTo>
                  <a:lnTo>
                    <a:pt x="416121" y="7665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8096" y="3207639"/>
              <a:ext cx="560831" cy="64046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9039859" y="5734913"/>
            <a:ext cx="14598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(service)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27810" y="3468700"/>
            <a:ext cx="5562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54812" y="120472"/>
            <a:ext cx="7506334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5"/>
              <a:t>AUTHENTICATING</a:t>
            </a:r>
            <a:r>
              <a:rPr dirty="0" spc="335"/>
              <a:t> </a:t>
            </a:r>
            <a:r>
              <a:rPr dirty="0"/>
              <a:t>TO</a:t>
            </a:r>
            <a:r>
              <a:rPr dirty="0" spc="320"/>
              <a:t> </a:t>
            </a:r>
            <a:r>
              <a:rPr dirty="0" spc="105"/>
              <a:t>SERVICE</a:t>
            </a:r>
            <a:r>
              <a:rPr dirty="0" spc="335"/>
              <a:t> </a:t>
            </a:r>
            <a:r>
              <a:rPr dirty="0" spc="65"/>
              <a:t>(5)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9119361" y="2687574"/>
            <a:ext cx="1068070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FFFF00"/>
                </a:solidFill>
                <a:latin typeface="Liberation Sans Narrow"/>
                <a:cs typeface="Liberation Sans Narrow"/>
              </a:rPr>
              <a:t>Service</a:t>
            </a:r>
            <a:r>
              <a:rPr dirty="0" sz="1400" spc="45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Key </a:t>
            </a:r>
            <a:r>
              <a:rPr dirty="0" sz="1400" spc="-75">
                <a:solidFill>
                  <a:srgbClr val="FFFF00"/>
                </a:solidFill>
                <a:latin typeface="Trebuchet MS"/>
                <a:cs typeface="Trebuchet MS"/>
              </a:rPr>
              <a:t>Service</a:t>
            </a:r>
            <a:r>
              <a:rPr dirty="0" sz="1400" spc="-65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FFF00"/>
                </a:solidFill>
                <a:latin typeface="Trebuchet MS"/>
                <a:cs typeface="Trebuchet MS"/>
              </a:rPr>
              <a:t>Owner </a:t>
            </a:r>
            <a:r>
              <a:rPr dirty="0" sz="1400" spc="-20">
                <a:solidFill>
                  <a:srgbClr val="FFFF0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341331" y="2279371"/>
            <a:ext cx="384175" cy="300990"/>
          </a:xfrm>
          <a:custGeom>
            <a:avLst/>
            <a:gdLst/>
            <a:ahLst/>
            <a:cxnLst/>
            <a:rect l="l" t="t" r="r" b="b"/>
            <a:pathLst>
              <a:path w="384175" h="300989">
                <a:moveTo>
                  <a:pt x="149774" y="0"/>
                </a:moveTo>
                <a:lnTo>
                  <a:pt x="102428" y="7665"/>
                </a:lnTo>
                <a:lnTo>
                  <a:pt x="61313" y="29010"/>
                </a:lnTo>
                <a:lnTo>
                  <a:pt x="28893" y="61561"/>
                </a:lnTo>
                <a:lnTo>
                  <a:pt x="7634" y="102842"/>
                </a:lnTo>
                <a:lnTo>
                  <a:pt x="0" y="150379"/>
                </a:lnTo>
                <a:lnTo>
                  <a:pt x="7634" y="197910"/>
                </a:lnTo>
                <a:lnTo>
                  <a:pt x="28893" y="239188"/>
                </a:lnTo>
                <a:lnTo>
                  <a:pt x="61313" y="271737"/>
                </a:lnTo>
                <a:lnTo>
                  <a:pt x="102428" y="293082"/>
                </a:lnTo>
                <a:lnTo>
                  <a:pt x="149774" y="300747"/>
                </a:lnTo>
                <a:lnTo>
                  <a:pt x="165113" y="298633"/>
                </a:lnTo>
                <a:lnTo>
                  <a:pt x="269940" y="193345"/>
                </a:lnTo>
                <a:lnTo>
                  <a:pt x="85585" y="193345"/>
                </a:lnTo>
                <a:lnTo>
                  <a:pt x="68969" y="189954"/>
                </a:lnTo>
                <a:lnTo>
                  <a:pt x="55362" y="180724"/>
                </a:lnTo>
                <a:lnTo>
                  <a:pt x="46169" y="167062"/>
                </a:lnTo>
                <a:lnTo>
                  <a:pt x="42792" y="150379"/>
                </a:lnTo>
                <a:lnTo>
                  <a:pt x="46169" y="133696"/>
                </a:lnTo>
                <a:lnTo>
                  <a:pt x="55362" y="120035"/>
                </a:lnTo>
                <a:lnTo>
                  <a:pt x="68969" y="110804"/>
                </a:lnTo>
                <a:lnTo>
                  <a:pt x="85585" y="107413"/>
                </a:lnTo>
                <a:lnTo>
                  <a:pt x="355495" y="107414"/>
                </a:lnTo>
                <a:lnTo>
                  <a:pt x="384013" y="78770"/>
                </a:lnTo>
                <a:lnTo>
                  <a:pt x="281726" y="78770"/>
                </a:lnTo>
                <a:lnTo>
                  <a:pt x="258297" y="46523"/>
                </a:lnTo>
                <a:lnTo>
                  <a:pt x="227514" y="21661"/>
                </a:lnTo>
                <a:lnTo>
                  <a:pt x="190850" y="5661"/>
                </a:lnTo>
                <a:lnTo>
                  <a:pt x="149774" y="0"/>
                </a:lnTo>
                <a:close/>
              </a:path>
              <a:path w="384175" h="300989">
                <a:moveTo>
                  <a:pt x="355495" y="107414"/>
                </a:moveTo>
                <a:lnTo>
                  <a:pt x="85585" y="107413"/>
                </a:lnTo>
                <a:lnTo>
                  <a:pt x="102200" y="110804"/>
                </a:lnTo>
                <a:lnTo>
                  <a:pt x="115807" y="120035"/>
                </a:lnTo>
                <a:lnTo>
                  <a:pt x="125001" y="133696"/>
                </a:lnTo>
                <a:lnTo>
                  <a:pt x="128377" y="150379"/>
                </a:lnTo>
                <a:lnTo>
                  <a:pt x="125001" y="167062"/>
                </a:lnTo>
                <a:lnTo>
                  <a:pt x="115807" y="180724"/>
                </a:lnTo>
                <a:lnTo>
                  <a:pt x="102200" y="189954"/>
                </a:lnTo>
                <a:lnTo>
                  <a:pt x="85585" y="193345"/>
                </a:lnTo>
                <a:lnTo>
                  <a:pt x="269940" y="193345"/>
                </a:lnTo>
                <a:lnTo>
                  <a:pt x="355495" y="10741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997833" y="3351352"/>
            <a:ext cx="417576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40" b="1">
                <a:solidFill>
                  <a:srgbClr val="FFFFFF"/>
                </a:solidFill>
                <a:latin typeface="Arial Black"/>
                <a:cs typeface="Arial Black"/>
              </a:rPr>
              <a:t>AS-</a:t>
            </a:r>
            <a:r>
              <a:rPr dirty="0" sz="3000" spc="85" b="1">
                <a:solidFill>
                  <a:srgbClr val="FFFFFF"/>
                </a:solidFill>
                <a:latin typeface="Arial Black"/>
                <a:cs typeface="Arial Black"/>
              </a:rPr>
              <a:t>REP</a:t>
            </a:r>
            <a:r>
              <a:rPr dirty="0" sz="3000" spc="3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85" b="1">
                <a:solidFill>
                  <a:srgbClr val="FFFFFF"/>
                </a:solidFill>
                <a:latin typeface="Arial Black"/>
                <a:cs typeface="Arial Black"/>
              </a:rPr>
              <a:t>ROASTING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3736085" y="1387221"/>
            <a:ext cx="47485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0" b="1">
                <a:solidFill>
                  <a:srgbClr val="FFFFFF"/>
                </a:solidFill>
                <a:latin typeface="Arial Black"/>
                <a:cs typeface="Arial Black"/>
              </a:rPr>
              <a:t>KERBEROS</a:t>
            </a:r>
            <a:r>
              <a:rPr dirty="0" sz="3000" spc="40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40" b="1">
                <a:solidFill>
                  <a:srgbClr val="FFFFFF"/>
                </a:solidFill>
                <a:latin typeface="Arial Black"/>
                <a:cs typeface="Arial Black"/>
              </a:rPr>
              <a:t>ATTACKS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04" y="368553"/>
            <a:ext cx="4050665" cy="467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35"/>
              <a:t>AS-</a:t>
            </a:r>
            <a:r>
              <a:rPr dirty="0" spc="85"/>
              <a:t>REP</a:t>
            </a:r>
            <a:r>
              <a:rPr dirty="0" spc="335"/>
              <a:t> </a:t>
            </a:r>
            <a:r>
              <a:rPr dirty="0" spc="90"/>
              <a:t>ROASTING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21004" y="1032337"/>
            <a:ext cx="5622290" cy="4994910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1030"/>
              </a:spcBef>
            </a:pP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Prerequisite</a:t>
            </a:r>
            <a:endParaRPr sz="1800">
              <a:latin typeface="Arial Black"/>
              <a:cs typeface="Arial Black"/>
            </a:endParaRPr>
          </a:p>
          <a:p>
            <a:pPr marL="476250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476250" algn="l"/>
                <a:tab pos="4775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Connection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KDC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(not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necessarily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authenticated)</a:t>
            </a:r>
            <a:endParaRPr sz="1800">
              <a:latin typeface="Arial"/>
              <a:cs typeface="Arial"/>
            </a:endParaRPr>
          </a:p>
          <a:p>
            <a:pPr marL="476250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476250" algn="l"/>
                <a:tab pos="4775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account…with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DONT_REQUIRE_PREAUTH</a:t>
            </a:r>
            <a:endParaRPr sz="1800">
              <a:latin typeface="Arial"/>
              <a:cs typeface="Arial"/>
            </a:endParaRPr>
          </a:p>
          <a:p>
            <a:pPr marL="476250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476250" algn="l"/>
                <a:tab pos="4775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This is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default.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 Black"/>
                <a:cs typeface="Arial Black"/>
              </a:rPr>
              <a:t>Abuse</a:t>
            </a: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 Black"/>
                <a:cs typeface="Arial Black"/>
              </a:rPr>
              <a:t>Steps</a:t>
            </a:r>
            <a:endParaRPr sz="1800">
              <a:latin typeface="Arial Black"/>
              <a:cs typeface="Arial Black"/>
            </a:endParaRPr>
          </a:p>
          <a:p>
            <a:pPr marL="299085" marR="772160" indent="-287020">
              <a:lnSpc>
                <a:spcPct val="1201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DON’T_REQURE_PREAUTH,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ask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TGT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behalf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account,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specifying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username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specifying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its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password.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reply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encrypted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hash.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cracking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encrypted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43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user’s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9655" y="2377439"/>
            <a:ext cx="6443472" cy="381609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927" y="850391"/>
            <a:ext cx="10948416" cy="510540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095" y="1100327"/>
            <a:ext cx="2386583" cy="275234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7568" y="816863"/>
            <a:ext cx="2194560" cy="2194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5864" y="4404359"/>
            <a:ext cx="2176272" cy="217627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177413" y="694816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3"/>
                </a:moveTo>
                <a:lnTo>
                  <a:pt x="5874131" y="37973"/>
                </a:lnTo>
                <a:lnTo>
                  <a:pt x="5874258" y="76073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5"/>
                </a:lnTo>
                <a:lnTo>
                  <a:pt x="5931755" y="37973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2"/>
                </a:lnTo>
                <a:lnTo>
                  <a:pt x="254" y="111252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131" y="37973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3"/>
                </a:lnTo>
                <a:lnTo>
                  <a:pt x="5874131" y="37973"/>
                </a:lnTo>
                <a:close/>
              </a:path>
              <a:path w="5969634" h="114300">
                <a:moveTo>
                  <a:pt x="5854700" y="0"/>
                </a:moveTo>
                <a:lnTo>
                  <a:pt x="5854953" y="38087"/>
                </a:lnTo>
                <a:lnTo>
                  <a:pt x="5931755" y="37973"/>
                </a:lnTo>
                <a:lnTo>
                  <a:pt x="58547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694303" y="332359"/>
            <a:ext cx="39643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solidFill>
                  <a:srgbClr val="FFFFFF"/>
                </a:solidFill>
                <a:latin typeface="Liberation Sans Narrow"/>
                <a:cs typeface="Liberation Sans Narrow"/>
              </a:rPr>
              <a:t>1.</a:t>
            </a:r>
            <a:r>
              <a:rPr dirty="0" sz="1800" spc="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Liberation Sans Narrow"/>
                <a:cs typeface="Liberation Sans Narrow"/>
              </a:rPr>
              <a:t>KRB_AS_REQ:</a:t>
            </a:r>
            <a:r>
              <a:rPr dirty="0" sz="1800" spc="6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requesting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70">
                <a:solidFill>
                  <a:srgbClr val="FFFFFF"/>
                </a:solidFill>
                <a:latin typeface="Trebuchet MS"/>
                <a:cs typeface="Trebuchet MS"/>
              </a:rPr>
              <a:t>TGT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244595" y="1460627"/>
            <a:ext cx="5851525" cy="114300"/>
          </a:xfrm>
          <a:custGeom>
            <a:avLst/>
            <a:gdLst/>
            <a:ahLst/>
            <a:cxnLst/>
            <a:rect l="l" t="t" r="r" b="b"/>
            <a:pathLst>
              <a:path w="5851525" h="114300">
                <a:moveTo>
                  <a:pt x="114173" y="0"/>
                </a:moveTo>
                <a:lnTo>
                  <a:pt x="0" y="57403"/>
                </a:lnTo>
                <a:lnTo>
                  <a:pt x="114427" y="114300"/>
                </a:lnTo>
                <a:lnTo>
                  <a:pt x="114342" y="76200"/>
                </a:lnTo>
                <a:lnTo>
                  <a:pt x="95250" y="76200"/>
                </a:lnTo>
                <a:lnTo>
                  <a:pt x="95123" y="38100"/>
                </a:lnTo>
                <a:lnTo>
                  <a:pt x="114257" y="38054"/>
                </a:lnTo>
                <a:lnTo>
                  <a:pt x="114173" y="0"/>
                </a:lnTo>
                <a:close/>
              </a:path>
              <a:path w="5851525" h="114300">
                <a:moveTo>
                  <a:pt x="114257" y="38054"/>
                </a:moveTo>
                <a:lnTo>
                  <a:pt x="95123" y="38100"/>
                </a:lnTo>
                <a:lnTo>
                  <a:pt x="95250" y="76200"/>
                </a:lnTo>
                <a:lnTo>
                  <a:pt x="114342" y="76154"/>
                </a:lnTo>
                <a:lnTo>
                  <a:pt x="114257" y="38054"/>
                </a:lnTo>
                <a:close/>
              </a:path>
              <a:path w="5851525" h="114300">
                <a:moveTo>
                  <a:pt x="114342" y="76154"/>
                </a:moveTo>
                <a:lnTo>
                  <a:pt x="95250" y="76200"/>
                </a:lnTo>
                <a:lnTo>
                  <a:pt x="114342" y="76200"/>
                </a:lnTo>
                <a:close/>
              </a:path>
              <a:path w="5851525" h="114300">
                <a:moveTo>
                  <a:pt x="5851144" y="24511"/>
                </a:moveTo>
                <a:lnTo>
                  <a:pt x="114257" y="38054"/>
                </a:lnTo>
                <a:lnTo>
                  <a:pt x="114342" y="76154"/>
                </a:lnTo>
                <a:lnTo>
                  <a:pt x="5851271" y="62611"/>
                </a:lnTo>
                <a:lnTo>
                  <a:pt x="5851144" y="2451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0063353" y="447802"/>
            <a:ext cx="863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192779" y="3477895"/>
            <a:ext cx="4887595" cy="2586355"/>
            <a:chOff x="3192779" y="3477895"/>
            <a:chExt cx="4887595" cy="2586355"/>
          </a:xfrm>
        </p:grpSpPr>
        <p:sp>
          <p:nvSpPr>
            <p:cNvPr id="10" name="object 10" descr=""/>
            <p:cNvSpPr/>
            <p:nvPr/>
          </p:nvSpPr>
          <p:spPr>
            <a:xfrm>
              <a:off x="3238499" y="3610610"/>
              <a:ext cx="4784090" cy="1651635"/>
            </a:xfrm>
            <a:custGeom>
              <a:avLst/>
              <a:gdLst/>
              <a:ahLst/>
              <a:cxnLst/>
              <a:rect l="l" t="t" r="r" b="b"/>
              <a:pathLst>
                <a:path w="4784090" h="1651635">
                  <a:moveTo>
                    <a:pt x="4669206" y="1615031"/>
                  </a:moveTo>
                  <a:lnTo>
                    <a:pt x="4656963" y="1651127"/>
                  </a:lnTo>
                  <a:lnTo>
                    <a:pt x="4783582" y="1633601"/>
                  </a:lnTo>
                  <a:lnTo>
                    <a:pt x="4771240" y="1621154"/>
                  </a:lnTo>
                  <a:lnTo>
                    <a:pt x="4687316" y="1621154"/>
                  </a:lnTo>
                  <a:lnTo>
                    <a:pt x="4669206" y="1615031"/>
                  </a:lnTo>
                  <a:close/>
                </a:path>
                <a:path w="4784090" h="1651635">
                  <a:moveTo>
                    <a:pt x="4681436" y="1578975"/>
                  </a:moveTo>
                  <a:lnTo>
                    <a:pt x="4669206" y="1615031"/>
                  </a:lnTo>
                  <a:lnTo>
                    <a:pt x="4687316" y="1621154"/>
                  </a:lnTo>
                  <a:lnTo>
                    <a:pt x="4699508" y="1585087"/>
                  </a:lnTo>
                  <a:lnTo>
                    <a:pt x="4681436" y="1578975"/>
                  </a:lnTo>
                  <a:close/>
                </a:path>
                <a:path w="4784090" h="1651635">
                  <a:moveTo>
                    <a:pt x="4693666" y="1542922"/>
                  </a:moveTo>
                  <a:lnTo>
                    <a:pt x="4681436" y="1578975"/>
                  </a:lnTo>
                  <a:lnTo>
                    <a:pt x="4699508" y="1585087"/>
                  </a:lnTo>
                  <a:lnTo>
                    <a:pt x="4687316" y="1621154"/>
                  </a:lnTo>
                  <a:lnTo>
                    <a:pt x="4771240" y="1621154"/>
                  </a:lnTo>
                  <a:lnTo>
                    <a:pt x="4693666" y="1542922"/>
                  </a:lnTo>
                  <a:close/>
                </a:path>
                <a:path w="4784090" h="1651635">
                  <a:moveTo>
                    <a:pt x="12192" y="0"/>
                  </a:moveTo>
                  <a:lnTo>
                    <a:pt x="0" y="36067"/>
                  </a:lnTo>
                  <a:lnTo>
                    <a:pt x="4669206" y="1615031"/>
                  </a:lnTo>
                  <a:lnTo>
                    <a:pt x="4681436" y="157897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355" y="3477895"/>
              <a:ext cx="1471993" cy="63271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0720" y="3984752"/>
              <a:ext cx="2366547" cy="93459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192779" y="4411980"/>
              <a:ext cx="4887595" cy="1652270"/>
            </a:xfrm>
            <a:custGeom>
              <a:avLst/>
              <a:gdLst/>
              <a:ahLst/>
              <a:cxnLst/>
              <a:rect l="l" t="t" r="r" b="b"/>
              <a:pathLst>
                <a:path w="4887595" h="1652270">
                  <a:moveTo>
                    <a:pt x="114528" y="36102"/>
                  </a:moveTo>
                  <a:lnTo>
                    <a:pt x="102539" y="72280"/>
                  </a:lnTo>
                  <a:lnTo>
                    <a:pt x="4875276" y="1652257"/>
                  </a:lnTo>
                  <a:lnTo>
                    <a:pt x="4887341" y="1616087"/>
                  </a:lnTo>
                  <a:lnTo>
                    <a:pt x="114528" y="36102"/>
                  </a:lnTo>
                  <a:close/>
                </a:path>
                <a:path w="4887595" h="1652270">
                  <a:moveTo>
                    <a:pt x="126492" y="0"/>
                  </a:moveTo>
                  <a:lnTo>
                    <a:pt x="0" y="18288"/>
                  </a:lnTo>
                  <a:lnTo>
                    <a:pt x="90550" y="108458"/>
                  </a:lnTo>
                  <a:lnTo>
                    <a:pt x="102539" y="72280"/>
                  </a:lnTo>
                  <a:lnTo>
                    <a:pt x="84455" y="66294"/>
                  </a:lnTo>
                  <a:lnTo>
                    <a:pt x="96393" y="30099"/>
                  </a:lnTo>
                  <a:lnTo>
                    <a:pt x="116517" y="30099"/>
                  </a:lnTo>
                  <a:lnTo>
                    <a:pt x="126492" y="0"/>
                  </a:lnTo>
                  <a:close/>
                </a:path>
                <a:path w="4887595" h="1652270">
                  <a:moveTo>
                    <a:pt x="96393" y="30099"/>
                  </a:moveTo>
                  <a:lnTo>
                    <a:pt x="84455" y="66294"/>
                  </a:lnTo>
                  <a:lnTo>
                    <a:pt x="102539" y="72280"/>
                  </a:lnTo>
                  <a:lnTo>
                    <a:pt x="114528" y="36102"/>
                  </a:lnTo>
                  <a:lnTo>
                    <a:pt x="96393" y="30099"/>
                  </a:lnTo>
                  <a:close/>
                </a:path>
                <a:path w="4887595" h="1652270">
                  <a:moveTo>
                    <a:pt x="116517" y="30099"/>
                  </a:moveTo>
                  <a:lnTo>
                    <a:pt x="96393" y="30099"/>
                  </a:lnTo>
                  <a:lnTo>
                    <a:pt x="114528" y="36102"/>
                  </a:lnTo>
                  <a:lnTo>
                    <a:pt x="116517" y="3009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0920" y="4290949"/>
              <a:ext cx="1434855" cy="60261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5739" y="4832223"/>
              <a:ext cx="847959" cy="37858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0064622" y="5385612"/>
            <a:ext cx="1459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(service)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43380" y="1022096"/>
            <a:ext cx="556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51579" y="1148841"/>
            <a:ext cx="3353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solidFill>
                  <a:srgbClr val="FFFFFF"/>
                </a:solidFill>
                <a:latin typeface="Liberation Sans Narrow"/>
                <a:cs typeface="Liberation Sans Narrow"/>
              </a:rPr>
              <a:t>2.</a:t>
            </a:r>
            <a:r>
              <a:rPr dirty="0" sz="1800" spc="1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35" b="1">
                <a:solidFill>
                  <a:srgbClr val="FFFFFF"/>
                </a:solidFill>
                <a:latin typeface="Liberation Sans Narrow"/>
                <a:cs typeface="Liberation Sans Narrow"/>
              </a:rPr>
              <a:t>KRB_AS_REP:</a:t>
            </a:r>
            <a:r>
              <a:rPr dirty="0" sz="1800" spc="7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delivering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TGT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244595" y="2218182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854954" y="0"/>
                </a:moveTo>
                <a:lnTo>
                  <a:pt x="5854954" y="114300"/>
                </a:lnTo>
                <a:lnTo>
                  <a:pt x="5931154" y="76200"/>
                </a:lnTo>
                <a:lnTo>
                  <a:pt x="5874004" y="76200"/>
                </a:lnTo>
                <a:lnTo>
                  <a:pt x="5874004" y="38100"/>
                </a:lnTo>
                <a:lnTo>
                  <a:pt x="5931154" y="38100"/>
                </a:lnTo>
                <a:lnTo>
                  <a:pt x="5854954" y="0"/>
                </a:lnTo>
                <a:close/>
              </a:path>
              <a:path w="5969634" h="114300">
                <a:moveTo>
                  <a:pt x="585495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854954" y="76200"/>
                </a:lnTo>
                <a:lnTo>
                  <a:pt x="5854954" y="38100"/>
                </a:lnTo>
                <a:close/>
              </a:path>
              <a:path w="5969634" h="114300">
                <a:moveTo>
                  <a:pt x="5931154" y="38100"/>
                </a:moveTo>
                <a:lnTo>
                  <a:pt x="5874004" y="38100"/>
                </a:lnTo>
                <a:lnTo>
                  <a:pt x="5874004" y="76200"/>
                </a:lnTo>
                <a:lnTo>
                  <a:pt x="5931154" y="76200"/>
                </a:lnTo>
                <a:lnTo>
                  <a:pt x="5969254" y="57150"/>
                </a:lnTo>
                <a:lnTo>
                  <a:pt x="5931154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3244595" y="2981832"/>
            <a:ext cx="5920740" cy="114300"/>
          </a:xfrm>
          <a:custGeom>
            <a:avLst/>
            <a:gdLst/>
            <a:ahLst/>
            <a:cxnLst/>
            <a:rect l="l" t="t" r="r" b="b"/>
            <a:pathLst>
              <a:path w="5920740" h="114300">
                <a:moveTo>
                  <a:pt x="114173" y="0"/>
                </a:moveTo>
                <a:lnTo>
                  <a:pt x="0" y="57276"/>
                </a:lnTo>
                <a:lnTo>
                  <a:pt x="114427" y="114300"/>
                </a:lnTo>
                <a:lnTo>
                  <a:pt x="114342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257" y="38064"/>
                </a:lnTo>
                <a:lnTo>
                  <a:pt x="114173" y="0"/>
                </a:lnTo>
                <a:close/>
              </a:path>
              <a:path w="5920740" h="114300">
                <a:moveTo>
                  <a:pt x="114257" y="38064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42" y="76164"/>
                </a:lnTo>
                <a:lnTo>
                  <a:pt x="114257" y="38064"/>
                </a:lnTo>
                <a:close/>
              </a:path>
              <a:path w="5920740" h="114300">
                <a:moveTo>
                  <a:pt x="114342" y="76164"/>
                </a:moveTo>
                <a:lnTo>
                  <a:pt x="95250" y="76200"/>
                </a:lnTo>
                <a:lnTo>
                  <a:pt x="114342" y="76200"/>
                </a:lnTo>
                <a:close/>
              </a:path>
              <a:path w="5920740" h="114300">
                <a:moveTo>
                  <a:pt x="5920485" y="27304"/>
                </a:moveTo>
                <a:lnTo>
                  <a:pt x="114257" y="38064"/>
                </a:lnTo>
                <a:lnTo>
                  <a:pt x="114342" y="76164"/>
                </a:lnTo>
                <a:lnTo>
                  <a:pt x="5920485" y="65404"/>
                </a:lnTo>
                <a:lnTo>
                  <a:pt x="5920485" y="27304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3763771" y="1856994"/>
            <a:ext cx="3980179" cy="1116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935" algn="l"/>
              </a:tabLst>
            </a:pPr>
            <a:r>
              <a:rPr dirty="0" sz="1800" spc="-30" b="1">
                <a:solidFill>
                  <a:srgbClr val="FFFFFF"/>
                </a:solidFill>
                <a:latin typeface="Liberation Sans Narrow"/>
                <a:cs typeface="Liberation Sans Narrow"/>
              </a:rPr>
              <a:t>KRB_TGS_REQ:</a:t>
            </a:r>
            <a:r>
              <a:rPr dirty="0" sz="1800" spc="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29">
                <a:solidFill>
                  <a:srgbClr val="FFFFFF"/>
                </a:solidFill>
                <a:latin typeface="Trebuchet MS"/>
                <a:cs typeface="Trebuchet MS"/>
              </a:rPr>
              <a:t>TGT,</a:t>
            </a:r>
            <a:r>
              <a:rPr dirty="0" sz="1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TGS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iberation Sans Narrow"/>
              <a:buAutoNum type="arabicPeriod" startAt="3"/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Liberation Sans Narrow"/>
              <a:buAutoNum type="arabicPeriod" startAt="3"/>
            </a:pPr>
            <a:endParaRPr sz="1850">
              <a:latin typeface="Trebuchet MS"/>
              <a:cs typeface="Trebuchet MS"/>
            </a:endParaRPr>
          </a:p>
          <a:p>
            <a:pPr marL="298450" indent="-229870">
              <a:lnSpc>
                <a:spcPct val="100000"/>
              </a:lnSpc>
              <a:buAutoNum type="arabicPeriod" startAt="3"/>
              <a:tabLst>
                <a:tab pos="299085" algn="l"/>
              </a:tabLst>
            </a:pPr>
            <a:r>
              <a:rPr dirty="0" sz="1800" spc="-40" b="1">
                <a:solidFill>
                  <a:srgbClr val="FFFFFF"/>
                </a:solidFill>
                <a:latin typeface="Liberation Sans Narrow"/>
                <a:cs typeface="Liberation Sans Narrow"/>
              </a:rPr>
              <a:t>KRB_TGS_REP:</a:t>
            </a:r>
            <a:r>
              <a:rPr dirty="0" sz="1800" spc="6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delivering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TGS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3006851" y="166115"/>
            <a:ext cx="6209030" cy="1689100"/>
          </a:xfrm>
          <a:custGeom>
            <a:avLst/>
            <a:gdLst/>
            <a:ahLst/>
            <a:cxnLst/>
            <a:rect l="l" t="t" r="r" b="b"/>
            <a:pathLst>
              <a:path w="6209030" h="1689100">
                <a:moveTo>
                  <a:pt x="0" y="281431"/>
                </a:moveTo>
                <a:lnTo>
                  <a:pt x="3682" y="235778"/>
                </a:lnTo>
                <a:lnTo>
                  <a:pt x="14345" y="192471"/>
                </a:lnTo>
                <a:lnTo>
                  <a:pt x="31409" y="152090"/>
                </a:lnTo>
                <a:lnTo>
                  <a:pt x="54295" y="115214"/>
                </a:lnTo>
                <a:lnTo>
                  <a:pt x="82422" y="82422"/>
                </a:lnTo>
                <a:lnTo>
                  <a:pt x="115214" y="54295"/>
                </a:lnTo>
                <a:lnTo>
                  <a:pt x="152090" y="31409"/>
                </a:lnTo>
                <a:lnTo>
                  <a:pt x="192471" y="14345"/>
                </a:lnTo>
                <a:lnTo>
                  <a:pt x="235778" y="3682"/>
                </a:lnTo>
                <a:lnTo>
                  <a:pt x="281432" y="0"/>
                </a:lnTo>
                <a:lnTo>
                  <a:pt x="5927344" y="0"/>
                </a:lnTo>
                <a:lnTo>
                  <a:pt x="5972997" y="3682"/>
                </a:lnTo>
                <a:lnTo>
                  <a:pt x="6016304" y="14345"/>
                </a:lnTo>
                <a:lnTo>
                  <a:pt x="6056685" y="31409"/>
                </a:lnTo>
                <a:lnTo>
                  <a:pt x="6093561" y="54295"/>
                </a:lnTo>
                <a:lnTo>
                  <a:pt x="6126353" y="82423"/>
                </a:lnTo>
                <a:lnTo>
                  <a:pt x="6154480" y="115214"/>
                </a:lnTo>
                <a:lnTo>
                  <a:pt x="6177366" y="152090"/>
                </a:lnTo>
                <a:lnTo>
                  <a:pt x="6194430" y="192471"/>
                </a:lnTo>
                <a:lnTo>
                  <a:pt x="6205093" y="235778"/>
                </a:lnTo>
                <a:lnTo>
                  <a:pt x="6208776" y="281431"/>
                </a:lnTo>
                <a:lnTo>
                  <a:pt x="6208776" y="1407159"/>
                </a:lnTo>
                <a:lnTo>
                  <a:pt x="6205093" y="1452813"/>
                </a:lnTo>
                <a:lnTo>
                  <a:pt x="6194430" y="1496120"/>
                </a:lnTo>
                <a:lnTo>
                  <a:pt x="6177366" y="1536501"/>
                </a:lnTo>
                <a:lnTo>
                  <a:pt x="6154480" y="1573377"/>
                </a:lnTo>
                <a:lnTo>
                  <a:pt x="6126353" y="1606168"/>
                </a:lnTo>
                <a:lnTo>
                  <a:pt x="6093561" y="1634296"/>
                </a:lnTo>
                <a:lnTo>
                  <a:pt x="6056685" y="1657182"/>
                </a:lnTo>
                <a:lnTo>
                  <a:pt x="6016304" y="1674246"/>
                </a:lnTo>
                <a:lnTo>
                  <a:pt x="5972997" y="1684909"/>
                </a:lnTo>
                <a:lnTo>
                  <a:pt x="5927344" y="1688591"/>
                </a:lnTo>
                <a:lnTo>
                  <a:pt x="281432" y="1688591"/>
                </a:lnTo>
                <a:lnTo>
                  <a:pt x="235778" y="1684908"/>
                </a:lnTo>
                <a:lnTo>
                  <a:pt x="192471" y="1674246"/>
                </a:lnTo>
                <a:lnTo>
                  <a:pt x="152090" y="1657182"/>
                </a:lnTo>
                <a:lnTo>
                  <a:pt x="115214" y="1634296"/>
                </a:lnTo>
                <a:lnTo>
                  <a:pt x="82423" y="1606168"/>
                </a:lnTo>
                <a:lnTo>
                  <a:pt x="54295" y="1573377"/>
                </a:lnTo>
                <a:lnTo>
                  <a:pt x="31409" y="1536501"/>
                </a:lnTo>
                <a:lnTo>
                  <a:pt x="14345" y="1496120"/>
                </a:lnTo>
                <a:lnTo>
                  <a:pt x="3683" y="1452813"/>
                </a:lnTo>
                <a:lnTo>
                  <a:pt x="0" y="1407159"/>
                </a:lnTo>
                <a:lnTo>
                  <a:pt x="0" y="281431"/>
                </a:lnTo>
                <a:close/>
              </a:path>
            </a:pathLst>
          </a:custGeom>
          <a:ln w="38099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344930" y="220726"/>
            <a:ext cx="152844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0" b="0">
                <a:solidFill>
                  <a:srgbClr val="FFC000"/>
                </a:solidFill>
                <a:latin typeface="Trebuchet MS"/>
                <a:cs typeface="Trebuchet MS"/>
              </a:rPr>
              <a:t>AS-</a:t>
            </a:r>
            <a:r>
              <a:rPr dirty="0" sz="1800" spc="-90" b="0">
                <a:solidFill>
                  <a:srgbClr val="FFC000"/>
                </a:solidFill>
                <a:latin typeface="Trebuchet MS"/>
                <a:cs typeface="Trebuchet MS"/>
              </a:rPr>
              <a:t>Rep</a:t>
            </a:r>
            <a:r>
              <a:rPr dirty="0" sz="1800" spc="-85" b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70" b="0">
                <a:solidFill>
                  <a:srgbClr val="FFC000"/>
                </a:solidFill>
                <a:latin typeface="Trebuchet MS"/>
                <a:cs typeface="Trebuchet MS"/>
              </a:rPr>
              <a:t>Roasting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1837944"/>
            <a:ext cx="2383536" cy="27523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5376" y="2234183"/>
            <a:ext cx="2197607" cy="2197608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067685" y="2462657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2"/>
                </a:moveTo>
                <a:lnTo>
                  <a:pt x="5874004" y="37972"/>
                </a:lnTo>
                <a:lnTo>
                  <a:pt x="5874258" y="76072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4"/>
                </a:lnTo>
                <a:lnTo>
                  <a:pt x="5931755" y="37972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1"/>
                </a:lnTo>
                <a:lnTo>
                  <a:pt x="253" y="111251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004" y="37972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2"/>
                </a:lnTo>
                <a:lnTo>
                  <a:pt x="5874004" y="37972"/>
                </a:lnTo>
                <a:close/>
              </a:path>
              <a:path w="5969634" h="114300">
                <a:moveTo>
                  <a:pt x="5854699" y="0"/>
                </a:moveTo>
                <a:lnTo>
                  <a:pt x="5854953" y="38087"/>
                </a:lnTo>
                <a:lnTo>
                  <a:pt x="5931755" y="37972"/>
                </a:lnTo>
                <a:lnTo>
                  <a:pt x="585469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067811" y="4135373"/>
            <a:ext cx="6029960" cy="114300"/>
          </a:xfrm>
          <a:custGeom>
            <a:avLst/>
            <a:gdLst/>
            <a:ahLst/>
            <a:cxnLst/>
            <a:rect l="l" t="t" r="r" b="b"/>
            <a:pathLst>
              <a:path w="60299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602995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6029959" h="114300">
                <a:moveTo>
                  <a:pt x="602945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6029452" y="76200"/>
                </a:lnTo>
                <a:lnTo>
                  <a:pt x="6029452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51491" y="4453839"/>
            <a:ext cx="8629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27252" y="4239895"/>
            <a:ext cx="556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95138" y="2091944"/>
            <a:ext cx="33604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SPN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krbtgt,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nonce…etc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54812" y="182702"/>
            <a:ext cx="514667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OBTAINING</a:t>
            </a:r>
            <a:r>
              <a:rPr dirty="0" spc="280"/>
              <a:t> </a:t>
            </a:r>
            <a:r>
              <a:rPr dirty="0" spc="55"/>
              <a:t>TGT</a:t>
            </a:r>
            <a:r>
              <a:rPr dirty="0" spc="320"/>
              <a:t> </a:t>
            </a:r>
            <a:r>
              <a:rPr dirty="0" spc="65"/>
              <a:t>(1</a:t>
            </a:r>
            <a:r>
              <a:rPr dirty="0" spc="280"/>
              <a:t> </a:t>
            </a:r>
            <a:r>
              <a:rPr dirty="0"/>
              <a:t>&amp;</a:t>
            </a:r>
            <a:r>
              <a:rPr dirty="0" spc="290"/>
              <a:t> </a:t>
            </a:r>
            <a:r>
              <a:rPr dirty="0" spc="45"/>
              <a:t>2)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959002" y="1795652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92D050"/>
                </a:solidFill>
                <a:latin typeface="Liberation Sans Narrow"/>
                <a:cs typeface="Liberation Sans Narrow"/>
              </a:rPr>
              <a:t>User</a:t>
            </a:r>
            <a:r>
              <a:rPr dirty="0" sz="1400" spc="80" b="1">
                <a:solidFill>
                  <a:srgbClr val="92D05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92D050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400" spc="-75">
                <a:solidFill>
                  <a:srgbClr val="92D050"/>
                </a:solidFill>
                <a:latin typeface="Trebuchet MS"/>
                <a:cs typeface="Trebuchet MS"/>
              </a:rPr>
              <a:t>User’s</a:t>
            </a:r>
            <a:r>
              <a:rPr dirty="0" sz="1400" spc="-5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92D05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047723" y="1470782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7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9556242" y="1698751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00AFEF"/>
                </a:solidFill>
                <a:latin typeface="Liberation Sans Narrow"/>
                <a:cs typeface="Liberation Sans Narrow"/>
              </a:rPr>
              <a:t>Krbtgt</a:t>
            </a:r>
            <a:r>
              <a:rPr dirty="0" sz="1400" spc="14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00AFEF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400" spc="-95">
                <a:solidFill>
                  <a:srgbClr val="00AFEF"/>
                </a:solidFill>
                <a:latin typeface="Trebuchet MS"/>
                <a:cs typeface="Trebuchet MS"/>
              </a:rPr>
              <a:t>Krbtgt</a:t>
            </a:r>
            <a:r>
              <a:rPr dirty="0" sz="1400" spc="-1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00AFEF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9691851" y="1339718"/>
            <a:ext cx="628015" cy="299720"/>
          </a:xfrm>
          <a:custGeom>
            <a:avLst/>
            <a:gdLst/>
            <a:ahLst/>
            <a:cxnLst/>
            <a:rect l="l" t="t" r="r" b="b"/>
            <a:pathLst>
              <a:path w="62801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90850" y="293792"/>
                </a:lnTo>
                <a:lnTo>
                  <a:pt x="227515" y="277862"/>
                </a:lnTo>
                <a:lnTo>
                  <a:pt x="258297" y="253109"/>
                </a:lnTo>
                <a:lnTo>
                  <a:pt x="281726" y="221004"/>
                </a:lnTo>
                <a:lnTo>
                  <a:pt x="328085" y="221004"/>
                </a:lnTo>
                <a:lnTo>
                  <a:pt x="356613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593399" y="106943"/>
                </a:lnTo>
                <a:lnTo>
                  <a:pt x="570576" y="78425"/>
                </a:lnTo>
                <a:lnTo>
                  <a:pt x="281726" y="78425"/>
                </a:lnTo>
                <a:lnTo>
                  <a:pt x="258296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628015" h="299719">
                <a:moveTo>
                  <a:pt x="593399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356613" y="192498"/>
                </a:lnTo>
                <a:lnTo>
                  <a:pt x="385142" y="221004"/>
                </a:lnTo>
                <a:lnTo>
                  <a:pt x="431500" y="174674"/>
                </a:lnTo>
                <a:lnTo>
                  <a:pt x="607660" y="174674"/>
                </a:lnTo>
                <a:lnTo>
                  <a:pt x="627633" y="149720"/>
                </a:lnTo>
                <a:lnTo>
                  <a:pt x="593399" y="106943"/>
                </a:lnTo>
                <a:close/>
              </a:path>
              <a:path w="628015" h="299719">
                <a:moveTo>
                  <a:pt x="524217" y="174674"/>
                </a:moveTo>
                <a:lnTo>
                  <a:pt x="431500" y="174674"/>
                </a:lnTo>
                <a:lnTo>
                  <a:pt x="477859" y="221004"/>
                </a:lnTo>
                <a:lnTo>
                  <a:pt x="524217" y="174674"/>
                </a:lnTo>
                <a:close/>
              </a:path>
              <a:path w="628015" h="299719">
                <a:moveTo>
                  <a:pt x="607660" y="174674"/>
                </a:moveTo>
                <a:lnTo>
                  <a:pt x="524217" y="174674"/>
                </a:lnTo>
                <a:lnTo>
                  <a:pt x="570576" y="221004"/>
                </a:lnTo>
                <a:lnTo>
                  <a:pt x="607660" y="17467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384803" y="2052827"/>
            <a:ext cx="868680" cy="372110"/>
          </a:xfrm>
          <a:custGeom>
            <a:avLst/>
            <a:gdLst/>
            <a:ahLst/>
            <a:cxnLst/>
            <a:rect l="l" t="t" r="r" b="b"/>
            <a:pathLst>
              <a:path w="868679" h="372110">
                <a:moveTo>
                  <a:pt x="0" y="371856"/>
                </a:moveTo>
                <a:lnTo>
                  <a:pt x="868679" y="371856"/>
                </a:lnTo>
                <a:lnTo>
                  <a:pt x="868679" y="0"/>
                </a:lnTo>
                <a:lnTo>
                  <a:pt x="0" y="0"/>
                </a:lnTo>
                <a:lnTo>
                  <a:pt x="0" y="371856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585717" y="2071496"/>
            <a:ext cx="4679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 b="1">
                <a:solidFill>
                  <a:srgbClr val="FFFFFF"/>
                </a:solidFill>
                <a:latin typeface="Liberation Sans Narrow"/>
                <a:cs typeface="Liberation Sans Narrow"/>
              </a:rPr>
              <a:t>Data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4014" y="2003425"/>
            <a:ext cx="322543" cy="114173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2329" y="2208529"/>
            <a:ext cx="343408" cy="122300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3783331" y="1783810"/>
            <a:ext cx="833755" cy="833119"/>
            <a:chOff x="3783331" y="1783810"/>
            <a:chExt cx="833755" cy="833119"/>
          </a:xfrm>
        </p:grpSpPr>
        <p:sp>
          <p:nvSpPr>
            <p:cNvPr id="19" name="object 19" descr=""/>
            <p:cNvSpPr/>
            <p:nvPr/>
          </p:nvSpPr>
          <p:spPr>
            <a:xfrm>
              <a:off x="4186089" y="1909192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6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783331" y="1783810"/>
              <a:ext cx="833755" cy="833119"/>
            </a:xfrm>
            <a:custGeom>
              <a:avLst/>
              <a:gdLst/>
              <a:ahLst/>
              <a:cxnLst/>
              <a:rect l="l" t="t" r="r" b="b"/>
              <a:pathLst>
                <a:path w="833754" h="833119">
                  <a:moveTo>
                    <a:pt x="781014" y="0"/>
                  </a:moveTo>
                  <a:lnTo>
                    <a:pt x="443793" y="337101"/>
                  </a:lnTo>
                  <a:lnTo>
                    <a:pt x="106556" y="0"/>
                  </a:lnTo>
                  <a:lnTo>
                    <a:pt x="0" y="106518"/>
                  </a:lnTo>
                  <a:lnTo>
                    <a:pt x="337221" y="443619"/>
                  </a:lnTo>
                  <a:lnTo>
                    <a:pt x="0" y="780700"/>
                  </a:lnTo>
                  <a:lnTo>
                    <a:pt x="52397" y="833078"/>
                  </a:lnTo>
                  <a:lnTo>
                    <a:pt x="833257" y="52224"/>
                  </a:lnTo>
                  <a:lnTo>
                    <a:pt x="78101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061454" y="4431283"/>
            <a:ext cx="210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data…etc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421379" y="4408932"/>
            <a:ext cx="868680" cy="368935"/>
          </a:xfrm>
          <a:prstGeom prst="rect">
            <a:avLst/>
          </a:prstGeom>
          <a:ln w="28575">
            <a:solidFill>
              <a:srgbClr val="00AFE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249554">
              <a:lnSpc>
                <a:spcPct val="100000"/>
              </a:lnSpc>
              <a:spcBef>
                <a:spcPts val="245"/>
              </a:spcBef>
            </a:pPr>
            <a:r>
              <a:rPr dirty="0" sz="1800" spc="-25" b="1">
                <a:solidFill>
                  <a:srgbClr val="FFFFFF"/>
                </a:solidFill>
                <a:latin typeface="Liberation Sans Narrow"/>
                <a:cs typeface="Liberation Sans Narrow"/>
              </a:rPr>
              <a:t>TGT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222031" y="4250691"/>
            <a:ext cx="1953895" cy="541655"/>
            <a:chOff x="4222031" y="4250691"/>
            <a:chExt cx="1953895" cy="541655"/>
          </a:xfrm>
        </p:grpSpPr>
        <p:sp>
          <p:nvSpPr>
            <p:cNvPr id="24" name="object 24" descr=""/>
            <p:cNvSpPr/>
            <p:nvPr/>
          </p:nvSpPr>
          <p:spPr>
            <a:xfrm>
              <a:off x="4222031" y="4250691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7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9249" y="4350638"/>
              <a:ext cx="443484" cy="335534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5292852" y="4408931"/>
              <a:ext cx="868680" cy="368935"/>
            </a:xfrm>
            <a:custGeom>
              <a:avLst/>
              <a:gdLst/>
              <a:ahLst/>
              <a:cxnLst/>
              <a:rect l="l" t="t" r="r" b="b"/>
              <a:pathLst>
                <a:path w="868679" h="368935">
                  <a:moveTo>
                    <a:pt x="0" y="368808"/>
                  </a:moveTo>
                  <a:lnTo>
                    <a:pt x="868679" y="368808"/>
                  </a:lnTo>
                  <a:lnTo>
                    <a:pt x="868679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5492622" y="4427296"/>
            <a:ext cx="4679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 b="1">
                <a:solidFill>
                  <a:srgbClr val="FFFFFF"/>
                </a:solidFill>
                <a:latin typeface="Liberation Sans Narrow"/>
                <a:cs typeface="Liberation Sans Narrow"/>
              </a:rPr>
              <a:t>Data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6092487" y="4264534"/>
            <a:ext cx="829944" cy="505459"/>
            <a:chOff x="6092487" y="4264534"/>
            <a:chExt cx="829944" cy="505459"/>
          </a:xfrm>
        </p:grpSpPr>
        <p:sp>
          <p:nvSpPr>
            <p:cNvPr id="29" name="object 29" descr=""/>
            <p:cNvSpPr/>
            <p:nvPr/>
          </p:nvSpPr>
          <p:spPr>
            <a:xfrm>
              <a:off x="6092487" y="4264534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7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0347" y="4358639"/>
              <a:ext cx="322611" cy="1143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78727" y="4563744"/>
              <a:ext cx="343407" cy="122428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10784205" y="1698751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92D050"/>
                </a:solidFill>
                <a:latin typeface="Liberation Sans Narrow"/>
                <a:cs typeface="Liberation Sans Narrow"/>
              </a:rPr>
              <a:t>User</a:t>
            </a:r>
            <a:r>
              <a:rPr dirty="0" sz="1400" spc="80" b="1">
                <a:solidFill>
                  <a:srgbClr val="92D05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92D050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400" spc="-70">
                <a:solidFill>
                  <a:srgbClr val="92D050"/>
                </a:solidFill>
                <a:latin typeface="Trebuchet MS"/>
                <a:cs typeface="Trebuchet MS"/>
              </a:rPr>
              <a:t>User’s </a:t>
            </a:r>
            <a:r>
              <a:rPr dirty="0" sz="1400" spc="-20">
                <a:solidFill>
                  <a:srgbClr val="92D05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0871427" y="1374115"/>
            <a:ext cx="384175" cy="300990"/>
          </a:xfrm>
          <a:custGeom>
            <a:avLst/>
            <a:gdLst/>
            <a:ahLst/>
            <a:cxnLst/>
            <a:rect l="l" t="t" r="r" b="b"/>
            <a:pathLst>
              <a:path w="384175" h="300989">
                <a:moveTo>
                  <a:pt x="149774" y="0"/>
                </a:moveTo>
                <a:lnTo>
                  <a:pt x="102428" y="7665"/>
                </a:lnTo>
                <a:lnTo>
                  <a:pt x="61313" y="29010"/>
                </a:lnTo>
                <a:lnTo>
                  <a:pt x="28893" y="61561"/>
                </a:lnTo>
                <a:lnTo>
                  <a:pt x="7634" y="102842"/>
                </a:lnTo>
                <a:lnTo>
                  <a:pt x="0" y="150379"/>
                </a:lnTo>
                <a:lnTo>
                  <a:pt x="7634" y="197910"/>
                </a:lnTo>
                <a:lnTo>
                  <a:pt x="28893" y="239188"/>
                </a:lnTo>
                <a:lnTo>
                  <a:pt x="61313" y="271737"/>
                </a:lnTo>
                <a:lnTo>
                  <a:pt x="102428" y="293082"/>
                </a:lnTo>
                <a:lnTo>
                  <a:pt x="149774" y="300747"/>
                </a:lnTo>
                <a:lnTo>
                  <a:pt x="165114" y="298632"/>
                </a:lnTo>
                <a:lnTo>
                  <a:pt x="269941" y="193345"/>
                </a:lnTo>
                <a:lnTo>
                  <a:pt x="85585" y="193345"/>
                </a:lnTo>
                <a:lnTo>
                  <a:pt x="68969" y="189954"/>
                </a:lnTo>
                <a:lnTo>
                  <a:pt x="55362" y="180724"/>
                </a:lnTo>
                <a:lnTo>
                  <a:pt x="46169" y="167062"/>
                </a:lnTo>
                <a:lnTo>
                  <a:pt x="42792" y="150379"/>
                </a:lnTo>
                <a:lnTo>
                  <a:pt x="46169" y="133696"/>
                </a:lnTo>
                <a:lnTo>
                  <a:pt x="55362" y="120035"/>
                </a:lnTo>
                <a:lnTo>
                  <a:pt x="68969" y="110804"/>
                </a:lnTo>
                <a:lnTo>
                  <a:pt x="85585" y="107413"/>
                </a:lnTo>
                <a:lnTo>
                  <a:pt x="355496" y="107414"/>
                </a:lnTo>
                <a:lnTo>
                  <a:pt x="384014" y="78770"/>
                </a:lnTo>
                <a:lnTo>
                  <a:pt x="281726" y="78770"/>
                </a:lnTo>
                <a:lnTo>
                  <a:pt x="258297" y="46523"/>
                </a:lnTo>
                <a:lnTo>
                  <a:pt x="227514" y="21661"/>
                </a:lnTo>
                <a:lnTo>
                  <a:pt x="190850" y="5661"/>
                </a:lnTo>
                <a:lnTo>
                  <a:pt x="149774" y="0"/>
                </a:lnTo>
                <a:close/>
              </a:path>
              <a:path w="384175" h="300989">
                <a:moveTo>
                  <a:pt x="355496" y="107414"/>
                </a:moveTo>
                <a:lnTo>
                  <a:pt x="85585" y="107413"/>
                </a:lnTo>
                <a:lnTo>
                  <a:pt x="102200" y="110804"/>
                </a:lnTo>
                <a:lnTo>
                  <a:pt x="115807" y="120035"/>
                </a:lnTo>
                <a:lnTo>
                  <a:pt x="125001" y="133696"/>
                </a:lnTo>
                <a:lnTo>
                  <a:pt x="128377" y="150379"/>
                </a:lnTo>
                <a:lnTo>
                  <a:pt x="125001" y="167062"/>
                </a:lnTo>
                <a:lnTo>
                  <a:pt x="115807" y="180724"/>
                </a:lnTo>
                <a:lnTo>
                  <a:pt x="102200" y="189954"/>
                </a:lnTo>
                <a:lnTo>
                  <a:pt x="85585" y="193345"/>
                </a:lnTo>
                <a:lnTo>
                  <a:pt x="269941" y="193345"/>
                </a:lnTo>
                <a:lnTo>
                  <a:pt x="355496" y="10741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4954523" y="4838953"/>
            <a:ext cx="704215" cy="874394"/>
          </a:xfrm>
          <a:custGeom>
            <a:avLst/>
            <a:gdLst/>
            <a:ahLst/>
            <a:cxnLst/>
            <a:rect l="l" t="t" r="r" b="b"/>
            <a:pathLst>
              <a:path w="704214" h="874395">
                <a:moveTo>
                  <a:pt x="26670" y="749109"/>
                </a:moveTo>
                <a:lnTo>
                  <a:pt x="0" y="874090"/>
                </a:lnTo>
                <a:lnTo>
                  <a:pt x="115950" y="820470"/>
                </a:lnTo>
                <a:lnTo>
                  <a:pt x="104812" y="811568"/>
                </a:lnTo>
                <a:lnTo>
                  <a:pt x="74295" y="811568"/>
                </a:lnTo>
                <a:lnTo>
                  <a:pt x="44576" y="787781"/>
                </a:lnTo>
                <a:lnTo>
                  <a:pt x="56454" y="772915"/>
                </a:lnTo>
                <a:lnTo>
                  <a:pt x="26670" y="749109"/>
                </a:lnTo>
                <a:close/>
              </a:path>
              <a:path w="704214" h="874395">
                <a:moveTo>
                  <a:pt x="56454" y="772915"/>
                </a:moveTo>
                <a:lnTo>
                  <a:pt x="44576" y="787781"/>
                </a:lnTo>
                <a:lnTo>
                  <a:pt x="74295" y="811568"/>
                </a:lnTo>
                <a:lnTo>
                  <a:pt x="86190" y="796683"/>
                </a:lnTo>
                <a:lnTo>
                  <a:pt x="56454" y="772915"/>
                </a:lnTo>
                <a:close/>
              </a:path>
              <a:path w="704214" h="874395">
                <a:moveTo>
                  <a:pt x="86190" y="796683"/>
                </a:moveTo>
                <a:lnTo>
                  <a:pt x="74295" y="811568"/>
                </a:lnTo>
                <a:lnTo>
                  <a:pt x="104812" y="811568"/>
                </a:lnTo>
                <a:lnTo>
                  <a:pt x="86190" y="796683"/>
                </a:lnTo>
                <a:close/>
              </a:path>
              <a:path w="704214" h="874395">
                <a:moveTo>
                  <a:pt x="673988" y="0"/>
                </a:moveTo>
                <a:lnTo>
                  <a:pt x="56454" y="772915"/>
                </a:lnTo>
                <a:lnTo>
                  <a:pt x="86190" y="796683"/>
                </a:lnTo>
                <a:lnTo>
                  <a:pt x="703834" y="23876"/>
                </a:lnTo>
                <a:lnTo>
                  <a:pt x="67398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3723259" y="5718149"/>
            <a:ext cx="29267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FFC000"/>
                </a:solidFill>
                <a:latin typeface="Trebuchet MS"/>
                <a:cs typeface="Trebuchet MS"/>
              </a:rPr>
              <a:t>Cracking</a:t>
            </a:r>
            <a:r>
              <a:rPr dirty="0" sz="1800" spc="-8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dirty="0" sz="1800" spc="-11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FFC000"/>
                </a:solidFill>
                <a:latin typeface="Trebuchet MS"/>
                <a:cs typeface="Trebuchet MS"/>
              </a:rPr>
              <a:t>message </a:t>
            </a:r>
            <a:r>
              <a:rPr dirty="0" sz="1800" spc="-100">
                <a:solidFill>
                  <a:srgbClr val="FFC000"/>
                </a:solidFill>
                <a:latin typeface="Trebuchet MS"/>
                <a:cs typeface="Trebuchet MS"/>
              </a:rPr>
              <a:t>offline</a:t>
            </a:r>
            <a:r>
              <a:rPr dirty="0" sz="1800" spc="-11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C000"/>
                </a:solidFill>
                <a:latin typeface="Trebuchet MS"/>
                <a:cs typeface="Trebuchet MS"/>
              </a:rPr>
              <a:t>to </a:t>
            </a:r>
            <a:r>
              <a:rPr dirty="0" sz="1800" spc="-125">
                <a:solidFill>
                  <a:srgbClr val="FFC000"/>
                </a:solidFill>
                <a:latin typeface="Trebuchet MS"/>
                <a:cs typeface="Trebuchet MS"/>
              </a:rPr>
              <a:t>extract</a:t>
            </a:r>
            <a:r>
              <a:rPr dirty="0" sz="1800" spc="-9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dirty="0" sz="1800" spc="-6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password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6" name="object 3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83079" y="468883"/>
            <a:ext cx="8270240" cy="5359400"/>
            <a:chOff x="1783079" y="468883"/>
            <a:chExt cx="8270240" cy="5359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1887" y="481583"/>
              <a:ext cx="7888223" cy="5334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145537" y="475233"/>
              <a:ext cx="7901305" cy="5346700"/>
            </a:xfrm>
            <a:custGeom>
              <a:avLst/>
              <a:gdLst/>
              <a:ahLst/>
              <a:cxnLst/>
              <a:rect l="l" t="t" r="r" b="b"/>
              <a:pathLst>
                <a:path w="7901305" h="5346700">
                  <a:moveTo>
                    <a:pt x="0" y="5346700"/>
                  </a:moveTo>
                  <a:lnTo>
                    <a:pt x="7900923" y="5346700"/>
                  </a:lnTo>
                  <a:lnTo>
                    <a:pt x="7900923" y="0"/>
                  </a:lnTo>
                  <a:lnTo>
                    <a:pt x="0" y="0"/>
                  </a:lnTo>
                  <a:lnTo>
                    <a:pt x="0" y="5346700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3079" y="5010899"/>
              <a:ext cx="735342" cy="439686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6264" y="2212035"/>
            <a:ext cx="4600575" cy="2711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045335" algn="l"/>
              </a:tabLst>
            </a:pPr>
            <a:r>
              <a:rPr dirty="0" sz="1600" b="0">
                <a:latin typeface="Arial"/>
                <a:cs typeface="Arial"/>
              </a:rPr>
              <a:t>F</a:t>
            </a:r>
            <a:r>
              <a:rPr dirty="0" sz="1600" spc="-13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i</a:t>
            </a:r>
            <a:r>
              <a:rPr dirty="0" sz="1600" spc="-13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n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d</a:t>
            </a:r>
            <a:r>
              <a:rPr dirty="0" sz="1600" spc="35" b="0">
                <a:latin typeface="Arial"/>
                <a:cs typeface="Arial"/>
              </a:rPr>
              <a:t>  </a:t>
            </a:r>
            <a:r>
              <a:rPr dirty="0" sz="1600" b="0">
                <a:latin typeface="Arial"/>
                <a:cs typeface="Arial"/>
              </a:rPr>
              <a:t>u</a:t>
            </a:r>
            <a:r>
              <a:rPr dirty="0" sz="1600" spc="-14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s</a:t>
            </a:r>
            <a:r>
              <a:rPr dirty="0" sz="1600" spc="-12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e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r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s</a:t>
            </a:r>
            <a:r>
              <a:rPr dirty="0" sz="1600" spc="45" b="0">
                <a:latin typeface="Arial"/>
                <a:cs typeface="Arial"/>
              </a:rPr>
              <a:t>  </a:t>
            </a:r>
            <a:r>
              <a:rPr dirty="0" sz="1600" b="0">
                <a:latin typeface="Arial"/>
                <a:cs typeface="Arial"/>
              </a:rPr>
              <a:t>w</a:t>
            </a:r>
            <a:r>
              <a:rPr dirty="0" sz="1600" spc="-16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i</a:t>
            </a:r>
            <a:r>
              <a:rPr dirty="0" sz="1600" spc="-13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t</a:t>
            </a:r>
            <a:r>
              <a:rPr dirty="0" sz="1600" spc="-130" b="0">
                <a:latin typeface="Arial"/>
                <a:cs typeface="Arial"/>
              </a:rPr>
              <a:t> </a:t>
            </a:r>
            <a:r>
              <a:rPr dirty="0" sz="1600" spc="-50" b="0">
                <a:latin typeface="Arial"/>
                <a:cs typeface="Arial"/>
              </a:rPr>
              <a:t>h</a:t>
            </a:r>
            <a:r>
              <a:rPr dirty="0" sz="1600" b="0">
                <a:latin typeface="Arial"/>
                <a:cs typeface="Arial"/>
              </a:rPr>
              <a:t>	</a:t>
            </a:r>
            <a:r>
              <a:rPr dirty="0" sz="1500" spc="-10" b="0">
                <a:latin typeface="Arial"/>
                <a:cs typeface="Arial"/>
              </a:rPr>
              <a:t>DONT_REQUIRE_PREAUTH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2712466"/>
            <a:ext cx="419735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4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4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3712286"/>
            <a:ext cx="922019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6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176264" y="4212716"/>
            <a:ext cx="4351655" cy="770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2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10845" algn="l"/>
                <a:tab pos="2852420" algn="l"/>
                <a:tab pos="3248025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3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2871" y="1967941"/>
            <a:ext cx="730440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  <a:tabLst>
                <a:tab pos="848994" algn="l"/>
                <a:tab pos="2621915" algn="l"/>
                <a:tab pos="4481830" algn="l"/>
                <a:tab pos="4984115" algn="l"/>
                <a:tab pos="723773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|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{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0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182871" y="3552190"/>
            <a:ext cx="289369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7723" y="2218147"/>
            <a:ext cx="2950210" cy="1073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8600"/>
              </a:lnSpc>
              <a:spcBef>
                <a:spcPts val="95"/>
              </a:spcBef>
            </a:pPr>
            <a:r>
              <a:rPr dirty="0" sz="2900" spc="95" b="1">
                <a:solidFill>
                  <a:srgbClr val="FFFFFF"/>
                </a:solidFill>
                <a:latin typeface="Arial Black"/>
                <a:cs typeface="Arial Black"/>
              </a:rPr>
              <a:t>RUBEUS ASREPROAST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8078" y="2001723"/>
            <a:ext cx="6318885" cy="2711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9265" algn="l"/>
              </a:tabLst>
            </a:pP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5" b="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600" spc="-12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4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j</a:t>
            </a:r>
            <a:r>
              <a:rPr dirty="0" sz="1600" spc="-16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o</a:t>
            </a:r>
            <a:r>
              <a:rPr dirty="0" sz="1600" spc="-17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h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n</a:t>
            </a:r>
            <a:r>
              <a:rPr dirty="0" sz="1600" spc="40" b="0">
                <a:latin typeface="Arial"/>
                <a:cs typeface="Arial"/>
              </a:rPr>
              <a:t> 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2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2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 b="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188078" y="2368042"/>
            <a:ext cx="146685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88078" y="2979726"/>
            <a:ext cx="6766559" cy="756920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1179830" algn="l"/>
                <a:tab pos="653986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305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160">
                <a:solidFill>
                  <a:srgbClr val="6FAC46"/>
                </a:solidFill>
                <a:latin typeface="Arial"/>
                <a:cs typeface="Arial"/>
              </a:rPr>
              <a:t>..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305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- 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145">
                <a:solidFill>
                  <a:srgbClr val="6FAC46"/>
                </a:solidFill>
                <a:latin typeface="Arial"/>
                <a:cs typeface="Arial"/>
              </a:rPr>
              <a:t>..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88078" y="4197172"/>
            <a:ext cx="483870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7983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305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1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160">
                <a:solidFill>
                  <a:srgbClr val="6FAC46"/>
                </a:solidFill>
                <a:latin typeface="Arial"/>
                <a:cs typeface="Arial"/>
              </a:rPr>
              <a:t>..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5764" y="2782478"/>
            <a:ext cx="2358390" cy="1074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95"/>
              </a:spcBef>
            </a:pP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CRACKING </a:t>
            </a:r>
            <a:r>
              <a:rPr dirty="0" sz="2900" spc="90" b="1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900" spc="3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HASH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IMPORT</a:t>
            </a:r>
            <a:r>
              <a:rPr dirty="0" sz="3000" spc="335"/>
              <a:t> </a:t>
            </a:r>
            <a:r>
              <a:rPr dirty="0" sz="3000" spc="65"/>
              <a:t>AD</a:t>
            </a:r>
            <a:r>
              <a:rPr dirty="0" sz="3000" spc="315"/>
              <a:t> </a:t>
            </a:r>
            <a:r>
              <a:rPr dirty="0" sz="3000" spc="85"/>
              <a:t>AND</a:t>
            </a:r>
            <a:r>
              <a:rPr dirty="0" sz="3000" spc="400"/>
              <a:t> </a:t>
            </a:r>
            <a:r>
              <a:rPr dirty="0" sz="3000" spc="105"/>
              <a:t>POWERVIEW</a:t>
            </a:r>
            <a:r>
              <a:rPr dirty="0" sz="3000" spc="390"/>
              <a:t> </a:t>
            </a:r>
            <a:r>
              <a:rPr dirty="0" sz="3000" spc="100"/>
              <a:t>MODULES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638800">
              <a:lnSpc>
                <a:spcPts val="1240"/>
              </a:lnSpc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78839" y="1413128"/>
            <a:ext cx="9194165" cy="2654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12190" algn="l"/>
                <a:tab pos="259143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00">
                <a:solidFill>
                  <a:srgbClr val="6FAC46"/>
                </a:solidFill>
                <a:latin typeface="Arial"/>
                <a:cs typeface="Arial"/>
              </a:rPr>
              <a:t>w.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10919" algn="l"/>
                <a:tab pos="2510790" algn="l"/>
                <a:tab pos="3900804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4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FAC46"/>
                </a:solidFill>
                <a:latin typeface="Arial"/>
                <a:cs typeface="Arial"/>
              </a:rPr>
              <a:t>AD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6FAC46"/>
                </a:solidFill>
                <a:latin typeface="Arial"/>
                <a:cs typeface="Arial"/>
              </a:rPr>
              <a:t>y.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FAC46"/>
                </a:solidFill>
                <a:latin typeface="Arial"/>
                <a:cs typeface="Arial"/>
              </a:rPr>
              <a:t>AD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6FAC46"/>
                </a:solidFill>
                <a:latin typeface="Arial"/>
                <a:cs typeface="Arial"/>
              </a:rPr>
              <a:t>y.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03885"/>
            <a:ext cx="256159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/>
              <a:t>LAB</a:t>
            </a:r>
            <a:r>
              <a:rPr dirty="0" sz="3000" spc="320"/>
              <a:t> </a:t>
            </a:r>
            <a:r>
              <a:rPr dirty="0" sz="3000" spc="95"/>
              <a:t>SETUP</a:t>
            </a:r>
            <a:endParaRPr sz="3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4447032"/>
            <a:ext cx="1673352" cy="169773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545177" y="694060"/>
            <a:ext cx="868680" cy="1201420"/>
            <a:chOff x="5545177" y="694060"/>
            <a:chExt cx="868680" cy="1201420"/>
          </a:xfrm>
        </p:grpSpPr>
        <p:sp>
          <p:nvSpPr>
            <p:cNvPr id="5" name="object 5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335615" y="381415"/>
                  </a:move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716" y="738092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  <a:lnTo>
                    <a:pt x="373638" y="814665"/>
                  </a:lnTo>
                  <a:lnTo>
                    <a:pt x="365095" y="738092"/>
                  </a:lnTo>
                  <a:lnTo>
                    <a:pt x="384067" y="730335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537215" y="651089"/>
                  </a:lnTo>
                  <a:lnTo>
                    <a:pt x="584525" y="603779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lnTo>
                    <a:pt x="335615" y="381415"/>
                  </a:lnTo>
                  <a:close/>
                </a:path>
                <a:path w="855979" h="1188720">
                  <a:moveTo>
                    <a:pt x="537215" y="651089"/>
                  </a:moveTo>
                  <a:lnTo>
                    <a:pt x="436134" y="651089"/>
                  </a:lnTo>
                  <a:lnTo>
                    <a:pt x="485750" y="665909"/>
                  </a:lnTo>
                  <a:lnTo>
                    <a:pt x="519164" y="669140"/>
                  </a:lnTo>
                  <a:lnTo>
                    <a:pt x="537215" y="651089"/>
                  </a:lnTo>
                  <a:close/>
                </a:path>
                <a:path w="855979" h="1188720">
                  <a:moveTo>
                    <a:pt x="593585" y="594719"/>
                  </a:moveTo>
                  <a:lnTo>
                    <a:pt x="583112" y="598462"/>
                  </a:lnTo>
                  <a:lnTo>
                    <a:pt x="536940" y="603779"/>
                  </a:lnTo>
                  <a:lnTo>
                    <a:pt x="584525" y="603779"/>
                  </a:lnTo>
                  <a:lnTo>
                    <a:pt x="593585" y="594719"/>
                  </a:lnTo>
                  <a:close/>
                </a:path>
                <a:path w="855979" h="1188720">
                  <a:moveTo>
                    <a:pt x="842055" y="222705"/>
                  </a:move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29230" y="459076"/>
                  </a:lnTo>
                  <a:lnTo>
                    <a:pt x="839289" y="349017"/>
                  </a:ln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42055" y="222705"/>
                  </a:lnTo>
                  <a:close/>
                </a:path>
                <a:path w="855979" h="1188720">
                  <a:moveTo>
                    <a:pt x="542253" y="0"/>
                  </a:move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452562" y="381415"/>
                  </a:lnTo>
                  <a:lnTo>
                    <a:pt x="508626" y="375473"/>
                  </a:lnTo>
                  <a:lnTo>
                    <a:pt x="549775" y="359641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5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842055" y="222705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55553" y="246"/>
                  </a:lnTo>
                  <a:lnTo>
                    <a:pt x="542253" y="0"/>
                  </a:lnTo>
                  <a:close/>
                </a:path>
                <a:path w="855979" h="1188720">
                  <a:moveTo>
                    <a:pt x="667027" y="29341"/>
                  </a:move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703537" y="45493"/>
                  </a:lnTo>
                  <a:lnTo>
                    <a:pt x="679619" y="31586"/>
                  </a:lnTo>
                  <a:lnTo>
                    <a:pt x="673425" y="29615"/>
                  </a:lnTo>
                  <a:lnTo>
                    <a:pt x="667027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839290" y="349017"/>
                  </a:move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3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3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2767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358600" y="668280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39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272" y="1345150"/>
              <a:ext cx="166699" cy="17620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887108" y="923081"/>
              <a:ext cx="403225" cy="381635"/>
            </a:xfrm>
            <a:custGeom>
              <a:avLst/>
              <a:gdLst/>
              <a:ahLst/>
              <a:cxnLst/>
              <a:rect l="l" t="t" r="r" b="b"/>
              <a:pathLst>
                <a:path w="403225" h="381634">
                  <a:moveTo>
                    <a:pt x="0" y="179814"/>
                  </a:moveTo>
                  <a:lnTo>
                    <a:pt x="0" y="158710"/>
                  </a:lnTo>
                  <a:lnTo>
                    <a:pt x="116947" y="158710"/>
                  </a:lnTo>
                  <a:lnTo>
                    <a:pt x="173010" y="152768"/>
                  </a:lnTo>
                  <a:lnTo>
                    <a:pt x="214160" y="136936"/>
                  </a:lnTo>
                  <a:lnTo>
                    <a:pt x="243852" y="114204"/>
                  </a:lnTo>
                  <a:lnTo>
                    <a:pt x="265542" y="87562"/>
                  </a:lnTo>
                  <a:lnTo>
                    <a:pt x="282688" y="59998"/>
                  </a:lnTo>
                  <a:lnTo>
                    <a:pt x="298745" y="34505"/>
                  </a:lnTo>
                  <a:lnTo>
                    <a:pt x="317169" y="14070"/>
                  </a:lnTo>
                  <a:lnTo>
                    <a:pt x="341417" y="1685"/>
                  </a:lnTo>
                  <a:lnTo>
                    <a:pt x="357061" y="0"/>
                  </a:lnTo>
                  <a:lnTo>
                    <a:pt x="372666" y="777"/>
                  </a:lnTo>
                  <a:lnTo>
                    <a:pt x="387956" y="3965"/>
                  </a:lnTo>
                  <a:lnTo>
                    <a:pt x="402656" y="9512"/>
                  </a:lnTo>
                  <a:lnTo>
                    <a:pt x="402656" y="179814"/>
                  </a:lnTo>
                  <a:lnTo>
                    <a:pt x="397340" y="225949"/>
                  </a:lnTo>
                  <a:lnTo>
                    <a:pt x="393614" y="236371"/>
                  </a:lnTo>
                </a:path>
                <a:path w="403225" h="381634">
                  <a:moveTo>
                    <a:pt x="257970" y="372014"/>
                  </a:moveTo>
                  <a:lnTo>
                    <a:pt x="247497" y="375757"/>
                  </a:lnTo>
                  <a:lnTo>
                    <a:pt x="201324" y="381074"/>
                  </a:lnTo>
                  <a:lnTo>
                    <a:pt x="155174" y="375757"/>
                  </a:lnTo>
                  <a:lnTo>
                    <a:pt x="112803" y="360611"/>
                  </a:lnTo>
                  <a:lnTo>
                    <a:pt x="75421" y="336847"/>
                  </a:lnTo>
                  <a:lnTo>
                    <a:pt x="44240" y="305675"/>
                  </a:lnTo>
                  <a:lnTo>
                    <a:pt x="20469" y="268306"/>
                  </a:lnTo>
                  <a:lnTo>
                    <a:pt x="5319" y="225949"/>
                  </a:lnTo>
                  <a:lnTo>
                    <a:pt x="0" y="179814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826008" y="1481327"/>
            <a:ext cx="1655445" cy="4584700"/>
            <a:chOff x="826008" y="1481327"/>
            <a:chExt cx="1655445" cy="45847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8" y="1481327"/>
              <a:ext cx="1655064" cy="1697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8" y="4367783"/>
              <a:ext cx="1655064" cy="169773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363961" y="4951857"/>
            <a:ext cx="592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DC-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1441703"/>
            <a:ext cx="1673351" cy="170688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322324" y="4672406"/>
            <a:ext cx="763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02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71142" y="1958085"/>
            <a:ext cx="763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300207" y="1888312"/>
            <a:ext cx="7753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244851" y="1763522"/>
            <a:ext cx="3313429" cy="3456304"/>
            <a:chOff x="2244851" y="1763522"/>
            <a:chExt cx="3313429" cy="3456304"/>
          </a:xfrm>
        </p:grpSpPr>
        <p:sp>
          <p:nvSpPr>
            <p:cNvPr id="18" name="object 18" descr=""/>
            <p:cNvSpPr/>
            <p:nvPr/>
          </p:nvSpPr>
          <p:spPr>
            <a:xfrm>
              <a:off x="2244851" y="2185162"/>
              <a:ext cx="3298825" cy="257175"/>
            </a:xfrm>
            <a:custGeom>
              <a:avLst/>
              <a:gdLst/>
              <a:ahLst/>
              <a:cxnLst/>
              <a:rect l="l" t="t" r="r" b="b"/>
              <a:pathLst>
                <a:path w="3298825" h="257175">
                  <a:moveTo>
                    <a:pt x="115187" y="38039"/>
                  </a:moveTo>
                  <a:lnTo>
                    <a:pt x="113030" y="76013"/>
                  </a:lnTo>
                  <a:lnTo>
                    <a:pt x="3296285" y="257048"/>
                  </a:lnTo>
                  <a:lnTo>
                    <a:pt x="3298444" y="218948"/>
                  </a:lnTo>
                  <a:lnTo>
                    <a:pt x="115187" y="38039"/>
                  </a:lnTo>
                  <a:close/>
                </a:path>
                <a:path w="3298825" h="257175">
                  <a:moveTo>
                    <a:pt x="117348" y="0"/>
                  </a:moveTo>
                  <a:lnTo>
                    <a:pt x="0" y="50546"/>
                  </a:lnTo>
                  <a:lnTo>
                    <a:pt x="110871" y="114046"/>
                  </a:lnTo>
                  <a:lnTo>
                    <a:pt x="113030" y="76013"/>
                  </a:lnTo>
                  <a:lnTo>
                    <a:pt x="93980" y="74929"/>
                  </a:lnTo>
                  <a:lnTo>
                    <a:pt x="96139" y="36957"/>
                  </a:lnTo>
                  <a:lnTo>
                    <a:pt x="115249" y="36957"/>
                  </a:lnTo>
                  <a:lnTo>
                    <a:pt x="117348" y="0"/>
                  </a:lnTo>
                  <a:close/>
                </a:path>
                <a:path w="3298825" h="257175">
                  <a:moveTo>
                    <a:pt x="96139" y="36957"/>
                  </a:moveTo>
                  <a:lnTo>
                    <a:pt x="93980" y="74929"/>
                  </a:lnTo>
                  <a:lnTo>
                    <a:pt x="113030" y="76013"/>
                  </a:lnTo>
                  <a:lnTo>
                    <a:pt x="115187" y="38039"/>
                  </a:lnTo>
                  <a:lnTo>
                    <a:pt x="96139" y="36957"/>
                  </a:lnTo>
                  <a:close/>
                </a:path>
                <a:path w="3298825" h="257175">
                  <a:moveTo>
                    <a:pt x="115249" y="36957"/>
                  </a:moveTo>
                  <a:lnTo>
                    <a:pt x="96139" y="36957"/>
                  </a:lnTo>
                  <a:lnTo>
                    <a:pt x="115187" y="38039"/>
                  </a:lnTo>
                  <a:lnTo>
                    <a:pt x="115249" y="3695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0977" y="1763522"/>
              <a:ext cx="587248" cy="17487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0276" y="2038350"/>
              <a:ext cx="604200" cy="17475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482595" y="2410587"/>
              <a:ext cx="3075305" cy="2809240"/>
            </a:xfrm>
            <a:custGeom>
              <a:avLst/>
              <a:gdLst/>
              <a:ahLst/>
              <a:cxnLst/>
              <a:rect l="l" t="t" r="r" b="b"/>
              <a:pathLst>
                <a:path w="3075304" h="2809240">
                  <a:moveTo>
                    <a:pt x="45847" y="2689987"/>
                  </a:moveTo>
                  <a:lnTo>
                    <a:pt x="0" y="2809240"/>
                  </a:lnTo>
                  <a:lnTo>
                    <a:pt x="122936" y="2774315"/>
                  </a:lnTo>
                  <a:lnTo>
                    <a:pt x="109004" y="2759075"/>
                  </a:lnTo>
                  <a:lnTo>
                    <a:pt x="83185" y="2759075"/>
                  </a:lnTo>
                  <a:lnTo>
                    <a:pt x="57531" y="2730881"/>
                  </a:lnTo>
                  <a:lnTo>
                    <a:pt x="71541" y="2718094"/>
                  </a:lnTo>
                  <a:lnTo>
                    <a:pt x="45847" y="2689987"/>
                  </a:lnTo>
                  <a:close/>
                </a:path>
                <a:path w="3075304" h="2809240">
                  <a:moveTo>
                    <a:pt x="71541" y="2718094"/>
                  </a:moveTo>
                  <a:lnTo>
                    <a:pt x="57531" y="2730881"/>
                  </a:lnTo>
                  <a:lnTo>
                    <a:pt x="83185" y="2759075"/>
                  </a:lnTo>
                  <a:lnTo>
                    <a:pt x="97260" y="2746228"/>
                  </a:lnTo>
                  <a:lnTo>
                    <a:pt x="71541" y="2718094"/>
                  </a:lnTo>
                  <a:close/>
                </a:path>
                <a:path w="3075304" h="2809240">
                  <a:moveTo>
                    <a:pt x="97260" y="2746228"/>
                  </a:moveTo>
                  <a:lnTo>
                    <a:pt x="83185" y="2759075"/>
                  </a:lnTo>
                  <a:lnTo>
                    <a:pt x="109004" y="2759075"/>
                  </a:lnTo>
                  <a:lnTo>
                    <a:pt x="97260" y="2746228"/>
                  </a:lnTo>
                  <a:close/>
                </a:path>
                <a:path w="3075304" h="2809240">
                  <a:moveTo>
                    <a:pt x="3049651" y="0"/>
                  </a:moveTo>
                  <a:lnTo>
                    <a:pt x="71541" y="2718094"/>
                  </a:lnTo>
                  <a:lnTo>
                    <a:pt x="97260" y="2746228"/>
                  </a:lnTo>
                  <a:lnTo>
                    <a:pt x="3075305" y="28193"/>
                  </a:lnTo>
                  <a:lnTo>
                    <a:pt x="304965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0907" y="3362960"/>
              <a:ext cx="672338" cy="669035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5594350" y="2255596"/>
            <a:ext cx="1283970" cy="1329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Pwnd.user</a:t>
            </a:r>
            <a:endParaRPr sz="1800">
              <a:latin typeface="Liberation Sans Narrow"/>
              <a:cs typeface="Liberation Sans Narrow"/>
            </a:endParaRPr>
          </a:p>
          <a:p>
            <a:pPr marL="36830" marR="5080" indent="-24765">
              <a:lnSpc>
                <a:spcPct val="181900"/>
              </a:lnSpc>
              <a:spcBef>
                <a:spcPts val="245"/>
              </a:spcBef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Sprayed.user Roasted.user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125848" y="3351352"/>
            <a:ext cx="3923029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0" b="1">
                <a:solidFill>
                  <a:srgbClr val="FFFFFF"/>
                </a:solidFill>
                <a:latin typeface="Arial Black"/>
                <a:cs typeface="Arial Black"/>
              </a:rPr>
              <a:t>KERBEROASTING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3736085" y="1387221"/>
            <a:ext cx="47485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0" b="1">
                <a:solidFill>
                  <a:srgbClr val="FFFFFF"/>
                </a:solidFill>
                <a:latin typeface="Arial Black"/>
                <a:cs typeface="Arial Black"/>
              </a:rPr>
              <a:t>KERBEROS</a:t>
            </a:r>
            <a:r>
              <a:rPr dirty="0" sz="3000" spc="40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40" b="1">
                <a:solidFill>
                  <a:srgbClr val="FFFFFF"/>
                </a:solidFill>
                <a:latin typeface="Arial Black"/>
                <a:cs typeface="Arial Black"/>
              </a:rPr>
              <a:t>ATTACKS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669" y="421335"/>
            <a:ext cx="380428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KERBEROASTING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326007" y="1134419"/>
            <a:ext cx="9888855" cy="176657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Targeting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9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Kerberoasting,</a:t>
            </a:r>
            <a:r>
              <a:rPr dirty="0" sz="17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follow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normal flow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requesting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valid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TGS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until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409"/>
              </a:spcBef>
            </a:pP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“KRB_TGS_REP”.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1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encrypted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derived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owner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hash.</a:t>
            </a:r>
            <a:endParaRPr sz="17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414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message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offline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cracking.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26007" y="3516248"/>
            <a:ext cx="2126615" cy="120586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Prerequisite</a:t>
            </a:r>
            <a:endParaRPr sz="1800">
              <a:latin typeface="Arial Black"/>
              <a:cs typeface="Arial Black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Valid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SPN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095" y="1100327"/>
            <a:ext cx="2386583" cy="275234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7568" y="816863"/>
            <a:ext cx="2194560" cy="2194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5864" y="4404359"/>
            <a:ext cx="2176272" cy="217627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177413" y="694816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3"/>
                </a:moveTo>
                <a:lnTo>
                  <a:pt x="5874131" y="37973"/>
                </a:lnTo>
                <a:lnTo>
                  <a:pt x="5874258" y="76073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5"/>
                </a:lnTo>
                <a:lnTo>
                  <a:pt x="5931755" y="37973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2"/>
                </a:lnTo>
                <a:lnTo>
                  <a:pt x="254" y="111252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131" y="37973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3"/>
                </a:lnTo>
                <a:lnTo>
                  <a:pt x="5874131" y="37973"/>
                </a:lnTo>
                <a:close/>
              </a:path>
              <a:path w="5969634" h="114300">
                <a:moveTo>
                  <a:pt x="5854700" y="0"/>
                </a:moveTo>
                <a:lnTo>
                  <a:pt x="5854953" y="38087"/>
                </a:lnTo>
                <a:lnTo>
                  <a:pt x="5931755" y="37973"/>
                </a:lnTo>
                <a:lnTo>
                  <a:pt x="58547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694303" y="332359"/>
            <a:ext cx="39643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solidFill>
                  <a:srgbClr val="FFFFFF"/>
                </a:solidFill>
                <a:latin typeface="Liberation Sans Narrow"/>
                <a:cs typeface="Liberation Sans Narrow"/>
              </a:rPr>
              <a:t>1.</a:t>
            </a:r>
            <a:r>
              <a:rPr dirty="0" sz="1800" spc="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Liberation Sans Narrow"/>
                <a:cs typeface="Liberation Sans Narrow"/>
              </a:rPr>
              <a:t>KRB_AS_REQ:</a:t>
            </a:r>
            <a:r>
              <a:rPr dirty="0" sz="1800" spc="6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requesting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70">
                <a:solidFill>
                  <a:srgbClr val="FFFFFF"/>
                </a:solidFill>
                <a:latin typeface="Trebuchet MS"/>
                <a:cs typeface="Trebuchet MS"/>
              </a:rPr>
              <a:t>TGT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244595" y="1460627"/>
            <a:ext cx="5851525" cy="114300"/>
          </a:xfrm>
          <a:custGeom>
            <a:avLst/>
            <a:gdLst/>
            <a:ahLst/>
            <a:cxnLst/>
            <a:rect l="l" t="t" r="r" b="b"/>
            <a:pathLst>
              <a:path w="5851525" h="114300">
                <a:moveTo>
                  <a:pt x="114173" y="0"/>
                </a:moveTo>
                <a:lnTo>
                  <a:pt x="0" y="57403"/>
                </a:lnTo>
                <a:lnTo>
                  <a:pt x="114427" y="114300"/>
                </a:lnTo>
                <a:lnTo>
                  <a:pt x="114342" y="76200"/>
                </a:lnTo>
                <a:lnTo>
                  <a:pt x="95250" y="76200"/>
                </a:lnTo>
                <a:lnTo>
                  <a:pt x="95123" y="38100"/>
                </a:lnTo>
                <a:lnTo>
                  <a:pt x="114257" y="38054"/>
                </a:lnTo>
                <a:lnTo>
                  <a:pt x="114173" y="0"/>
                </a:lnTo>
                <a:close/>
              </a:path>
              <a:path w="5851525" h="114300">
                <a:moveTo>
                  <a:pt x="114257" y="38054"/>
                </a:moveTo>
                <a:lnTo>
                  <a:pt x="95123" y="38100"/>
                </a:lnTo>
                <a:lnTo>
                  <a:pt x="95250" y="76200"/>
                </a:lnTo>
                <a:lnTo>
                  <a:pt x="114342" y="76154"/>
                </a:lnTo>
                <a:lnTo>
                  <a:pt x="114257" y="38054"/>
                </a:lnTo>
                <a:close/>
              </a:path>
              <a:path w="5851525" h="114300">
                <a:moveTo>
                  <a:pt x="114342" y="76154"/>
                </a:moveTo>
                <a:lnTo>
                  <a:pt x="95250" y="76200"/>
                </a:lnTo>
                <a:lnTo>
                  <a:pt x="114342" y="76200"/>
                </a:lnTo>
                <a:close/>
              </a:path>
              <a:path w="5851525" h="114300">
                <a:moveTo>
                  <a:pt x="5851144" y="24511"/>
                </a:moveTo>
                <a:lnTo>
                  <a:pt x="114257" y="38054"/>
                </a:lnTo>
                <a:lnTo>
                  <a:pt x="114342" y="76154"/>
                </a:lnTo>
                <a:lnTo>
                  <a:pt x="5851271" y="62611"/>
                </a:lnTo>
                <a:lnTo>
                  <a:pt x="5851144" y="2451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0063353" y="447802"/>
            <a:ext cx="863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192779" y="3477895"/>
            <a:ext cx="4887595" cy="2586355"/>
            <a:chOff x="3192779" y="3477895"/>
            <a:chExt cx="4887595" cy="2586355"/>
          </a:xfrm>
        </p:grpSpPr>
        <p:sp>
          <p:nvSpPr>
            <p:cNvPr id="10" name="object 10" descr=""/>
            <p:cNvSpPr/>
            <p:nvPr/>
          </p:nvSpPr>
          <p:spPr>
            <a:xfrm>
              <a:off x="3238499" y="3610610"/>
              <a:ext cx="4784090" cy="1651635"/>
            </a:xfrm>
            <a:custGeom>
              <a:avLst/>
              <a:gdLst/>
              <a:ahLst/>
              <a:cxnLst/>
              <a:rect l="l" t="t" r="r" b="b"/>
              <a:pathLst>
                <a:path w="4784090" h="1651635">
                  <a:moveTo>
                    <a:pt x="4669206" y="1615031"/>
                  </a:moveTo>
                  <a:lnTo>
                    <a:pt x="4656963" y="1651127"/>
                  </a:lnTo>
                  <a:lnTo>
                    <a:pt x="4783582" y="1633601"/>
                  </a:lnTo>
                  <a:lnTo>
                    <a:pt x="4771240" y="1621154"/>
                  </a:lnTo>
                  <a:lnTo>
                    <a:pt x="4687316" y="1621154"/>
                  </a:lnTo>
                  <a:lnTo>
                    <a:pt x="4669206" y="1615031"/>
                  </a:lnTo>
                  <a:close/>
                </a:path>
                <a:path w="4784090" h="1651635">
                  <a:moveTo>
                    <a:pt x="4681436" y="1578975"/>
                  </a:moveTo>
                  <a:lnTo>
                    <a:pt x="4669206" y="1615031"/>
                  </a:lnTo>
                  <a:lnTo>
                    <a:pt x="4687316" y="1621154"/>
                  </a:lnTo>
                  <a:lnTo>
                    <a:pt x="4699508" y="1585087"/>
                  </a:lnTo>
                  <a:lnTo>
                    <a:pt x="4681436" y="1578975"/>
                  </a:lnTo>
                  <a:close/>
                </a:path>
                <a:path w="4784090" h="1651635">
                  <a:moveTo>
                    <a:pt x="4693666" y="1542922"/>
                  </a:moveTo>
                  <a:lnTo>
                    <a:pt x="4681436" y="1578975"/>
                  </a:lnTo>
                  <a:lnTo>
                    <a:pt x="4699508" y="1585087"/>
                  </a:lnTo>
                  <a:lnTo>
                    <a:pt x="4687316" y="1621154"/>
                  </a:lnTo>
                  <a:lnTo>
                    <a:pt x="4771240" y="1621154"/>
                  </a:lnTo>
                  <a:lnTo>
                    <a:pt x="4693666" y="1542922"/>
                  </a:lnTo>
                  <a:close/>
                </a:path>
                <a:path w="4784090" h="1651635">
                  <a:moveTo>
                    <a:pt x="12192" y="0"/>
                  </a:moveTo>
                  <a:lnTo>
                    <a:pt x="0" y="36067"/>
                  </a:lnTo>
                  <a:lnTo>
                    <a:pt x="4669206" y="1615031"/>
                  </a:lnTo>
                  <a:lnTo>
                    <a:pt x="4681436" y="157897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355" y="3477895"/>
              <a:ext cx="1471993" cy="63271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0720" y="3984752"/>
              <a:ext cx="2366547" cy="93459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192779" y="4411980"/>
              <a:ext cx="4887595" cy="1652270"/>
            </a:xfrm>
            <a:custGeom>
              <a:avLst/>
              <a:gdLst/>
              <a:ahLst/>
              <a:cxnLst/>
              <a:rect l="l" t="t" r="r" b="b"/>
              <a:pathLst>
                <a:path w="4887595" h="1652270">
                  <a:moveTo>
                    <a:pt x="114528" y="36102"/>
                  </a:moveTo>
                  <a:lnTo>
                    <a:pt x="102539" y="72280"/>
                  </a:lnTo>
                  <a:lnTo>
                    <a:pt x="4875276" y="1652257"/>
                  </a:lnTo>
                  <a:lnTo>
                    <a:pt x="4887341" y="1616087"/>
                  </a:lnTo>
                  <a:lnTo>
                    <a:pt x="114528" y="36102"/>
                  </a:lnTo>
                  <a:close/>
                </a:path>
                <a:path w="4887595" h="1652270">
                  <a:moveTo>
                    <a:pt x="126492" y="0"/>
                  </a:moveTo>
                  <a:lnTo>
                    <a:pt x="0" y="18288"/>
                  </a:lnTo>
                  <a:lnTo>
                    <a:pt x="90550" y="108458"/>
                  </a:lnTo>
                  <a:lnTo>
                    <a:pt x="102539" y="72280"/>
                  </a:lnTo>
                  <a:lnTo>
                    <a:pt x="84455" y="66294"/>
                  </a:lnTo>
                  <a:lnTo>
                    <a:pt x="96393" y="30099"/>
                  </a:lnTo>
                  <a:lnTo>
                    <a:pt x="116517" y="30099"/>
                  </a:lnTo>
                  <a:lnTo>
                    <a:pt x="126492" y="0"/>
                  </a:lnTo>
                  <a:close/>
                </a:path>
                <a:path w="4887595" h="1652270">
                  <a:moveTo>
                    <a:pt x="96393" y="30099"/>
                  </a:moveTo>
                  <a:lnTo>
                    <a:pt x="84455" y="66294"/>
                  </a:lnTo>
                  <a:lnTo>
                    <a:pt x="102539" y="72280"/>
                  </a:lnTo>
                  <a:lnTo>
                    <a:pt x="114528" y="36102"/>
                  </a:lnTo>
                  <a:lnTo>
                    <a:pt x="96393" y="30099"/>
                  </a:lnTo>
                  <a:close/>
                </a:path>
                <a:path w="4887595" h="1652270">
                  <a:moveTo>
                    <a:pt x="116517" y="30099"/>
                  </a:moveTo>
                  <a:lnTo>
                    <a:pt x="96393" y="30099"/>
                  </a:lnTo>
                  <a:lnTo>
                    <a:pt x="114528" y="36102"/>
                  </a:lnTo>
                  <a:lnTo>
                    <a:pt x="116517" y="3009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0920" y="4290949"/>
              <a:ext cx="1434855" cy="60261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5739" y="4832223"/>
              <a:ext cx="847959" cy="37858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0064622" y="5385612"/>
            <a:ext cx="1459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(service)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43380" y="1022096"/>
            <a:ext cx="556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51579" y="1148841"/>
            <a:ext cx="3353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solidFill>
                  <a:srgbClr val="FFFFFF"/>
                </a:solidFill>
                <a:latin typeface="Liberation Sans Narrow"/>
                <a:cs typeface="Liberation Sans Narrow"/>
              </a:rPr>
              <a:t>2.</a:t>
            </a:r>
            <a:r>
              <a:rPr dirty="0" sz="1800" spc="1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35" b="1">
                <a:solidFill>
                  <a:srgbClr val="FFFFFF"/>
                </a:solidFill>
                <a:latin typeface="Liberation Sans Narrow"/>
                <a:cs typeface="Liberation Sans Narrow"/>
              </a:rPr>
              <a:t>KRB_AS_REP:</a:t>
            </a:r>
            <a:r>
              <a:rPr dirty="0" sz="1800" spc="7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delivering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TGT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244596" y="2218181"/>
            <a:ext cx="5969635" cy="878205"/>
          </a:xfrm>
          <a:custGeom>
            <a:avLst/>
            <a:gdLst/>
            <a:ahLst/>
            <a:cxnLst/>
            <a:rect l="l" t="t" r="r" b="b"/>
            <a:pathLst>
              <a:path w="5969634" h="878205">
                <a:moveTo>
                  <a:pt x="5920486" y="790956"/>
                </a:moveTo>
                <a:lnTo>
                  <a:pt x="114249" y="801725"/>
                </a:lnTo>
                <a:lnTo>
                  <a:pt x="114173" y="763651"/>
                </a:lnTo>
                <a:lnTo>
                  <a:pt x="0" y="820928"/>
                </a:lnTo>
                <a:lnTo>
                  <a:pt x="114427" y="877951"/>
                </a:lnTo>
                <a:lnTo>
                  <a:pt x="114338" y="839851"/>
                </a:lnTo>
                <a:lnTo>
                  <a:pt x="5920486" y="829056"/>
                </a:lnTo>
                <a:lnTo>
                  <a:pt x="5920486" y="790956"/>
                </a:lnTo>
                <a:close/>
              </a:path>
              <a:path w="5969634" h="878205">
                <a:moveTo>
                  <a:pt x="5969254" y="57150"/>
                </a:moveTo>
                <a:lnTo>
                  <a:pt x="5931154" y="38100"/>
                </a:lnTo>
                <a:lnTo>
                  <a:pt x="5854954" y="0"/>
                </a:lnTo>
                <a:lnTo>
                  <a:pt x="5854954" y="38100"/>
                </a:lnTo>
                <a:lnTo>
                  <a:pt x="0" y="38100"/>
                </a:lnTo>
                <a:lnTo>
                  <a:pt x="0" y="76200"/>
                </a:lnTo>
                <a:lnTo>
                  <a:pt x="5854954" y="76200"/>
                </a:lnTo>
                <a:lnTo>
                  <a:pt x="5854954" y="114300"/>
                </a:lnTo>
                <a:lnTo>
                  <a:pt x="5931154" y="76200"/>
                </a:lnTo>
                <a:lnTo>
                  <a:pt x="5969254" y="571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3763771" y="1856994"/>
            <a:ext cx="3980179" cy="1116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241935" algn="l"/>
              </a:tabLst>
            </a:pPr>
            <a:r>
              <a:rPr dirty="0" sz="1800" spc="-30" b="1">
                <a:solidFill>
                  <a:srgbClr val="FFFFFF"/>
                </a:solidFill>
                <a:latin typeface="Liberation Sans Narrow"/>
                <a:cs typeface="Liberation Sans Narrow"/>
              </a:rPr>
              <a:t>KRB_TGS_REQ:</a:t>
            </a:r>
            <a:r>
              <a:rPr dirty="0" sz="1800" spc="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29">
                <a:solidFill>
                  <a:srgbClr val="FFFFFF"/>
                </a:solidFill>
                <a:latin typeface="Trebuchet MS"/>
                <a:cs typeface="Trebuchet MS"/>
              </a:rPr>
              <a:t>TGT,</a:t>
            </a:r>
            <a:r>
              <a:rPr dirty="0" sz="1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TGS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iberation Sans Narrow"/>
              <a:buAutoNum type="arabicPeriod" startAt="3"/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Liberation Sans Narrow"/>
              <a:buAutoNum type="arabicPeriod" startAt="3"/>
            </a:pPr>
            <a:endParaRPr sz="1850">
              <a:latin typeface="Trebuchet MS"/>
              <a:cs typeface="Trebuchet MS"/>
            </a:endParaRPr>
          </a:p>
          <a:p>
            <a:pPr marL="298450" indent="-229870">
              <a:lnSpc>
                <a:spcPct val="100000"/>
              </a:lnSpc>
              <a:buAutoNum type="arabicPeriod" startAt="3"/>
              <a:tabLst>
                <a:tab pos="299085" algn="l"/>
              </a:tabLst>
            </a:pPr>
            <a:r>
              <a:rPr dirty="0" sz="1800" spc="-40" b="1">
                <a:solidFill>
                  <a:srgbClr val="FFFFFF"/>
                </a:solidFill>
                <a:latin typeface="Liberation Sans Narrow"/>
                <a:cs typeface="Liberation Sans Narrow"/>
              </a:rPr>
              <a:t>KRB_TGS_REP:</a:t>
            </a:r>
            <a:r>
              <a:rPr dirty="0" sz="1800" spc="6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delivering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TGS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3110483" y="126492"/>
            <a:ext cx="6209030" cy="3246120"/>
          </a:xfrm>
          <a:custGeom>
            <a:avLst/>
            <a:gdLst/>
            <a:ahLst/>
            <a:cxnLst/>
            <a:rect l="l" t="t" r="r" b="b"/>
            <a:pathLst>
              <a:path w="6209030" h="3246120">
                <a:moveTo>
                  <a:pt x="0" y="541019"/>
                </a:moveTo>
                <a:lnTo>
                  <a:pt x="1985" y="494333"/>
                </a:lnTo>
                <a:lnTo>
                  <a:pt x="7834" y="448751"/>
                </a:lnTo>
                <a:lnTo>
                  <a:pt x="17383" y="404435"/>
                </a:lnTo>
                <a:lnTo>
                  <a:pt x="30471" y="361547"/>
                </a:lnTo>
                <a:lnTo>
                  <a:pt x="46934" y="320249"/>
                </a:lnTo>
                <a:lnTo>
                  <a:pt x="66612" y="280705"/>
                </a:lnTo>
                <a:lnTo>
                  <a:pt x="89341" y="243076"/>
                </a:lnTo>
                <a:lnTo>
                  <a:pt x="114959" y="207525"/>
                </a:lnTo>
                <a:lnTo>
                  <a:pt x="143304" y="174213"/>
                </a:lnTo>
                <a:lnTo>
                  <a:pt x="174213" y="143304"/>
                </a:lnTo>
                <a:lnTo>
                  <a:pt x="207525" y="114959"/>
                </a:lnTo>
                <a:lnTo>
                  <a:pt x="243076" y="89341"/>
                </a:lnTo>
                <a:lnTo>
                  <a:pt x="280705" y="66612"/>
                </a:lnTo>
                <a:lnTo>
                  <a:pt x="320249" y="46934"/>
                </a:lnTo>
                <a:lnTo>
                  <a:pt x="361547" y="30471"/>
                </a:lnTo>
                <a:lnTo>
                  <a:pt x="404435" y="17383"/>
                </a:lnTo>
                <a:lnTo>
                  <a:pt x="448751" y="7834"/>
                </a:lnTo>
                <a:lnTo>
                  <a:pt x="494333" y="1985"/>
                </a:lnTo>
                <a:lnTo>
                  <a:pt x="541019" y="0"/>
                </a:lnTo>
                <a:lnTo>
                  <a:pt x="5667756" y="0"/>
                </a:lnTo>
                <a:lnTo>
                  <a:pt x="5714442" y="1985"/>
                </a:lnTo>
                <a:lnTo>
                  <a:pt x="5760024" y="7834"/>
                </a:lnTo>
                <a:lnTo>
                  <a:pt x="5804340" y="17383"/>
                </a:lnTo>
                <a:lnTo>
                  <a:pt x="5847228" y="30471"/>
                </a:lnTo>
                <a:lnTo>
                  <a:pt x="5888526" y="46934"/>
                </a:lnTo>
                <a:lnTo>
                  <a:pt x="5928070" y="66612"/>
                </a:lnTo>
                <a:lnTo>
                  <a:pt x="5965699" y="89341"/>
                </a:lnTo>
                <a:lnTo>
                  <a:pt x="6001250" y="114959"/>
                </a:lnTo>
                <a:lnTo>
                  <a:pt x="6034562" y="143304"/>
                </a:lnTo>
                <a:lnTo>
                  <a:pt x="6065471" y="174213"/>
                </a:lnTo>
                <a:lnTo>
                  <a:pt x="6093816" y="207525"/>
                </a:lnTo>
                <a:lnTo>
                  <a:pt x="6119434" y="243076"/>
                </a:lnTo>
                <a:lnTo>
                  <a:pt x="6142163" y="280705"/>
                </a:lnTo>
                <a:lnTo>
                  <a:pt x="6161841" y="320249"/>
                </a:lnTo>
                <a:lnTo>
                  <a:pt x="6178304" y="361547"/>
                </a:lnTo>
                <a:lnTo>
                  <a:pt x="6191392" y="404435"/>
                </a:lnTo>
                <a:lnTo>
                  <a:pt x="6200941" y="448751"/>
                </a:lnTo>
                <a:lnTo>
                  <a:pt x="6206790" y="494333"/>
                </a:lnTo>
                <a:lnTo>
                  <a:pt x="6208776" y="541019"/>
                </a:lnTo>
                <a:lnTo>
                  <a:pt x="6208776" y="2705099"/>
                </a:lnTo>
                <a:lnTo>
                  <a:pt x="6206790" y="2751786"/>
                </a:lnTo>
                <a:lnTo>
                  <a:pt x="6200941" y="2797368"/>
                </a:lnTo>
                <a:lnTo>
                  <a:pt x="6191392" y="2841684"/>
                </a:lnTo>
                <a:lnTo>
                  <a:pt x="6178304" y="2884572"/>
                </a:lnTo>
                <a:lnTo>
                  <a:pt x="6161841" y="2925870"/>
                </a:lnTo>
                <a:lnTo>
                  <a:pt x="6142163" y="2965414"/>
                </a:lnTo>
                <a:lnTo>
                  <a:pt x="6119434" y="3003043"/>
                </a:lnTo>
                <a:lnTo>
                  <a:pt x="6093816" y="3038594"/>
                </a:lnTo>
                <a:lnTo>
                  <a:pt x="6065471" y="3071906"/>
                </a:lnTo>
                <a:lnTo>
                  <a:pt x="6034562" y="3102815"/>
                </a:lnTo>
                <a:lnTo>
                  <a:pt x="6001250" y="3131160"/>
                </a:lnTo>
                <a:lnTo>
                  <a:pt x="5965699" y="3156778"/>
                </a:lnTo>
                <a:lnTo>
                  <a:pt x="5928070" y="3179507"/>
                </a:lnTo>
                <a:lnTo>
                  <a:pt x="5888526" y="3199185"/>
                </a:lnTo>
                <a:lnTo>
                  <a:pt x="5847228" y="3215648"/>
                </a:lnTo>
                <a:lnTo>
                  <a:pt x="5804340" y="3228736"/>
                </a:lnTo>
                <a:lnTo>
                  <a:pt x="5760024" y="3238285"/>
                </a:lnTo>
                <a:lnTo>
                  <a:pt x="5714442" y="3244134"/>
                </a:lnTo>
                <a:lnTo>
                  <a:pt x="5667756" y="3246119"/>
                </a:lnTo>
                <a:lnTo>
                  <a:pt x="541019" y="3246119"/>
                </a:lnTo>
                <a:lnTo>
                  <a:pt x="494333" y="3244134"/>
                </a:lnTo>
                <a:lnTo>
                  <a:pt x="448751" y="3238285"/>
                </a:lnTo>
                <a:lnTo>
                  <a:pt x="404435" y="3228736"/>
                </a:lnTo>
                <a:lnTo>
                  <a:pt x="361547" y="3215648"/>
                </a:lnTo>
                <a:lnTo>
                  <a:pt x="320249" y="3199185"/>
                </a:lnTo>
                <a:lnTo>
                  <a:pt x="280705" y="3179507"/>
                </a:lnTo>
                <a:lnTo>
                  <a:pt x="243076" y="3156778"/>
                </a:lnTo>
                <a:lnTo>
                  <a:pt x="207525" y="3131160"/>
                </a:lnTo>
                <a:lnTo>
                  <a:pt x="174213" y="3102815"/>
                </a:lnTo>
                <a:lnTo>
                  <a:pt x="143304" y="3071906"/>
                </a:lnTo>
                <a:lnTo>
                  <a:pt x="114959" y="3038594"/>
                </a:lnTo>
                <a:lnTo>
                  <a:pt x="89341" y="3003043"/>
                </a:lnTo>
                <a:lnTo>
                  <a:pt x="66612" y="2965414"/>
                </a:lnTo>
                <a:lnTo>
                  <a:pt x="46934" y="2925870"/>
                </a:lnTo>
                <a:lnTo>
                  <a:pt x="30471" y="2884572"/>
                </a:lnTo>
                <a:lnTo>
                  <a:pt x="17383" y="2841684"/>
                </a:lnTo>
                <a:lnTo>
                  <a:pt x="7834" y="2797368"/>
                </a:lnTo>
                <a:lnTo>
                  <a:pt x="1985" y="2751786"/>
                </a:lnTo>
                <a:lnTo>
                  <a:pt x="0" y="2705099"/>
                </a:lnTo>
                <a:lnTo>
                  <a:pt x="0" y="541019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344930" y="220726"/>
            <a:ext cx="131699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0" b="0">
                <a:solidFill>
                  <a:srgbClr val="FFC000"/>
                </a:solidFill>
                <a:latin typeface="Trebuchet MS"/>
                <a:cs typeface="Trebuchet MS"/>
              </a:rPr>
              <a:t>Kerberoasting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1837944"/>
            <a:ext cx="2383536" cy="27523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5376" y="2234183"/>
            <a:ext cx="2197607" cy="2197608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067685" y="2462657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2"/>
                </a:moveTo>
                <a:lnTo>
                  <a:pt x="5874004" y="37972"/>
                </a:lnTo>
                <a:lnTo>
                  <a:pt x="5874258" y="76072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4"/>
                </a:lnTo>
                <a:lnTo>
                  <a:pt x="5931755" y="37972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1"/>
                </a:lnTo>
                <a:lnTo>
                  <a:pt x="253" y="111251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004" y="37972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2"/>
                </a:lnTo>
                <a:lnTo>
                  <a:pt x="5874004" y="37972"/>
                </a:lnTo>
                <a:close/>
              </a:path>
              <a:path w="5969634" h="114300">
                <a:moveTo>
                  <a:pt x="5854699" y="0"/>
                </a:moveTo>
                <a:lnTo>
                  <a:pt x="5854953" y="38087"/>
                </a:lnTo>
                <a:lnTo>
                  <a:pt x="5931755" y="37972"/>
                </a:lnTo>
                <a:lnTo>
                  <a:pt x="585469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3067811" y="4135373"/>
            <a:ext cx="6029960" cy="659765"/>
            <a:chOff x="3067811" y="4135373"/>
            <a:chExt cx="6029960" cy="659765"/>
          </a:xfrm>
        </p:grpSpPr>
        <p:sp>
          <p:nvSpPr>
            <p:cNvPr id="6" name="object 6" descr=""/>
            <p:cNvSpPr/>
            <p:nvPr/>
          </p:nvSpPr>
          <p:spPr>
            <a:xfrm>
              <a:off x="3067811" y="4135373"/>
              <a:ext cx="6029960" cy="114300"/>
            </a:xfrm>
            <a:custGeom>
              <a:avLst/>
              <a:gdLst/>
              <a:ahLst/>
              <a:cxnLst/>
              <a:rect l="l" t="t" r="r" b="b"/>
              <a:pathLst>
                <a:path w="6029959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6029959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6029959" h="114300">
                  <a:moveTo>
                    <a:pt x="6029452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6029452" y="76200"/>
                  </a:lnTo>
                  <a:lnTo>
                    <a:pt x="6029452" y="3810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08475" y="4411979"/>
              <a:ext cx="868680" cy="368935"/>
            </a:xfrm>
            <a:custGeom>
              <a:avLst/>
              <a:gdLst/>
              <a:ahLst/>
              <a:cxnLst/>
              <a:rect l="l" t="t" r="r" b="b"/>
              <a:pathLst>
                <a:path w="868679" h="368935">
                  <a:moveTo>
                    <a:pt x="0" y="368808"/>
                  </a:moveTo>
                  <a:lnTo>
                    <a:pt x="868679" y="368808"/>
                  </a:lnTo>
                  <a:lnTo>
                    <a:pt x="868679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151491" y="4453839"/>
            <a:ext cx="8629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27252" y="4239895"/>
            <a:ext cx="556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66664" y="2091944"/>
            <a:ext cx="2771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SPN…etc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4812" y="120472"/>
            <a:ext cx="514667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OBTAINING</a:t>
            </a:r>
            <a:r>
              <a:rPr dirty="0" spc="280"/>
              <a:t> </a:t>
            </a:r>
            <a:r>
              <a:rPr dirty="0" spc="55"/>
              <a:t>TGS</a:t>
            </a:r>
            <a:r>
              <a:rPr dirty="0" spc="320"/>
              <a:t> </a:t>
            </a:r>
            <a:r>
              <a:rPr dirty="0" spc="65"/>
              <a:t>(3</a:t>
            </a:r>
            <a:r>
              <a:rPr dirty="0" spc="280"/>
              <a:t> </a:t>
            </a:r>
            <a:r>
              <a:rPr dirty="0"/>
              <a:t>&amp;</a:t>
            </a:r>
            <a:r>
              <a:rPr dirty="0" spc="290"/>
              <a:t> </a:t>
            </a:r>
            <a:r>
              <a:rPr dirty="0" spc="45"/>
              <a:t>4)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938580" y="1795652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92D050"/>
                </a:solidFill>
                <a:latin typeface="Liberation Sans Narrow"/>
                <a:cs typeface="Liberation Sans Narrow"/>
              </a:rPr>
              <a:t>User</a:t>
            </a:r>
            <a:r>
              <a:rPr dirty="0" sz="1400" spc="80" b="1">
                <a:solidFill>
                  <a:srgbClr val="92D05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92D050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400" spc="-75">
                <a:solidFill>
                  <a:srgbClr val="92D050"/>
                </a:solidFill>
                <a:latin typeface="Trebuchet MS"/>
                <a:cs typeface="Trebuchet MS"/>
              </a:rPr>
              <a:t>User’s</a:t>
            </a:r>
            <a:r>
              <a:rPr dirty="0" sz="1400" spc="-5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92D05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047723" y="1470782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7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0831830" y="1454912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00AFEF"/>
                </a:solidFill>
                <a:latin typeface="Liberation Sans Narrow"/>
                <a:cs typeface="Liberation Sans Narrow"/>
              </a:rPr>
              <a:t>Krbtgt</a:t>
            </a:r>
            <a:r>
              <a:rPr dirty="0" sz="1400" spc="14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00AFEF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400" spc="-95">
                <a:solidFill>
                  <a:srgbClr val="00AFEF"/>
                </a:solidFill>
                <a:latin typeface="Trebuchet MS"/>
                <a:cs typeface="Trebuchet MS"/>
              </a:rPr>
              <a:t>Krbtgt</a:t>
            </a:r>
            <a:r>
              <a:rPr dirty="0" sz="1400" spc="-1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00AFEF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0947771" y="1019678"/>
            <a:ext cx="386080" cy="299720"/>
          </a:xfrm>
          <a:custGeom>
            <a:avLst/>
            <a:gdLst/>
            <a:ahLst/>
            <a:cxnLst/>
            <a:rect l="l" t="t" r="r" b="b"/>
            <a:pathLst>
              <a:path w="386079" h="299719">
                <a:moveTo>
                  <a:pt x="150433" y="0"/>
                </a:moveTo>
                <a:lnTo>
                  <a:pt x="102879" y="7631"/>
                </a:lnTo>
                <a:lnTo>
                  <a:pt x="61583" y="28883"/>
                </a:lnTo>
                <a:lnTo>
                  <a:pt x="29020" y="61291"/>
                </a:lnTo>
                <a:lnTo>
                  <a:pt x="7667" y="102391"/>
                </a:lnTo>
                <a:lnTo>
                  <a:pt x="0" y="149720"/>
                </a:lnTo>
                <a:lnTo>
                  <a:pt x="7667" y="197043"/>
                </a:lnTo>
                <a:lnTo>
                  <a:pt x="29020" y="238140"/>
                </a:lnTo>
                <a:lnTo>
                  <a:pt x="61583" y="270547"/>
                </a:lnTo>
                <a:lnTo>
                  <a:pt x="102879" y="291798"/>
                </a:lnTo>
                <a:lnTo>
                  <a:pt x="150433" y="299429"/>
                </a:lnTo>
                <a:lnTo>
                  <a:pt x="165841" y="297324"/>
                </a:lnTo>
                <a:lnTo>
                  <a:pt x="271129" y="192498"/>
                </a:lnTo>
                <a:lnTo>
                  <a:pt x="85961" y="192498"/>
                </a:lnTo>
                <a:lnTo>
                  <a:pt x="69273" y="189122"/>
                </a:lnTo>
                <a:lnTo>
                  <a:pt x="55606" y="179932"/>
                </a:lnTo>
                <a:lnTo>
                  <a:pt x="46372" y="166330"/>
                </a:lnTo>
                <a:lnTo>
                  <a:pt x="42980" y="149720"/>
                </a:lnTo>
                <a:lnTo>
                  <a:pt x="46372" y="133111"/>
                </a:lnTo>
                <a:lnTo>
                  <a:pt x="55606" y="119509"/>
                </a:lnTo>
                <a:lnTo>
                  <a:pt x="69273" y="110318"/>
                </a:lnTo>
                <a:lnTo>
                  <a:pt x="85961" y="106943"/>
                </a:lnTo>
                <a:lnTo>
                  <a:pt x="357061" y="106943"/>
                </a:lnTo>
                <a:lnTo>
                  <a:pt x="385705" y="78425"/>
                </a:lnTo>
                <a:lnTo>
                  <a:pt x="282966" y="78425"/>
                </a:lnTo>
                <a:lnTo>
                  <a:pt x="259433" y="46319"/>
                </a:lnTo>
                <a:lnTo>
                  <a:pt x="228516" y="21566"/>
                </a:lnTo>
                <a:lnTo>
                  <a:pt x="191690" y="5636"/>
                </a:lnTo>
                <a:lnTo>
                  <a:pt x="150433" y="0"/>
                </a:lnTo>
                <a:close/>
              </a:path>
              <a:path w="386079" h="299719">
                <a:moveTo>
                  <a:pt x="357061" y="106943"/>
                </a:moveTo>
                <a:lnTo>
                  <a:pt x="85961" y="106943"/>
                </a:lnTo>
                <a:lnTo>
                  <a:pt x="102650" y="110318"/>
                </a:lnTo>
                <a:lnTo>
                  <a:pt x="116317" y="119509"/>
                </a:lnTo>
                <a:lnTo>
                  <a:pt x="125551" y="133111"/>
                </a:lnTo>
                <a:lnTo>
                  <a:pt x="128942" y="149720"/>
                </a:lnTo>
                <a:lnTo>
                  <a:pt x="125551" y="166330"/>
                </a:lnTo>
                <a:lnTo>
                  <a:pt x="116317" y="179932"/>
                </a:lnTo>
                <a:lnTo>
                  <a:pt x="102650" y="189122"/>
                </a:lnTo>
                <a:lnTo>
                  <a:pt x="85961" y="192498"/>
                </a:lnTo>
                <a:lnTo>
                  <a:pt x="271129" y="192498"/>
                </a:lnTo>
                <a:lnTo>
                  <a:pt x="357061" y="10694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793485" y="4421581"/>
            <a:ext cx="21069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data…etc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643884" y="2068067"/>
            <a:ext cx="868680" cy="368935"/>
          </a:xfrm>
          <a:prstGeom prst="rect">
            <a:avLst/>
          </a:prstGeom>
          <a:ln w="28575">
            <a:solidFill>
              <a:srgbClr val="00AFEF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248920">
              <a:lnSpc>
                <a:spcPct val="100000"/>
              </a:lnSpc>
              <a:spcBef>
                <a:spcPts val="235"/>
              </a:spcBef>
            </a:pPr>
            <a:r>
              <a:rPr dirty="0" sz="1800" spc="-25" b="1">
                <a:solidFill>
                  <a:srgbClr val="FFFFFF"/>
                </a:solidFill>
                <a:latin typeface="Liberation Sans Narrow"/>
                <a:cs typeface="Liberation Sans Narrow"/>
              </a:rPr>
              <a:t>TGT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443772" y="1909192"/>
            <a:ext cx="388620" cy="505459"/>
          </a:xfrm>
          <a:custGeom>
            <a:avLst/>
            <a:gdLst/>
            <a:ahLst/>
            <a:cxnLst/>
            <a:rect l="l" t="t" r="r" b="b"/>
            <a:pathLst>
              <a:path w="388620" h="505460">
                <a:moveTo>
                  <a:pt x="193574" y="0"/>
                </a:moveTo>
                <a:lnTo>
                  <a:pt x="147601" y="7486"/>
                </a:lnTo>
                <a:lnTo>
                  <a:pt x="107703" y="28190"/>
                </a:lnTo>
                <a:lnTo>
                  <a:pt x="76269" y="59716"/>
                </a:lnTo>
                <a:lnTo>
                  <a:pt x="55687" y="99665"/>
                </a:lnTo>
                <a:lnTo>
                  <a:pt x="48348" y="145641"/>
                </a:lnTo>
                <a:lnTo>
                  <a:pt x="48479" y="225266"/>
                </a:lnTo>
                <a:lnTo>
                  <a:pt x="0" y="228808"/>
                </a:lnTo>
                <a:lnTo>
                  <a:pt x="430" y="491907"/>
                </a:lnTo>
                <a:lnTo>
                  <a:pt x="194402" y="505437"/>
                </a:lnTo>
                <a:lnTo>
                  <a:pt x="388319" y="491272"/>
                </a:lnTo>
                <a:lnTo>
                  <a:pt x="388228" y="435880"/>
                </a:lnTo>
                <a:lnTo>
                  <a:pt x="180435" y="436220"/>
                </a:lnTo>
                <a:lnTo>
                  <a:pt x="180375" y="399523"/>
                </a:lnTo>
                <a:lnTo>
                  <a:pt x="169316" y="393667"/>
                </a:lnTo>
                <a:lnTo>
                  <a:pt x="160524" y="384756"/>
                </a:lnTo>
                <a:lnTo>
                  <a:pt x="154715" y="373373"/>
                </a:lnTo>
                <a:lnTo>
                  <a:pt x="152605" y="360102"/>
                </a:lnTo>
                <a:lnTo>
                  <a:pt x="155858" y="343966"/>
                </a:lnTo>
                <a:lnTo>
                  <a:pt x="164765" y="330742"/>
                </a:lnTo>
                <a:lnTo>
                  <a:pt x="177964" y="321795"/>
                </a:lnTo>
                <a:lnTo>
                  <a:pt x="194096" y="318490"/>
                </a:lnTo>
                <a:lnTo>
                  <a:pt x="388036" y="318173"/>
                </a:lnTo>
                <a:lnTo>
                  <a:pt x="387888" y="228173"/>
                </a:lnTo>
                <a:lnTo>
                  <a:pt x="339397" y="224790"/>
                </a:lnTo>
                <a:lnTo>
                  <a:pt x="339393" y="222021"/>
                </a:lnTo>
                <a:lnTo>
                  <a:pt x="90033" y="222429"/>
                </a:lnTo>
                <a:lnTo>
                  <a:pt x="89907" y="145573"/>
                </a:lnTo>
                <a:lnTo>
                  <a:pt x="97990" y="105087"/>
                </a:lnTo>
                <a:lnTo>
                  <a:pt x="120177" y="72042"/>
                </a:lnTo>
                <a:lnTo>
                  <a:pt x="153163" y="49756"/>
                </a:lnTo>
                <a:lnTo>
                  <a:pt x="193642" y="41543"/>
                </a:lnTo>
                <a:lnTo>
                  <a:pt x="293050" y="41381"/>
                </a:lnTo>
                <a:lnTo>
                  <a:pt x="279530" y="27909"/>
                </a:lnTo>
                <a:lnTo>
                  <a:pt x="239567" y="7336"/>
                </a:lnTo>
                <a:lnTo>
                  <a:pt x="193574" y="0"/>
                </a:lnTo>
                <a:close/>
              </a:path>
              <a:path w="388620" h="505460">
                <a:moveTo>
                  <a:pt x="388036" y="318173"/>
                </a:moveTo>
                <a:lnTo>
                  <a:pt x="194096" y="318490"/>
                </a:lnTo>
                <a:lnTo>
                  <a:pt x="210237" y="321742"/>
                </a:lnTo>
                <a:lnTo>
                  <a:pt x="223466" y="330646"/>
                </a:lnTo>
                <a:lnTo>
                  <a:pt x="232416" y="343841"/>
                </a:lnTo>
                <a:lnTo>
                  <a:pt x="235722" y="359966"/>
                </a:lnTo>
                <a:lnTo>
                  <a:pt x="233654" y="372855"/>
                </a:lnTo>
                <a:lnTo>
                  <a:pt x="227883" y="384126"/>
                </a:lnTo>
                <a:lnTo>
                  <a:pt x="219121" y="393196"/>
                </a:lnTo>
                <a:lnTo>
                  <a:pt x="208081" y="399478"/>
                </a:lnTo>
                <a:lnTo>
                  <a:pt x="208141" y="436175"/>
                </a:lnTo>
                <a:lnTo>
                  <a:pt x="388228" y="435880"/>
                </a:lnTo>
                <a:lnTo>
                  <a:pt x="388036" y="318173"/>
                </a:lnTo>
                <a:close/>
              </a:path>
              <a:path w="388620" h="505460">
                <a:moveTo>
                  <a:pt x="193925" y="214642"/>
                </a:moveTo>
                <a:lnTo>
                  <a:pt x="90033" y="222429"/>
                </a:lnTo>
                <a:lnTo>
                  <a:pt x="297834" y="222089"/>
                </a:lnTo>
                <a:lnTo>
                  <a:pt x="193925" y="214642"/>
                </a:lnTo>
                <a:close/>
              </a:path>
              <a:path w="388620" h="505460">
                <a:moveTo>
                  <a:pt x="293050" y="41381"/>
                </a:moveTo>
                <a:lnTo>
                  <a:pt x="193642" y="41543"/>
                </a:lnTo>
                <a:lnTo>
                  <a:pt x="234142" y="49624"/>
                </a:lnTo>
                <a:lnTo>
                  <a:pt x="267198" y="71802"/>
                </a:lnTo>
                <a:lnTo>
                  <a:pt x="289493" y="104773"/>
                </a:lnTo>
                <a:lnTo>
                  <a:pt x="297709" y="145233"/>
                </a:lnTo>
                <a:lnTo>
                  <a:pt x="297834" y="222089"/>
                </a:lnTo>
                <a:lnTo>
                  <a:pt x="339393" y="222021"/>
                </a:lnTo>
                <a:lnTo>
                  <a:pt x="339267" y="145165"/>
                </a:lnTo>
                <a:lnTo>
                  <a:pt x="331778" y="99213"/>
                </a:lnTo>
                <a:lnTo>
                  <a:pt x="311066" y="59331"/>
                </a:lnTo>
                <a:lnTo>
                  <a:pt x="293050" y="4138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80800" y="2009267"/>
            <a:ext cx="443653" cy="335534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4047490" y="4429759"/>
            <a:ext cx="386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FFFFFF"/>
                </a:solidFill>
                <a:latin typeface="Liberation Sans Narrow"/>
                <a:cs typeface="Liberation Sans Narrow"/>
              </a:rPr>
              <a:t>TGS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622547" y="4264534"/>
            <a:ext cx="1980564" cy="1512570"/>
            <a:chOff x="3622547" y="4264534"/>
            <a:chExt cx="1980564" cy="1512570"/>
          </a:xfrm>
        </p:grpSpPr>
        <p:sp>
          <p:nvSpPr>
            <p:cNvPr id="22" name="object 22" descr=""/>
            <p:cNvSpPr/>
            <p:nvPr/>
          </p:nvSpPr>
          <p:spPr>
            <a:xfrm>
              <a:off x="4610015" y="4264534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7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413" y="4316221"/>
              <a:ext cx="512190" cy="11963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4129" y="4533518"/>
              <a:ext cx="486283" cy="11569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6900" y="4739893"/>
              <a:ext cx="343535" cy="12242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622547" y="4902961"/>
              <a:ext cx="704215" cy="874394"/>
            </a:xfrm>
            <a:custGeom>
              <a:avLst/>
              <a:gdLst/>
              <a:ahLst/>
              <a:cxnLst/>
              <a:rect l="l" t="t" r="r" b="b"/>
              <a:pathLst>
                <a:path w="704214" h="874395">
                  <a:moveTo>
                    <a:pt x="26669" y="749109"/>
                  </a:moveTo>
                  <a:lnTo>
                    <a:pt x="0" y="874090"/>
                  </a:lnTo>
                  <a:lnTo>
                    <a:pt x="115950" y="820470"/>
                  </a:lnTo>
                  <a:lnTo>
                    <a:pt x="104812" y="811568"/>
                  </a:lnTo>
                  <a:lnTo>
                    <a:pt x="74294" y="811568"/>
                  </a:lnTo>
                  <a:lnTo>
                    <a:pt x="44576" y="787781"/>
                  </a:lnTo>
                  <a:lnTo>
                    <a:pt x="56454" y="772915"/>
                  </a:lnTo>
                  <a:lnTo>
                    <a:pt x="26669" y="749109"/>
                  </a:lnTo>
                  <a:close/>
                </a:path>
                <a:path w="704214" h="874395">
                  <a:moveTo>
                    <a:pt x="56454" y="772915"/>
                  </a:moveTo>
                  <a:lnTo>
                    <a:pt x="44576" y="787781"/>
                  </a:lnTo>
                  <a:lnTo>
                    <a:pt x="74294" y="811568"/>
                  </a:lnTo>
                  <a:lnTo>
                    <a:pt x="86190" y="796683"/>
                  </a:lnTo>
                  <a:lnTo>
                    <a:pt x="56454" y="772915"/>
                  </a:lnTo>
                  <a:close/>
                </a:path>
                <a:path w="704214" h="874395">
                  <a:moveTo>
                    <a:pt x="86190" y="796683"/>
                  </a:moveTo>
                  <a:lnTo>
                    <a:pt x="74294" y="811568"/>
                  </a:lnTo>
                  <a:lnTo>
                    <a:pt x="104812" y="811568"/>
                  </a:lnTo>
                  <a:lnTo>
                    <a:pt x="86190" y="796683"/>
                  </a:lnTo>
                  <a:close/>
                </a:path>
                <a:path w="704214" h="874395">
                  <a:moveTo>
                    <a:pt x="673988" y="0"/>
                  </a:moveTo>
                  <a:lnTo>
                    <a:pt x="56454" y="772915"/>
                  </a:lnTo>
                  <a:lnTo>
                    <a:pt x="86190" y="796683"/>
                  </a:lnTo>
                  <a:lnTo>
                    <a:pt x="703834" y="23875"/>
                  </a:lnTo>
                  <a:lnTo>
                    <a:pt x="6739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9452229" y="1426210"/>
            <a:ext cx="106489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FFFF00"/>
                </a:solidFill>
                <a:latin typeface="Liberation Sans Narrow"/>
                <a:cs typeface="Liberation Sans Narrow"/>
              </a:rPr>
              <a:t>Service</a:t>
            </a:r>
            <a:r>
              <a:rPr dirty="0" sz="1400" spc="45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Key </a:t>
            </a:r>
            <a:r>
              <a:rPr dirty="0" sz="1400" spc="-75">
                <a:solidFill>
                  <a:srgbClr val="FFFF00"/>
                </a:solidFill>
                <a:latin typeface="Trebuchet MS"/>
                <a:cs typeface="Trebuchet MS"/>
              </a:rPr>
              <a:t>Service</a:t>
            </a:r>
            <a:r>
              <a:rPr dirty="0" sz="1400" spc="-7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00"/>
                </a:solidFill>
                <a:latin typeface="Trebuchet MS"/>
                <a:cs typeface="Trebuchet MS"/>
              </a:rPr>
              <a:t>Owner </a:t>
            </a:r>
            <a:r>
              <a:rPr dirty="0" sz="1400" spc="-20">
                <a:solidFill>
                  <a:srgbClr val="FFFF0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9673563" y="1019678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6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2390394" y="5783376"/>
            <a:ext cx="29279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FFC000"/>
                </a:solidFill>
                <a:latin typeface="Trebuchet MS"/>
                <a:cs typeface="Trebuchet MS"/>
              </a:rPr>
              <a:t>Cracking</a:t>
            </a:r>
            <a:r>
              <a:rPr dirty="0" sz="1800" spc="-8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dirty="0" sz="1800" spc="-10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FFC000"/>
                </a:solidFill>
                <a:latin typeface="Trebuchet MS"/>
                <a:cs typeface="Trebuchet MS"/>
              </a:rPr>
              <a:t>message</a:t>
            </a:r>
            <a:r>
              <a:rPr dirty="0" sz="1800" spc="-8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C000"/>
                </a:solidFill>
                <a:latin typeface="Trebuchet MS"/>
                <a:cs typeface="Trebuchet MS"/>
              </a:rPr>
              <a:t>offline</a:t>
            </a:r>
            <a:r>
              <a:rPr dirty="0" sz="1800" spc="-10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C000"/>
                </a:solidFill>
                <a:latin typeface="Trebuchet MS"/>
                <a:cs typeface="Trebuchet MS"/>
              </a:rPr>
              <a:t>to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800" spc="-125">
                <a:solidFill>
                  <a:srgbClr val="FFC000"/>
                </a:solidFill>
                <a:latin typeface="Trebuchet MS"/>
                <a:cs typeface="Trebuchet MS"/>
              </a:rPr>
              <a:t>extract</a:t>
            </a:r>
            <a:r>
              <a:rPr dirty="0" sz="1800" spc="-8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dirty="0" sz="1800" spc="-7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password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16559">
              <a:lnSpc>
                <a:spcPct val="100000"/>
              </a:lnSpc>
              <a:spcBef>
                <a:spcPts val="105"/>
              </a:spcBef>
            </a:pPr>
            <a:r>
              <a:rPr dirty="0" spc="85"/>
              <a:t>PRINCIPALS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326007" y="945976"/>
            <a:ext cx="5175885" cy="4650740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700" b="1">
                <a:solidFill>
                  <a:srgbClr val="FFFFFF"/>
                </a:solidFill>
                <a:latin typeface="Arial Black"/>
                <a:cs typeface="Arial Black"/>
              </a:rPr>
              <a:t>Unique</a:t>
            </a:r>
            <a:r>
              <a:rPr dirty="0" sz="1700" spc="-5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 Black"/>
                <a:cs typeface="Arial Black"/>
              </a:rPr>
              <a:t>Identity</a:t>
            </a:r>
            <a:endParaRPr sz="1700">
              <a:latin typeface="Arial Black"/>
              <a:cs typeface="Arial Black"/>
            </a:endParaRPr>
          </a:p>
          <a:p>
            <a:pPr marL="299085" indent="-287020">
              <a:lnSpc>
                <a:spcPct val="100000"/>
              </a:lnSpc>
              <a:spcBef>
                <a:spcPts val="89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User,</a:t>
            </a:r>
            <a:r>
              <a:rPr dirty="0" sz="17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computer,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1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Communicates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through tickets</a:t>
            </a:r>
            <a:r>
              <a:rPr dirty="0" sz="17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issued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KDC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25" b="1">
                <a:solidFill>
                  <a:srgbClr val="FFFFFF"/>
                </a:solidFill>
                <a:latin typeface="Arial Black"/>
                <a:cs typeface="Arial Black"/>
              </a:rPr>
              <a:t>UPN</a:t>
            </a:r>
            <a:endParaRPr sz="1700">
              <a:latin typeface="Arial Black"/>
              <a:cs typeface="Arial Black"/>
            </a:endParaRPr>
          </a:p>
          <a:p>
            <a:pPr marL="299085" indent="-287020">
              <a:lnSpc>
                <a:spcPct val="100000"/>
              </a:lnSpc>
              <a:spcBef>
                <a:spcPts val="89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principal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1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user@alto.tel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(capitalized)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25" b="1">
                <a:solidFill>
                  <a:srgbClr val="FFFFFF"/>
                </a:solidFill>
                <a:latin typeface="Arial Black"/>
                <a:cs typeface="Arial Black"/>
              </a:rPr>
              <a:t>SPN</a:t>
            </a:r>
            <a:endParaRPr sz="1700">
              <a:latin typeface="Arial Black"/>
              <a:cs typeface="Arial Black"/>
            </a:endParaRPr>
          </a:p>
          <a:p>
            <a:pPr marL="299085" indent="-287020">
              <a:lnSpc>
                <a:spcPct val="100000"/>
              </a:lnSpc>
              <a:spcBef>
                <a:spcPts val="89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principal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1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instance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1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Associates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instance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logon</a:t>
            </a:r>
            <a:r>
              <a:rPr dirty="0" sz="17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1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Format: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 i="1">
                <a:solidFill>
                  <a:srgbClr val="FFFFFF"/>
                </a:solidFill>
                <a:latin typeface="Arial"/>
                <a:cs typeface="Arial"/>
              </a:rPr>
              <a:t>ServiceClass/Host:Port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52" y="4453128"/>
            <a:ext cx="5431536" cy="22098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096000" y="4453128"/>
            <a:ext cx="5834380" cy="2026920"/>
            <a:chOff x="6096000" y="4453128"/>
            <a:chExt cx="5834380" cy="202692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4453128"/>
              <a:ext cx="5833872" cy="202692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275064" y="5708904"/>
              <a:ext cx="1268095" cy="365760"/>
            </a:xfrm>
            <a:custGeom>
              <a:avLst/>
              <a:gdLst/>
              <a:ahLst/>
              <a:cxnLst/>
              <a:rect l="l" t="t" r="r" b="b"/>
              <a:pathLst>
                <a:path w="1268095" h="365760">
                  <a:moveTo>
                    <a:pt x="0" y="60960"/>
                  </a:move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59" y="0"/>
                  </a:lnTo>
                  <a:lnTo>
                    <a:pt x="1207007" y="0"/>
                  </a:lnTo>
                  <a:lnTo>
                    <a:pt x="1230731" y="4790"/>
                  </a:lnTo>
                  <a:lnTo>
                    <a:pt x="1250108" y="17854"/>
                  </a:lnTo>
                  <a:lnTo>
                    <a:pt x="1263175" y="37231"/>
                  </a:lnTo>
                  <a:lnTo>
                    <a:pt x="1267967" y="60960"/>
                  </a:lnTo>
                  <a:lnTo>
                    <a:pt x="1267967" y="304800"/>
                  </a:lnTo>
                  <a:lnTo>
                    <a:pt x="1263175" y="328528"/>
                  </a:lnTo>
                  <a:lnTo>
                    <a:pt x="1250108" y="347905"/>
                  </a:lnTo>
                  <a:lnTo>
                    <a:pt x="1230731" y="360969"/>
                  </a:lnTo>
                  <a:lnTo>
                    <a:pt x="1207007" y="365760"/>
                  </a:lnTo>
                  <a:lnTo>
                    <a:pt x="60959" y="365760"/>
                  </a:lnTo>
                  <a:lnTo>
                    <a:pt x="37236" y="360969"/>
                  </a:lnTo>
                  <a:lnTo>
                    <a:pt x="17859" y="347905"/>
                  </a:lnTo>
                  <a:lnTo>
                    <a:pt x="4792" y="328528"/>
                  </a:lnTo>
                  <a:lnTo>
                    <a:pt x="0" y="304800"/>
                  </a:lnTo>
                  <a:lnTo>
                    <a:pt x="0" y="6096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029" y="25730"/>
            <a:ext cx="6989445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80"/>
              <a:t>SPN</a:t>
            </a:r>
            <a:r>
              <a:rPr dirty="0" sz="2800" spc="335"/>
              <a:t> </a:t>
            </a:r>
            <a:r>
              <a:rPr dirty="0" sz="2800" spc="110"/>
              <a:t>(SERVICE</a:t>
            </a:r>
            <a:r>
              <a:rPr dirty="0" sz="2800" spc="320"/>
              <a:t> </a:t>
            </a:r>
            <a:r>
              <a:rPr dirty="0" sz="2800" spc="90"/>
              <a:t>PRINCIPAL</a:t>
            </a:r>
            <a:r>
              <a:rPr dirty="0" sz="2800" spc="330"/>
              <a:t> </a:t>
            </a:r>
            <a:r>
              <a:rPr dirty="0" sz="2800" spc="75"/>
              <a:t>NAME)</a:t>
            </a:r>
            <a:endParaRPr sz="2800"/>
          </a:p>
        </p:txBody>
      </p:sp>
      <p:sp>
        <p:nvSpPr>
          <p:cNvPr id="7" name="object 7" descr=""/>
          <p:cNvSpPr txBox="1"/>
          <p:nvPr/>
        </p:nvSpPr>
        <p:spPr>
          <a:xfrm>
            <a:off x="578002" y="806957"/>
            <a:ext cx="10373360" cy="3502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501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Usually,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 service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owners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are computer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 there are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built-in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SPNs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computer accounts.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Examples: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(has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services),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LDAP,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TERMSRV,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CIFS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(under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HOST)…etc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Sometimes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 Owners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 be user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by setting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 SPN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attribute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 specific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username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(Service</a:t>
            </a:r>
            <a:r>
              <a:rPr dirty="0" sz="18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Accounts)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8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Kerberos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SPNs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associate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instance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sign-in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account.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0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setspn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command: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8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8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8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8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7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8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800" spc="45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6FAC46"/>
                </a:solidFill>
                <a:latin typeface="Trebuchet MS"/>
                <a:cs typeface="Trebuchet MS"/>
              </a:rPr>
              <a:t>-</a:t>
            </a:r>
            <a:r>
              <a:rPr dirty="0" sz="18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800" spc="45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800" spc="-2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8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6FAC46"/>
                </a:solidFill>
                <a:latin typeface="Trebuchet MS"/>
                <a:cs typeface="Trebuchet MS"/>
              </a:rPr>
              <a:t>v</a:t>
            </a:r>
            <a:r>
              <a:rPr dirty="0" sz="18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11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800" spc="-2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140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8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800" spc="-2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125">
                <a:solidFill>
                  <a:srgbClr val="6FAC46"/>
                </a:solidFill>
                <a:latin typeface="Trebuchet MS"/>
                <a:cs typeface="Trebuchet MS"/>
              </a:rPr>
              <a:t>C</a:t>
            </a:r>
            <a:r>
              <a:rPr dirty="0" sz="18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130">
                <a:solidFill>
                  <a:srgbClr val="6FAC46"/>
                </a:solidFill>
                <a:latin typeface="Trebuchet MS"/>
                <a:cs typeface="Trebuchet MS"/>
              </a:rPr>
              <a:t>l</a:t>
            </a:r>
            <a:r>
              <a:rPr dirty="0" sz="18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800" spc="-2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8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800" spc="-21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254">
                <a:solidFill>
                  <a:srgbClr val="6FAC46"/>
                </a:solidFill>
                <a:latin typeface="Trebuchet MS"/>
                <a:cs typeface="Trebuchet MS"/>
              </a:rPr>
              <a:t>/ </a:t>
            </a:r>
            <a:r>
              <a:rPr dirty="0" sz="1800" spc="-65">
                <a:solidFill>
                  <a:srgbClr val="6FAC46"/>
                </a:solidFill>
                <a:latin typeface="Trebuchet MS"/>
                <a:cs typeface="Trebuchet MS"/>
              </a:rPr>
              <a:t>H</a:t>
            </a:r>
            <a:r>
              <a:rPr dirty="0" sz="18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8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800" spc="-26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12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800" spc="-2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800" spc="-2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8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800" spc="-25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8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195">
                <a:solidFill>
                  <a:srgbClr val="6FAC46"/>
                </a:solidFill>
                <a:latin typeface="Trebuchet MS"/>
                <a:cs typeface="Trebuchet MS"/>
              </a:rPr>
              <a:t>:</a:t>
            </a:r>
            <a:r>
              <a:rPr dirty="0" sz="1800" spc="-2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6FAC46"/>
                </a:solidFill>
                <a:latin typeface="Trebuchet MS"/>
                <a:cs typeface="Trebuchet MS"/>
              </a:rPr>
              <a:t>P</a:t>
            </a:r>
            <a:r>
              <a:rPr dirty="0" sz="1800" spc="-29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8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800" spc="-26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FAC46"/>
                </a:solidFill>
                <a:latin typeface="Trebuchet MS"/>
                <a:cs typeface="Trebuchet MS"/>
              </a:rPr>
              <a:t>t</a:t>
            </a:r>
            <a:r>
              <a:rPr dirty="0" sz="1800" spc="42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6FAC46"/>
                </a:solidFill>
                <a:latin typeface="Trebuchet MS"/>
                <a:cs typeface="Trebuchet MS"/>
              </a:rPr>
              <a:t>D</a:t>
            </a:r>
            <a:r>
              <a:rPr dirty="0" sz="1800" spc="-2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6FAC46"/>
                </a:solidFill>
                <a:latin typeface="Trebuchet MS"/>
                <a:cs typeface="Trebuchet MS"/>
              </a:rPr>
              <a:t>o</a:t>
            </a:r>
            <a:r>
              <a:rPr dirty="0" sz="18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800" spc="-229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8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110">
                <a:solidFill>
                  <a:srgbClr val="6FAC46"/>
                </a:solidFill>
                <a:latin typeface="Trebuchet MS"/>
                <a:cs typeface="Trebuchet MS"/>
              </a:rPr>
              <a:t>i</a:t>
            </a:r>
            <a:r>
              <a:rPr dirty="0" sz="1800" spc="-24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800" spc="-22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6FAC46"/>
                </a:solidFill>
                <a:latin typeface="Trebuchet MS"/>
                <a:cs typeface="Trebuchet MS"/>
              </a:rPr>
              <a:t>\</a:t>
            </a:r>
            <a:r>
              <a:rPr dirty="0" sz="18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Trebuchet MS"/>
                <a:cs typeface="Trebuchet MS"/>
              </a:rPr>
              <a:t>U</a:t>
            </a:r>
            <a:r>
              <a:rPr dirty="0" sz="18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6FAC46"/>
                </a:solidFill>
                <a:latin typeface="Trebuchet MS"/>
                <a:cs typeface="Trebuchet MS"/>
              </a:rPr>
              <a:t>s</a:t>
            </a:r>
            <a:r>
              <a:rPr dirty="0" sz="18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r>
              <a:rPr dirty="0" sz="18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6FAC46"/>
                </a:solidFill>
                <a:latin typeface="Trebuchet MS"/>
                <a:cs typeface="Trebuchet MS"/>
              </a:rPr>
              <a:t>r</a:t>
            </a:r>
            <a:r>
              <a:rPr dirty="0" sz="1800" spc="-260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6FAC46"/>
                </a:solidFill>
                <a:latin typeface="Trebuchet MS"/>
                <a:cs typeface="Trebuchet MS"/>
              </a:rPr>
              <a:t>n</a:t>
            </a:r>
            <a:r>
              <a:rPr dirty="0" sz="1800" spc="-24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6FAC46"/>
                </a:solidFill>
                <a:latin typeface="Trebuchet MS"/>
                <a:cs typeface="Trebuchet MS"/>
              </a:rPr>
              <a:t>a</a:t>
            </a:r>
            <a:r>
              <a:rPr dirty="0" sz="1800" spc="-235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6FAC46"/>
                </a:solidFill>
                <a:latin typeface="Trebuchet MS"/>
                <a:cs typeface="Trebuchet MS"/>
              </a:rPr>
              <a:t>m</a:t>
            </a:r>
            <a:r>
              <a:rPr dirty="0" sz="1800" spc="-254">
                <a:solidFill>
                  <a:srgbClr val="6FAC46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25552" y="5827776"/>
            <a:ext cx="5023485" cy="490855"/>
          </a:xfrm>
          <a:custGeom>
            <a:avLst/>
            <a:gdLst/>
            <a:ahLst/>
            <a:cxnLst/>
            <a:rect l="l" t="t" r="r" b="b"/>
            <a:pathLst>
              <a:path w="5023485" h="490854">
                <a:moveTo>
                  <a:pt x="0" y="81787"/>
                </a:moveTo>
                <a:lnTo>
                  <a:pt x="6426" y="49950"/>
                </a:lnTo>
                <a:lnTo>
                  <a:pt x="23953" y="23953"/>
                </a:lnTo>
                <a:lnTo>
                  <a:pt x="49950" y="6426"/>
                </a:lnTo>
                <a:lnTo>
                  <a:pt x="81787" y="0"/>
                </a:lnTo>
                <a:lnTo>
                  <a:pt x="4941316" y="0"/>
                </a:lnTo>
                <a:lnTo>
                  <a:pt x="4973169" y="6426"/>
                </a:lnTo>
                <a:lnTo>
                  <a:pt x="4999164" y="23953"/>
                </a:lnTo>
                <a:lnTo>
                  <a:pt x="5016682" y="49950"/>
                </a:lnTo>
                <a:lnTo>
                  <a:pt x="5023104" y="81787"/>
                </a:lnTo>
                <a:lnTo>
                  <a:pt x="5023104" y="408940"/>
                </a:lnTo>
                <a:lnTo>
                  <a:pt x="5016682" y="440777"/>
                </a:lnTo>
                <a:lnTo>
                  <a:pt x="4999164" y="466774"/>
                </a:lnTo>
                <a:lnTo>
                  <a:pt x="4973169" y="484301"/>
                </a:lnTo>
                <a:lnTo>
                  <a:pt x="4941316" y="490728"/>
                </a:lnTo>
                <a:lnTo>
                  <a:pt x="81787" y="490728"/>
                </a:lnTo>
                <a:lnTo>
                  <a:pt x="49950" y="484301"/>
                </a:lnTo>
                <a:lnTo>
                  <a:pt x="23953" y="466774"/>
                </a:lnTo>
                <a:lnTo>
                  <a:pt x="6426" y="440777"/>
                </a:lnTo>
                <a:lnTo>
                  <a:pt x="0" y="408940"/>
                </a:lnTo>
                <a:lnTo>
                  <a:pt x="0" y="81787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47361" y="3256103"/>
            <a:ext cx="6581140" cy="79946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2117725" algn="l"/>
                <a:tab pos="2680335" algn="l"/>
                <a:tab pos="3094355" algn="l"/>
                <a:tab pos="4396105" algn="l"/>
                <a:tab pos="5664835" algn="l"/>
                <a:tab pos="602996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1377950" algn="l"/>
                <a:tab pos="2218055" algn="l"/>
                <a:tab pos="2792730" algn="l"/>
                <a:tab pos="3206750" algn="l"/>
                <a:tab pos="3656965" algn="l"/>
                <a:tab pos="528129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?</a:t>
            </a:r>
            <a:r>
              <a:rPr dirty="0" sz="1700" spc="4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195453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DISCUSS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8144" y="629112"/>
            <a:ext cx="4182745" cy="159829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800" b="1">
                <a:solidFill>
                  <a:srgbClr val="FFFFFF"/>
                </a:solidFill>
                <a:latin typeface="Arial Black"/>
                <a:cs typeface="Arial Black"/>
              </a:rPr>
              <a:t>Computer</a:t>
            </a:r>
            <a:r>
              <a:rPr dirty="0" sz="1800" spc="-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Accounts</a:t>
            </a:r>
            <a:endParaRPr sz="1800">
              <a:latin typeface="Arial Black"/>
              <a:cs typeface="Arial Black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complex</a:t>
            </a:r>
            <a:r>
              <a:rPr dirty="0" sz="1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character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30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days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63951"/>
            <a:ext cx="11542775" cy="3005328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2009" y="2816732"/>
            <a:ext cx="3876040" cy="2851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46175" algn="l"/>
                <a:tab pos="3088005" algn="l"/>
              </a:tabLst>
            </a:pP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f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m</a:t>
            </a:r>
            <a:r>
              <a:rPr dirty="0" sz="1700" b="0">
                <a:latin typeface="Arial"/>
                <a:cs typeface="Arial"/>
              </a:rPr>
              <a:t>	K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b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g</a:t>
            </a:r>
            <a:r>
              <a:rPr dirty="0" sz="1700" b="0">
                <a:latin typeface="Arial"/>
                <a:cs typeface="Arial"/>
              </a:rPr>
              <a:t>	a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k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652009" y="3380994"/>
            <a:ext cx="378142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13460" algn="l"/>
                <a:tab pos="1463675" algn="l"/>
                <a:tab pos="31826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2009" y="3945127"/>
            <a:ext cx="624586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235" algn="l"/>
                <a:tab pos="831215" algn="l"/>
                <a:tab pos="1917064" algn="l"/>
                <a:tab pos="3036570" algn="l"/>
                <a:tab pos="3769360" algn="l"/>
                <a:tab pos="464566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6264" y="2782265"/>
            <a:ext cx="4078604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67080" algn="l"/>
                <a:tab pos="1095375" algn="l"/>
                <a:tab pos="1353820" algn="l"/>
              </a:tabLst>
            </a:pPr>
            <a:r>
              <a:rPr dirty="0" sz="1700" b="0">
                <a:latin typeface="Arial"/>
                <a:cs typeface="Arial"/>
              </a:rPr>
              <a:t>W</a:t>
            </a:r>
            <a:r>
              <a:rPr dirty="0" sz="1700" spc="-12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i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s</a:t>
            </a:r>
            <a:r>
              <a:rPr dirty="0" sz="1700" b="0">
                <a:latin typeface="Arial"/>
                <a:cs typeface="Arial"/>
              </a:rPr>
              <a:t>	</a:t>
            </a:r>
            <a:r>
              <a:rPr dirty="0" sz="1700" spc="-50" b="0">
                <a:latin typeface="Arial"/>
                <a:cs typeface="Arial"/>
              </a:rPr>
              <a:t>a</a:t>
            </a:r>
            <a:r>
              <a:rPr dirty="0" sz="1700" b="0">
                <a:latin typeface="Arial"/>
                <a:cs typeface="Arial"/>
              </a:rPr>
              <a:t>	“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4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-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b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j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”</a:t>
            </a:r>
            <a:r>
              <a:rPr dirty="0" sz="1700" spc="15" b="0">
                <a:latin typeface="Arial"/>
                <a:cs typeface="Arial"/>
              </a:rPr>
              <a:t> 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638800">
              <a:lnSpc>
                <a:spcPts val="1240"/>
              </a:lnSpc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346830"/>
            <a:ext cx="4075429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67080" algn="l"/>
                <a:tab pos="1095375" algn="l"/>
                <a:tab pos="13538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“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3910965"/>
            <a:ext cx="4855845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61670" algn="l"/>
                <a:tab pos="949325" algn="l"/>
                <a:tab pos="1758950" algn="l"/>
                <a:tab pos="3560445" algn="l"/>
                <a:tab pos="462216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998846" y="3144138"/>
            <a:ext cx="289369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827" y="2560929"/>
            <a:ext cx="2992120" cy="10750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100"/>
              </a:spcBef>
            </a:pPr>
            <a:r>
              <a:rPr dirty="0" spc="95"/>
              <a:t>RUBEUS KERBEROAST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8078" y="2038299"/>
            <a:ext cx="6761480" cy="2711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9265" algn="l"/>
                <a:tab pos="5078730" algn="l"/>
              </a:tabLst>
            </a:pP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5" b="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600" spc="-12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4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h</a:t>
            </a:r>
            <a:r>
              <a:rPr dirty="0" sz="1600" spc="-17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a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s</a:t>
            </a:r>
            <a:r>
              <a:rPr dirty="0" sz="1600" spc="-15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h</a:t>
            </a:r>
            <a:r>
              <a:rPr dirty="0" sz="1600" spc="-17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c</a:t>
            </a:r>
            <a:r>
              <a:rPr dirty="0" sz="1600" spc="-15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a</a:t>
            </a:r>
            <a:r>
              <a:rPr dirty="0" sz="1600" spc="-170" b="0">
                <a:latin typeface="Arial"/>
                <a:cs typeface="Arial"/>
              </a:rPr>
              <a:t> </a:t>
            </a:r>
            <a:r>
              <a:rPr dirty="0" sz="1600" spc="-50" b="0">
                <a:latin typeface="Arial"/>
                <a:cs typeface="Arial"/>
              </a:rPr>
              <a:t>t</a:t>
            </a:r>
            <a:r>
              <a:rPr dirty="0" sz="1600" b="0">
                <a:latin typeface="Arial"/>
                <a:cs typeface="Arial"/>
              </a:rPr>
              <a:t>	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3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3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b="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2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 b="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188078" y="2453386"/>
            <a:ext cx="175895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88078" y="3282823"/>
            <a:ext cx="663067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93520" algn="l"/>
                <a:tab pos="3648710" algn="l"/>
                <a:tab pos="3892550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1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305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88078" y="4111828"/>
            <a:ext cx="2701925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@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5764" y="2782478"/>
            <a:ext cx="2358390" cy="1074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95"/>
              </a:spcBef>
            </a:pP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CRACKING </a:t>
            </a:r>
            <a:r>
              <a:rPr dirty="0" sz="2900" spc="90" b="1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900" spc="3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HASH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528" y="2262073"/>
            <a:ext cx="7131684" cy="5448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02715" algn="l"/>
                <a:tab pos="4438650" algn="l"/>
                <a:tab pos="6689090" algn="l"/>
              </a:tabLst>
            </a:pP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4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@</a:t>
            </a:r>
            <a:r>
              <a:rPr dirty="0" sz="1700" spc="-19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20" b="0">
                <a:solidFill>
                  <a:srgbClr val="6FAC46"/>
                </a:solidFill>
                <a:latin typeface="Arial"/>
                <a:cs typeface="Arial"/>
              </a:rPr>
              <a:t>ep 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 b="0">
                <a:solidFill>
                  <a:srgbClr val="6FAC46"/>
                </a:solidFill>
                <a:latin typeface="Arial"/>
                <a:cs typeface="Arial"/>
              </a:rPr>
              <a:t>“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097528" y="3299205"/>
            <a:ext cx="158559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402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\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97528" y="3917644"/>
            <a:ext cx="4149090" cy="10052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00">
                <a:solidFill>
                  <a:srgbClr val="6FAC46"/>
                </a:solidFill>
                <a:latin typeface="Arial"/>
                <a:cs typeface="Arial"/>
              </a:rPr>
              <a:t>w.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30453" y="3210890"/>
            <a:ext cx="275082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95" b="1">
                <a:solidFill>
                  <a:srgbClr val="FFFFFF"/>
                </a:solidFill>
                <a:latin typeface="Arial Black"/>
                <a:cs typeface="Arial Black"/>
              </a:rPr>
              <a:t>TEST</a:t>
            </a:r>
            <a:r>
              <a:rPr dirty="0" sz="2900" spc="3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95" b="1">
                <a:solidFill>
                  <a:srgbClr val="FFFFFF"/>
                </a:solidFill>
                <a:latin typeface="Arial Black"/>
                <a:cs typeface="Arial Black"/>
              </a:rPr>
              <a:t>ADMIN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03885"/>
            <a:ext cx="256159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/>
              <a:t>LAB</a:t>
            </a:r>
            <a:r>
              <a:rPr dirty="0" sz="3000" spc="320"/>
              <a:t> </a:t>
            </a:r>
            <a:r>
              <a:rPr dirty="0" sz="3000" spc="95"/>
              <a:t>SETUP</a:t>
            </a:r>
            <a:endParaRPr sz="3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4447032"/>
            <a:ext cx="1673352" cy="169773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545177" y="694060"/>
            <a:ext cx="868680" cy="1201420"/>
            <a:chOff x="5545177" y="694060"/>
            <a:chExt cx="868680" cy="1201420"/>
          </a:xfrm>
        </p:grpSpPr>
        <p:sp>
          <p:nvSpPr>
            <p:cNvPr id="5" name="object 5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335615" y="381415"/>
                  </a:move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716" y="738092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  <a:lnTo>
                    <a:pt x="373638" y="814665"/>
                  </a:lnTo>
                  <a:lnTo>
                    <a:pt x="365095" y="738092"/>
                  </a:lnTo>
                  <a:lnTo>
                    <a:pt x="384067" y="730335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537215" y="651089"/>
                  </a:lnTo>
                  <a:lnTo>
                    <a:pt x="584525" y="603779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lnTo>
                    <a:pt x="335615" y="381415"/>
                  </a:lnTo>
                  <a:close/>
                </a:path>
                <a:path w="855979" h="1188720">
                  <a:moveTo>
                    <a:pt x="537215" y="651089"/>
                  </a:moveTo>
                  <a:lnTo>
                    <a:pt x="436134" y="651089"/>
                  </a:lnTo>
                  <a:lnTo>
                    <a:pt x="485750" y="665909"/>
                  </a:lnTo>
                  <a:lnTo>
                    <a:pt x="519164" y="669140"/>
                  </a:lnTo>
                  <a:lnTo>
                    <a:pt x="537215" y="651089"/>
                  </a:lnTo>
                  <a:close/>
                </a:path>
                <a:path w="855979" h="1188720">
                  <a:moveTo>
                    <a:pt x="593585" y="594719"/>
                  </a:moveTo>
                  <a:lnTo>
                    <a:pt x="583112" y="598462"/>
                  </a:lnTo>
                  <a:lnTo>
                    <a:pt x="536940" y="603779"/>
                  </a:lnTo>
                  <a:lnTo>
                    <a:pt x="584525" y="603779"/>
                  </a:lnTo>
                  <a:lnTo>
                    <a:pt x="593585" y="594719"/>
                  </a:lnTo>
                  <a:close/>
                </a:path>
                <a:path w="855979" h="1188720">
                  <a:moveTo>
                    <a:pt x="842055" y="222705"/>
                  </a:move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29230" y="459076"/>
                  </a:lnTo>
                  <a:lnTo>
                    <a:pt x="839289" y="349017"/>
                  </a:ln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42055" y="222705"/>
                  </a:lnTo>
                  <a:close/>
                </a:path>
                <a:path w="855979" h="1188720">
                  <a:moveTo>
                    <a:pt x="542253" y="0"/>
                  </a:move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452562" y="381415"/>
                  </a:lnTo>
                  <a:lnTo>
                    <a:pt x="508626" y="375473"/>
                  </a:lnTo>
                  <a:lnTo>
                    <a:pt x="549775" y="359641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5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842055" y="222705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55553" y="246"/>
                  </a:lnTo>
                  <a:lnTo>
                    <a:pt x="542253" y="0"/>
                  </a:lnTo>
                  <a:close/>
                </a:path>
                <a:path w="855979" h="1188720">
                  <a:moveTo>
                    <a:pt x="667027" y="29341"/>
                  </a:move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703537" y="45493"/>
                  </a:lnTo>
                  <a:lnTo>
                    <a:pt x="679619" y="31586"/>
                  </a:lnTo>
                  <a:lnTo>
                    <a:pt x="673425" y="29615"/>
                  </a:lnTo>
                  <a:lnTo>
                    <a:pt x="667027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839290" y="349017"/>
                  </a:move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3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3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2767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358600" y="668280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39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272" y="1345150"/>
              <a:ext cx="166699" cy="17620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887108" y="923081"/>
              <a:ext cx="403225" cy="381635"/>
            </a:xfrm>
            <a:custGeom>
              <a:avLst/>
              <a:gdLst/>
              <a:ahLst/>
              <a:cxnLst/>
              <a:rect l="l" t="t" r="r" b="b"/>
              <a:pathLst>
                <a:path w="403225" h="381634">
                  <a:moveTo>
                    <a:pt x="0" y="179814"/>
                  </a:moveTo>
                  <a:lnTo>
                    <a:pt x="0" y="158710"/>
                  </a:lnTo>
                  <a:lnTo>
                    <a:pt x="116947" y="158710"/>
                  </a:lnTo>
                  <a:lnTo>
                    <a:pt x="173010" y="152768"/>
                  </a:lnTo>
                  <a:lnTo>
                    <a:pt x="214160" y="136936"/>
                  </a:lnTo>
                  <a:lnTo>
                    <a:pt x="243852" y="114204"/>
                  </a:lnTo>
                  <a:lnTo>
                    <a:pt x="265542" y="87562"/>
                  </a:lnTo>
                  <a:lnTo>
                    <a:pt x="282688" y="59998"/>
                  </a:lnTo>
                  <a:lnTo>
                    <a:pt x="298745" y="34505"/>
                  </a:lnTo>
                  <a:lnTo>
                    <a:pt x="317169" y="14070"/>
                  </a:lnTo>
                  <a:lnTo>
                    <a:pt x="341417" y="1685"/>
                  </a:lnTo>
                  <a:lnTo>
                    <a:pt x="357061" y="0"/>
                  </a:lnTo>
                  <a:lnTo>
                    <a:pt x="372666" y="777"/>
                  </a:lnTo>
                  <a:lnTo>
                    <a:pt x="387956" y="3965"/>
                  </a:lnTo>
                  <a:lnTo>
                    <a:pt x="402656" y="9512"/>
                  </a:lnTo>
                  <a:lnTo>
                    <a:pt x="402656" y="179814"/>
                  </a:lnTo>
                  <a:lnTo>
                    <a:pt x="397340" y="225949"/>
                  </a:lnTo>
                  <a:lnTo>
                    <a:pt x="393614" y="236371"/>
                  </a:lnTo>
                </a:path>
                <a:path w="403225" h="381634">
                  <a:moveTo>
                    <a:pt x="257970" y="372014"/>
                  </a:moveTo>
                  <a:lnTo>
                    <a:pt x="247497" y="375757"/>
                  </a:lnTo>
                  <a:lnTo>
                    <a:pt x="201324" y="381074"/>
                  </a:lnTo>
                  <a:lnTo>
                    <a:pt x="155174" y="375757"/>
                  </a:lnTo>
                  <a:lnTo>
                    <a:pt x="112803" y="360611"/>
                  </a:lnTo>
                  <a:lnTo>
                    <a:pt x="75421" y="336847"/>
                  </a:lnTo>
                  <a:lnTo>
                    <a:pt x="44240" y="305675"/>
                  </a:lnTo>
                  <a:lnTo>
                    <a:pt x="20469" y="268306"/>
                  </a:lnTo>
                  <a:lnTo>
                    <a:pt x="5319" y="225949"/>
                  </a:lnTo>
                  <a:lnTo>
                    <a:pt x="0" y="179814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826008" y="1481327"/>
            <a:ext cx="1655445" cy="4584700"/>
            <a:chOff x="826008" y="1481327"/>
            <a:chExt cx="1655445" cy="45847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8" y="1481327"/>
              <a:ext cx="1655064" cy="1697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8" y="4367783"/>
              <a:ext cx="1655064" cy="169773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363961" y="4951857"/>
            <a:ext cx="592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DC-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1441703"/>
            <a:ext cx="1673351" cy="170688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322324" y="4672406"/>
            <a:ext cx="763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02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71142" y="1958085"/>
            <a:ext cx="763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300207" y="1888312"/>
            <a:ext cx="7753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244851" y="1763522"/>
            <a:ext cx="3313429" cy="3456304"/>
            <a:chOff x="2244851" y="1763522"/>
            <a:chExt cx="3313429" cy="3456304"/>
          </a:xfrm>
        </p:grpSpPr>
        <p:sp>
          <p:nvSpPr>
            <p:cNvPr id="18" name="object 18" descr=""/>
            <p:cNvSpPr/>
            <p:nvPr/>
          </p:nvSpPr>
          <p:spPr>
            <a:xfrm>
              <a:off x="2244851" y="2185162"/>
              <a:ext cx="3298825" cy="257175"/>
            </a:xfrm>
            <a:custGeom>
              <a:avLst/>
              <a:gdLst/>
              <a:ahLst/>
              <a:cxnLst/>
              <a:rect l="l" t="t" r="r" b="b"/>
              <a:pathLst>
                <a:path w="3298825" h="257175">
                  <a:moveTo>
                    <a:pt x="115187" y="38039"/>
                  </a:moveTo>
                  <a:lnTo>
                    <a:pt x="113030" y="76013"/>
                  </a:lnTo>
                  <a:lnTo>
                    <a:pt x="3296285" y="257048"/>
                  </a:lnTo>
                  <a:lnTo>
                    <a:pt x="3298444" y="218948"/>
                  </a:lnTo>
                  <a:lnTo>
                    <a:pt x="115187" y="38039"/>
                  </a:lnTo>
                  <a:close/>
                </a:path>
                <a:path w="3298825" h="257175">
                  <a:moveTo>
                    <a:pt x="117348" y="0"/>
                  </a:moveTo>
                  <a:lnTo>
                    <a:pt x="0" y="50546"/>
                  </a:lnTo>
                  <a:lnTo>
                    <a:pt x="110871" y="114046"/>
                  </a:lnTo>
                  <a:lnTo>
                    <a:pt x="113030" y="76013"/>
                  </a:lnTo>
                  <a:lnTo>
                    <a:pt x="93980" y="74929"/>
                  </a:lnTo>
                  <a:lnTo>
                    <a:pt x="96139" y="36957"/>
                  </a:lnTo>
                  <a:lnTo>
                    <a:pt x="115249" y="36957"/>
                  </a:lnTo>
                  <a:lnTo>
                    <a:pt x="117348" y="0"/>
                  </a:lnTo>
                  <a:close/>
                </a:path>
                <a:path w="3298825" h="257175">
                  <a:moveTo>
                    <a:pt x="96139" y="36957"/>
                  </a:moveTo>
                  <a:lnTo>
                    <a:pt x="93980" y="74929"/>
                  </a:lnTo>
                  <a:lnTo>
                    <a:pt x="113030" y="76013"/>
                  </a:lnTo>
                  <a:lnTo>
                    <a:pt x="115187" y="38039"/>
                  </a:lnTo>
                  <a:lnTo>
                    <a:pt x="96139" y="36957"/>
                  </a:lnTo>
                  <a:close/>
                </a:path>
                <a:path w="3298825" h="257175">
                  <a:moveTo>
                    <a:pt x="115249" y="36957"/>
                  </a:moveTo>
                  <a:lnTo>
                    <a:pt x="96139" y="36957"/>
                  </a:lnTo>
                  <a:lnTo>
                    <a:pt x="115187" y="38039"/>
                  </a:lnTo>
                  <a:lnTo>
                    <a:pt x="115249" y="3695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0977" y="1763522"/>
              <a:ext cx="587248" cy="17487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0276" y="2038350"/>
              <a:ext cx="604200" cy="17475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482595" y="2410587"/>
              <a:ext cx="3075305" cy="2809240"/>
            </a:xfrm>
            <a:custGeom>
              <a:avLst/>
              <a:gdLst/>
              <a:ahLst/>
              <a:cxnLst/>
              <a:rect l="l" t="t" r="r" b="b"/>
              <a:pathLst>
                <a:path w="3075304" h="2809240">
                  <a:moveTo>
                    <a:pt x="45847" y="2689987"/>
                  </a:moveTo>
                  <a:lnTo>
                    <a:pt x="0" y="2809240"/>
                  </a:lnTo>
                  <a:lnTo>
                    <a:pt x="122936" y="2774315"/>
                  </a:lnTo>
                  <a:lnTo>
                    <a:pt x="109004" y="2759075"/>
                  </a:lnTo>
                  <a:lnTo>
                    <a:pt x="83185" y="2759075"/>
                  </a:lnTo>
                  <a:lnTo>
                    <a:pt x="57531" y="2730881"/>
                  </a:lnTo>
                  <a:lnTo>
                    <a:pt x="71541" y="2718094"/>
                  </a:lnTo>
                  <a:lnTo>
                    <a:pt x="45847" y="2689987"/>
                  </a:lnTo>
                  <a:close/>
                </a:path>
                <a:path w="3075304" h="2809240">
                  <a:moveTo>
                    <a:pt x="71541" y="2718094"/>
                  </a:moveTo>
                  <a:lnTo>
                    <a:pt x="57531" y="2730881"/>
                  </a:lnTo>
                  <a:lnTo>
                    <a:pt x="83185" y="2759075"/>
                  </a:lnTo>
                  <a:lnTo>
                    <a:pt x="97260" y="2746228"/>
                  </a:lnTo>
                  <a:lnTo>
                    <a:pt x="71541" y="2718094"/>
                  </a:lnTo>
                  <a:close/>
                </a:path>
                <a:path w="3075304" h="2809240">
                  <a:moveTo>
                    <a:pt x="97260" y="2746228"/>
                  </a:moveTo>
                  <a:lnTo>
                    <a:pt x="83185" y="2759075"/>
                  </a:lnTo>
                  <a:lnTo>
                    <a:pt x="109004" y="2759075"/>
                  </a:lnTo>
                  <a:lnTo>
                    <a:pt x="97260" y="2746228"/>
                  </a:lnTo>
                  <a:close/>
                </a:path>
                <a:path w="3075304" h="2809240">
                  <a:moveTo>
                    <a:pt x="3049651" y="0"/>
                  </a:moveTo>
                  <a:lnTo>
                    <a:pt x="71541" y="2718094"/>
                  </a:lnTo>
                  <a:lnTo>
                    <a:pt x="97260" y="2746228"/>
                  </a:lnTo>
                  <a:lnTo>
                    <a:pt x="3075305" y="28193"/>
                  </a:lnTo>
                  <a:lnTo>
                    <a:pt x="304965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0907" y="3362960"/>
              <a:ext cx="672338" cy="669035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5594350" y="2255596"/>
            <a:ext cx="1283970" cy="184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2382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Pwnd.user</a:t>
            </a:r>
            <a:endParaRPr sz="1800">
              <a:latin typeface="Liberation Sans Narrow"/>
              <a:cs typeface="Liberation Sans Narrow"/>
            </a:endParaRPr>
          </a:p>
          <a:p>
            <a:pPr algn="ctr" marL="12700" marR="5080" indent="-28575">
              <a:lnSpc>
                <a:spcPct val="184400"/>
              </a:lnSpc>
              <a:spcBef>
                <a:spcPts val="190"/>
              </a:spcBef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Sprayed.user Roasted.user IIS.Srvc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783578" y="2409444"/>
            <a:ext cx="2934970" cy="1570355"/>
            <a:chOff x="6783578" y="2409444"/>
            <a:chExt cx="2934970" cy="1570355"/>
          </a:xfrm>
        </p:grpSpPr>
        <p:sp>
          <p:nvSpPr>
            <p:cNvPr id="25" name="object 25" descr=""/>
            <p:cNvSpPr/>
            <p:nvPr/>
          </p:nvSpPr>
          <p:spPr>
            <a:xfrm>
              <a:off x="6783578" y="2409444"/>
              <a:ext cx="2934970" cy="1570355"/>
            </a:xfrm>
            <a:custGeom>
              <a:avLst/>
              <a:gdLst/>
              <a:ahLst/>
              <a:cxnLst/>
              <a:rect l="l" t="t" r="r" b="b"/>
              <a:pathLst>
                <a:path w="2934970" h="1570354">
                  <a:moveTo>
                    <a:pt x="2825051" y="36747"/>
                  </a:moveTo>
                  <a:lnTo>
                    <a:pt x="0" y="1536699"/>
                  </a:lnTo>
                  <a:lnTo>
                    <a:pt x="17779" y="1570354"/>
                  </a:lnTo>
                  <a:lnTo>
                    <a:pt x="2842942" y="70410"/>
                  </a:lnTo>
                  <a:lnTo>
                    <a:pt x="2825051" y="36747"/>
                  </a:lnTo>
                  <a:close/>
                </a:path>
                <a:path w="2934970" h="1570354">
                  <a:moveTo>
                    <a:pt x="2915137" y="27812"/>
                  </a:moveTo>
                  <a:lnTo>
                    <a:pt x="2841879" y="27812"/>
                  </a:lnTo>
                  <a:lnTo>
                    <a:pt x="2859786" y="61467"/>
                  </a:lnTo>
                  <a:lnTo>
                    <a:pt x="2842942" y="70410"/>
                  </a:lnTo>
                  <a:lnTo>
                    <a:pt x="2860802" y="104012"/>
                  </a:lnTo>
                  <a:lnTo>
                    <a:pt x="2915137" y="27812"/>
                  </a:lnTo>
                  <a:close/>
                </a:path>
                <a:path w="2934970" h="1570354">
                  <a:moveTo>
                    <a:pt x="2841879" y="27812"/>
                  </a:moveTo>
                  <a:lnTo>
                    <a:pt x="2825051" y="36747"/>
                  </a:lnTo>
                  <a:lnTo>
                    <a:pt x="2842942" y="70410"/>
                  </a:lnTo>
                  <a:lnTo>
                    <a:pt x="2859786" y="61467"/>
                  </a:lnTo>
                  <a:lnTo>
                    <a:pt x="2841879" y="27812"/>
                  </a:lnTo>
                  <a:close/>
                </a:path>
                <a:path w="2934970" h="1570354">
                  <a:moveTo>
                    <a:pt x="2934970" y="0"/>
                  </a:moveTo>
                  <a:lnTo>
                    <a:pt x="2807207" y="3175"/>
                  </a:lnTo>
                  <a:lnTo>
                    <a:pt x="2825051" y="36747"/>
                  </a:lnTo>
                  <a:lnTo>
                    <a:pt x="2841879" y="27812"/>
                  </a:lnTo>
                  <a:lnTo>
                    <a:pt x="2915137" y="27812"/>
                  </a:lnTo>
                  <a:lnTo>
                    <a:pt x="293497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2562" y="2486025"/>
              <a:ext cx="673989" cy="621664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800" y="2789402"/>
            <a:ext cx="5895975" cy="10744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95"/>
              </a:spcBef>
            </a:pPr>
            <a:r>
              <a:rPr dirty="0" spc="100"/>
              <a:t>LOGIN</a:t>
            </a:r>
            <a:r>
              <a:rPr dirty="0" spc="300"/>
              <a:t> </a:t>
            </a:r>
            <a:r>
              <a:rPr dirty="0"/>
              <a:t>TO</a:t>
            </a:r>
            <a:r>
              <a:rPr dirty="0" spc="305"/>
              <a:t> </a:t>
            </a:r>
            <a:r>
              <a:rPr dirty="0" spc="145"/>
              <a:t>WEB-</a:t>
            </a:r>
            <a:r>
              <a:rPr dirty="0" spc="125"/>
              <a:t>01 </a:t>
            </a:r>
            <a:r>
              <a:rPr dirty="0" spc="110"/>
              <a:t>DADMIN.USER</a:t>
            </a:r>
            <a:r>
              <a:rPr dirty="0" spc="370"/>
              <a:t> </a:t>
            </a:r>
            <a:r>
              <a:rPr dirty="0"/>
              <a:t>/</a:t>
            </a:r>
            <a:r>
              <a:rPr dirty="0" spc="300"/>
              <a:t> </a:t>
            </a:r>
            <a:r>
              <a:rPr dirty="0" spc="100"/>
              <a:t>ITDA@1234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72176" y="3457447"/>
            <a:ext cx="360489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8835" algn="l"/>
                <a:tab pos="1866900" algn="l"/>
                <a:tab pos="255016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FFFFFF"/>
                </a:solidFill>
                <a:latin typeface="Arial"/>
                <a:cs typeface="Arial"/>
              </a:rPr>
              <a:t>01 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53027" y="623443"/>
            <a:ext cx="7132320" cy="12185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945"/>
              </a:lnSpc>
              <a:spcBef>
                <a:spcPts val="105"/>
              </a:spcBef>
              <a:tabLst>
                <a:tab pos="1402715" algn="l"/>
                <a:tab pos="4438650" algn="l"/>
                <a:tab pos="668909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@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6FAC46"/>
                </a:solidFill>
                <a:latin typeface="Arial"/>
                <a:cs typeface="Arial"/>
              </a:rPr>
              <a:t>ep 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945"/>
              </a:lnSpc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“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  <a:tabLst>
                <a:tab pos="41402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55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\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153027" y="2242566"/>
            <a:ext cx="584708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53027" y="2865671"/>
            <a:ext cx="6826884" cy="75057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  <a:tabLst>
                <a:tab pos="2244090" algn="l"/>
                <a:tab pos="4436110" algn="l"/>
                <a:tab pos="547243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6FAC46"/>
                </a:solidFill>
                <a:latin typeface="Arial"/>
                <a:cs typeface="Arial"/>
              </a:rPr>
              <a:t>01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g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53027" y="3952841"/>
            <a:ext cx="6826884" cy="752475"/>
          </a:xfrm>
          <a:prstGeom prst="rect">
            <a:avLst/>
          </a:prstGeom>
        </p:spPr>
        <p:txBody>
          <a:bodyPr wrap="square" lIns="0" tIns="1168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  <a:tabLst>
                <a:tab pos="2244090" algn="l"/>
                <a:tab pos="4436110" algn="l"/>
                <a:tab pos="547243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6FAC46"/>
                </a:solidFill>
                <a:latin typeface="Arial"/>
                <a:cs typeface="Arial"/>
              </a:rPr>
              <a:t>01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6FAC46"/>
                </a:solidFill>
                <a:latin typeface="Arial"/>
                <a:cs typeface="Arial"/>
              </a:rPr>
              <a:t>::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153027" y="5105780"/>
            <a:ext cx="6661150" cy="51689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5080">
              <a:lnSpc>
                <a:spcPts val="1820"/>
              </a:lnSpc>
              <a:spcBef>
                <a:spcPts val="345"/>
              </a:spcBef>
              <a:tabLst>
                <a:tab pos="718185" algn="l"/>
                <a:tab pos="1134745" algn="l"/>
                <a:tab pos="1521460" algn="l"/>
                <a:tab pos="2039620" algn="l"/>
                <a:tab pos="4355465" algn="l"/>
                <a:tab pos="5596255" algn="l"/>
              </a:tabLst>
            </a:pP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	D</a:t>
            </a:r>
            <a:r>
              <a:rPr dirty="0" sz="1700" spc="-17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C000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	D</a:t>
            </a:r>
            <a:r>
              <a:rPr dirty="0" sz="1700" spc="-17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i</a:t>
            </a:r>
            <a:r>
              <a:rPr dirty="0" sz="1700" spc="-15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.</a:t>
            </a:r>
            <a:r>
              <a:rPr dirty="0" sz="1700" spc="-15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r</a:t>
            </a:r>
            <a:r>
              <a:rPr dirty="0" sz="1700" spc="20">
                <a:solidFill>
                  <a:srgbClr val="FFC000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C000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	W</a:t>
            </a:r>
            <a:r>
              <a:rPr dirty="0" sz="1700" spc="-15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b</a:t>
            </a:r>
            <a:r>
              <a:rPr dirty="0" sz="1700" spc="-16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1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C000"/>
                </a:solidFill>
                <a:latin typeface="Arial"/>
                <a:cs typeface="Arial"/>
              </a:rPr>
              <a:t>$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	m</a:t>
            </a:r>
            <a:r>
              <a:rPr dirty="0" sz="1700" spc="-18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C000"/>
                </a:solidFill>
                <a:latin typeface="Arial"/>
                <a:cs typeface="Arial"/>
              </a:rPr>
              <a:t>e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C000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C000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66063" y="1974640"/>
            <a:ext cx="2386330" cy="2124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100"/>
              </a:spcBef>
            </a:pP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DUMP </a:t>
            </a:r>
            <a:r>
              <a:rPr dirty="0" sz="2900" spc="135" b="1">
                <a:solidFill>
                  <a:srgbClr val="FFFFFF"/>
                </a:solidFill>
                <a:latin typeface="Arial Black"/>
                <a:cs typeface="Arial Black"/>
              </a:rPr>
              <a:t>WEB-</a:t>
            </a:r>
            <a:r>
              <a:rPr dirty="0" sz="2900" spc="125" b="1">
                <a:solidFill>
                  <a:srgbClr val="FFFFFF"/>
                </a:solidFill>
                <a:latin typeface="Arial Black"/>
                <a:cs typeface="Arial Black"/>
              </a:rPr>
              <a:t>01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HASHES </a:t>
            </a:r>
            <a:r>
              <a:rPr dirty="0" sz="2900" spc="70" b="1">
                <a:solidFill>
                  <a:srgbClr val="FFFFFF"/>
                </a:solidFill>
                <a:latin typeface="Arial Black"/>
                <a:cs typeface="Arial Black"/>
              </a:rPr>
              <a:t>REMOTELY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024" y="526745"/>
            <a:ext cx="475678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70"/>
              <a:t>OVERPASS</a:t>
            </a:r>
            <a:r>
              <a:rPr dirty="0" spc="345"/>
              <a:t> </a:t>
            </a:r>
            <a:r>
              <a:rPr dirty="0" spc="90"/>
              <a:t>THE</a:t>
            </a:r>
            <a:r>
              <a:rPr dirty="0" spc="295"/>
              <a:t> </a:t>
            </a:r>
            <a:r>
              <a:rPr dirty="0" spc="80"/>
              <a:t>HASH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7024" y="1207897"/>
            <a:ext cx="5889625" cy="276733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18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 user’s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NTLM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 request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Kerberos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tickets:</a:t>
            </a:r>
            <a:endParaRPr sz="1800">
              <a:latin typeface="Arial"/>
              <a:cs typeface="Arial"/>
            </a:endParaRPr>
          </a:p>
          <a:p>
            <a:pPr marL="390525" indent="-287655">
              <a:lnSpc>
                <a:spcPct val="100000"/>
              </a:lnSpc>
              <a:spcBef>
                <a:spcPts val="1085"/>
              </a:spcBef>
              <a:buChar char="•"/>
              <a:tabLst>
                <a:tab pos="390525" algn="l"/>
                <a:tab pos="39116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Ask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TGT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behalf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  <a:p>
            <a:pPr marL="390525" indent="-287655">
              <a:lnSpc>
                <a:spcPct val="100000"/>
              </a:lnSpc>
              <a:spcBef>
                <a:spcPts val="1080"/>
              </a:spcBef>
              <a:buChar char="•"/>
              <a:tabLst>
                <a:tab pos="390525" algn="l"/>
                <a:tab pos="39116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ask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permission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1800" spc="-15" b="1">
                <a:solidFill>
                  <a:srgbClr val="FFFFFF"/>
                </a:solidFill>
                <a:latin typeface="Arial Black"/>
                <a:cs typeface="Arial Black"/>
              </a:rPr>
              <a:t>Over-</a:t>
            </a:r>
            <a:r>
              <a:rPr dirty="0" sz="1800" spc="-25" b="1">
                <a:solidFill>
                  <a:srgbClr val="FFFFFF"/>
                </a:solidFill>
                <a:latin typeface="Arial Black"/>
                <a:cs typeface="Arial Black"/>
              </a:rPr>
              <a:t>PTH</a:t>
            </a:r>
            <a:endParaRPr sz="1800">
              <a:latin typeface="Arial Black"/>
              <a:cs typeface="Arial Black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Lateral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movement.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Privilege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escalation.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38647" y="3457447"/>
            <a:ext cx="581406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91815" algn="l"/>
                <a:tab pos="3606165" algn="l"/>
                <a:tab pos="3864610" algn="l"/>
                <a:tab pos="4594860" algn="l"/>
                <a:tab pos="4938395" algn="l"/>
                <a:tab pos="54495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2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2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91102" y="1810893"/>
            <a:ext cx="170688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3991102" y="2543886"/>
            <a:ext cx="6371590" cy="118999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1832610" algn="l"/>
                <a:tab pos="431101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6FAC46"/>
                </a:solidFill>
                <a:latin typeface="Arial"/>
                <a:cs typeface="Arial"/>
              </a:rPr>
              <a:t>::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235">
                <a:solidFill>
                  <a:srgbClr val="6FAC46"/>
                </a:solidFill>
                <a:latin typeface="Arial"/>
                <a:cs typeface="Arial"/>
              </a:rPr>
              <a:t>17459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6FAC46"/>
                </a:solidFill>
                <a:latin typeface="Arial"/>
                <a:cs typeface="Arial"/>
              </a:rPr>
              <a:t>22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6FAC46"/>
                </a:solidFill>
                <a:latin typeface="Arial"/>
                <a:cs typeface="Arial"/>
              </a:rPr>
              <a:t>bc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95">
                <a:solidFill>
                  <a:srgbClr val="6FAC46"/>
                </a:solidFill>
                <a:latin typeface="Arial"/>
                <a:cs typeface="Arial"/>
              </a:rPr>
              <a:t>447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95">
                <a:solidFill>
                  <a:srgbClr val="6FAC46"/>
                </a:solidFill>
                <a:latin typeface="Arial"/>
                <a:cs typeface="Arial"/>
              </a:rPr>
              <a:t>860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220">
                <a:solidFill>
                  <a:srgbClr val="6FAC46"/>
                </a:solidFill>
                <a:latin typeface="Arial"/>
                <a:cs typeface="Arial"/>
              </a:rPr>
              <a:t>7243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225">
                <a:solidFill>
                  <a:srgbClr val="6FAC46"/>
                </a:solidFill>
                <a:latin typeface="Arial"/>
                <a:cs typeface="Arial"/>
              </a:rPr>
              <a:t>40436 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91102" y="4271517"/>
            <a:ext cx="18681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355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FAC46"/>
                </a:solidFill>
                <a:latin typeface="Arial"/>
                <a:cs typeface="Arial"/>
              </a:rPr>
              <a:t>dc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FAC46"/>
                </a:solidFill>
                <a:latin typeface="Arial"/>
                <a:cs typeface="Arial"/>
              </a:rPr>
              <a:t>01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6FAC46"/>
                </a:solidFill>
                <a:latin typeface="Arial"/>
                <a:cs typeface="Arial"/>
              </a:rPr>
              <a:t>C$ 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800" y="2761462"/>
            <a:ext cx="2261235" cy="10750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100"/>
              </a:spcBef>
            </a:pPr>
            <a:r>
              <a:rPr dirty="0" spc="114"/>
              <a:t>OVER-</a:t>
            </a:r>
            <a:r>
              <a:rPr dirty="0" spc="105"/>
              <a:t>PTH </a:t>
            </a:r>
            <a:r>
              <a:rPr dirty="0" spc="85"/>
              <a:t>MIMIKATZ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40733" y="1329114"/>
            <a:ext cx="7286625" cy="801370"/>
          </a:xfrm>
          <a:prstGeom prst="rect">
            <a:avLst/>
          </a:prstGeom>
        </p:spPr>
        <p:txBody>
          <a:bodyPr wrap="square" lIns="0" tIns="140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</a:t>
            </a:r>
            <a:r>
              <a:rPr dirty="0" sz="1700" spc="-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 spc="-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Where-Object</a:t>
            </a:r>
            <a:r>
              <a:rPr dirty="0" sz="1700" spc="-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Name</a:t>
            </a:r>
            <a:r>
              <a:rPr dirty="0" sz="1700" spc="-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-eq</a:t>
            </a:r>
            <a:r>
              <a:rPr dirty="0" sz="1700" spc="-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svchost</a:t>
            </a:r>
            <a:r>
              <a:rPr dirty="0" sz="1700" spc="-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 spc="-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Select-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Object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Name,CPU</a:t>
            </a:r>
            <a:r>
              <a:rPr dirty="0" sz="1700" spc="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Sort-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Object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CPU -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Descending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638800">
              <a:lnSpc>
                <a:spcPts val="1240"/>
              </a:lnSpc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8197" y="1360754"/>
            <a:ext cx="2294890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SOLUTION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340733" y="3875608"/>
            <a:ext cx="578929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Process</a:t>
            </a:r>
            <a:r>
              <a:rPr dirty="0" sz="1700" spc="-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-Name</a:t>
            </a:r>
            <a:r>
              <a:rPr dirty="0" sz="1700" spc="-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svchost</a:t>
            </a:r>
            <a:r>
              <a:rPr dirty="0" sz="1700" spc="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 spc="-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Sort-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Object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CPU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0">
                <a:solidFill>
                  <a:srgbClr val="6FAC46"/>
                </a:solidFill>
                <a:latin typeface="Arial"/>
                <a:cs typeface="Arial"/>
              </a:rPr>
              <a:t>Descending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483102"/>
            <a:ext cx="2294255" cy="864869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5"/>
              </a:spcBef>
            </a:pPr>
            <a:r>
              <a:rPr dirty="0" sz="2900" spc="95" b="1">
                <a:solidFill>
                  <a:srgbClr val="FFFFFF"/>
                </a:solidFill>
                <a:latin typeface="Arial Black"/>
                <a:cs typeface="Arial Black"/>
              </a:rPr>
              <a:t>ANOTHER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67639"/>
            <a:ext cx="10515600" cy="6345935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8176" y="1742008"/>
            <a:ext cx="734631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44675" algn="l"/>
                <a:tab pos="2750185" algn="l"/>
                <a:tab pos="4926965" algn="l"/>
              </a:tabLst>
            </a:pP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9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3948176" y="2129789"/>
            <a:ext cx="614934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042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8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48176" y="2907283"/>
            <a:ext cx="59372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948176" y="3684777"/>
            <a:ext cx="635889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9475" algn="l"/>
                <a:tab pos="3786504" algn="l"/>
                <a:tab pos="58566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\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FAC46"/>
                </a:solidFill>
                <a:latin typeface="Arial"/>
                <a:cs typeface="Arial"/>
              </a:rPr>
              <a:t>dc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948176" y="4462398"/>
            <a:ext cx="124777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93800" y="2761462"/>
            <a:ext cx="2261235" cy="1075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100"/>
              </a:spcBef>
            </a:pPr>
            <a:r>
              <a:rPr dirty="0" sz="2900" spc="114" b="1">
                <a:solidFill>
                  <a:srgbClr val="FFFFFF"/>
                </a:solidFill>
                <a:latin typeface="Arial Black"/>
                <a:cs typeface="Arial Black"/>
              </a:rPr>
              <a:t>OVER-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PTH </a:t>
            </a:r>
            <a:r>
              <a:rPr dirty="0" sz="2900" spc="95" b="1">
                <a:solidFill>
                  <a:srgbClr val="FFFFFF"/>
                </a:solidFill>
                <a:latin typeface="Arial Black"/>
                <a:cs typeface="Arial Black"/>
              </a:rPr>
              <a:t>RUBEUS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136" y="594359"/>
            <a:ext cx="9607296" cy="5434584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03885"/>
            <a:ext cx="256159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/>
              <a:t>LAB</a:t>
            </a:r>
            <a:r>
              <a:rPr dirty="0" sz="3000" spc="320"/>
              <a:t> </a:t>
            </a:r>
            <a:r>
              <a:rPr dirty="0" sz="3000" spc="95"/>
              <a:t>SETUP</a:t>
            </a:r>
            <a:endParaRPr sz="3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4447032"/>
            <a:ext cx="1673352" cy="169773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545177" y="694060"/>
            <a:ext cx="868680" cy="1201420"/>
            <a:chOff x="5545177" y="694060"/>
            <a:chExt cx="868680" cy="1201420"/>
          </a:xfrm>
        </p:grpSpPr>
        <p:sp>
          <p:nvSpPr>
            <p:cNvPr id="5" name="object 5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335615" y="381415"/>
                  </a:move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716" y="738092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  <a:lnTo>
                    <a:pt x="373638" y="814665"/>
                  </a:lnTo>
                  <a:lnTo>
                    <a:pt x="365095" y="738092"/>
                  </a:lnTo>
                  <a:lnTo>
                    <a:pt x="384067" y="730335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537215" y="651089"/>
                  </a:lnTo>
                  <a:lnTo>
                    <a:pt x="584525" y="603779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lnTo>
                    <a:pt x="335615" y="381415"/>
                  </a:lnTo>
                  <a:close/>
                </a:path>
                <a:path w="855979" h="1188720">
                  <a:moveTo>
                    <a:pt x="537215" y="651089"/>
                  </a:moveTo>
                  <a:lnTo>
                    <a:pt x="436134" y="651089"/>
                  </a:lnTo>
                  <a:lnTo>
                    <a:pt x="485750" y="665909"/>
                  </a:lnTo>
                  <a:lnTo>
                    <a:pt x="519164" y="669140"/>
                  </a:lnTo>
                  <a:lnTo>
                    <a:pt x="537215" y="651089"/>
                  </a:lnTo>
                  <a:close/>
                </a:path>
                <a:path w="855979" h="1188720">
                  <a:moveTo>
                    <a:pt x="593585" y="594719"/>
                  </a:moveTo>
                  <a:lnTo>
                    <a:pt x="583112" y="598462"/>
                  </a:lnTo>
                  <a:lnTo>
                    <a:pt x="536940" y="603779"/>
                  </a:lnTo>
                  <a:lnTo>
                    <a:pt x="584525" y="603779"/>
                  </a:lnTo>
                  <a:lnTo>
                    <a:pt x="593585" y="594719"/>
                  </a:lnTo>
                  <a:close/>
                </a:path>
                <a:path w="855979" h="1188720">
                  <a:moveTo>
                    <a:pt x="842055" y="222705"/>
                  </a:move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29230" y="459076"/>
                  </a:lnTo>
                  <a:lnTo>
                    <a:pt x="839289" y="349017"/>
                  </a:ln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42055" y="222705"/>
                  </a:lnTo>
                  <a:close/>
                </a:path>
                <a:path w="855979" h="1188720">
                  <a:moveTo>
                    <a:pt x="542253" y="0"/>
                  </a:move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452562" y="381415"/>
                  </a:lnTo>
                  <a:lnTo>
                    <a:pt x="508626" y="375473"/>
                  </a:lnTo>
                  <a:lnTo>
                    <a:pt x="549775" y="359641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5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842055" y="222705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55553" y="246"/>
                  </a:lnTo>
                  <a:lnTo>
                    <a:pt x="542253" y="0"/>
                  </a:lnTo>
                  <a:close/>
                </a:path>
                <a:path w="855979" h="1188720">
                  <a:moveTo>
                    <a:pt x="667027" y="29341"/>
                  </a:move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703537" y="45493"/>
                  </a:lnTo>
                  <a:lnTo>
                    <a:pt x="679619" y="31586"/>
                  </a:lnTo>
                  <a:lnTo>
                    <a:pt x="673425" y="29615"/>
                  </a:lnTo>
                  <a:lnTo>
                    <a:pt x="667027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839290" y="349017"/>
                  </a:move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3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3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2767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358600" y="668280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39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272" y="1345150"/>
              <a:ext cx="166699" cy="17620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887108" y="923081"/>
              <a:ext cx="403225" cy="381635"/>
            </a:xfrm>
            <a:custGeom>
              <a:avLst/>
              <a:gdLst/>
              <a:ahLst/>
              <a:cxnLst/>
              <a:rect l="l" t="t" r="r" b="b"/>
              <a:pathLst>
                <a:path w="403225" h="381634">
                  <a:moveTo>
                    <a:pt x="0" y="179814"/>
                  </a:moveTo>
                  <a:lnTo>
                    <a:pt x="0" y="158710"/>
                  </a:lnTo>
                  <a:lnTo>
                    <a:pt x="116947" y="158710"/>
                  </a:lnTo>
                  <a:lnTo>
                    <a:pt x="173010" y="152768"/>
                  </a:lnTo>
                  <a:lnTo>
                    <a:pt x="214160" y="136936"/>
                  </a:lnTo>
                  <a:lnTo>
                    <a:pt x="243852" y="114204"/>
                  </a:lnTo>
                  <a:lnTo>
                    <a:pt x="265542" y="87562"/>
                  </a:lnTo>
                  <a:lnTo>
                    <a:pt x="282688" y="59998"/>
                  </a:lnTo>
                  <a:lnTo>
                    <a:pt x="298745" y="34505"/>
                  </a:lnTo>
                  <a:lnTo>
                    <a:pt x="317169" y="14070"/>
                  </a:lnTo>
                  <a:lnTo>
                    <a:pt x="341417" y="1685"/>
                  </a:lnTo>
                  <a:lnTo>
                    <a:pt x="357061" y="0"/>
                  </a:lnTo>
                  <a:lnTo>
                    <a:pt x="372666" y="777"/>
                  </a:lnTo>
                  <a:lnTo>
                    <a:pt x="387956" y="3965"/>
                  </a:lnTo>
                  <a:lnTo>
                    <a:pt x="402656" y="9512"/>
                  </a:lnTo>
                  <a:lnTo>
                    <a:pt x="402656" y="179814"/>
                  </a:lnTo>
                  <a:lnTo>
                    <a:pt x="397340" y="225949"/>
                  </a:lnTo>
                  <a:lnTo>
                    <a:pt x="393614" y="236371"/>
                  </a:lnTo>
                </a:path>
                <a:path w="403225" h="381634">
                  <a:moveTo>
                    <a:pt x="257970" y="372014"/>
                  </a:moveTo>
                  <a:lnTo>
                    <a:pt x="247497" y="375757"/>
                  </a:lnTo>
                  <a:lnTo>
                    <a:pt x="201324" y="381074"/>
                  </a:lnTo>
                  <a:lnTo>
                    <a:pt x="155174" y="375757"/>
                  </a:lnTo>
                  <a:lnTo>
                    <a:pt x="112803" y="360611"/>
                  </a:lnTo>
                  <a:lnTo>
                    <a:pt x="75421" y="336847"/>
                  </a:lnTo>
                  <a:lnTo>
                    <a:pt x="44240" y="305675"/>
                  </a:lnTo>
                  <a:lnTo>
                    <a:pt x="20469" y="268306"/>
                  </a:lnTo>
                  <a:lnTo>
                    <a:pt x="5319" y="225949"/>
                  </a:lnTo>
                  <a:lnTo>
                    <a:pt x="0" y="179814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826008" y="1481327"/>
            <a:ext cx="1655445" cy="4584700"/>
            <a:chOff x="826008" y="1481327"/>
            <a:chExt cx="1655445" cy="45847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8" y="1481327"/>
              <a:ext cx="1655064" cy="1697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8" y="4367783"/>
              <a:ext cx="1655064" cy="169773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363961" y="4951857"/>
            <a:ext cx="592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DC-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1441703"/>
            <a:ext cx="1673351" cy="170688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322324" y="4672406"/>
            <a:ext cx="763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02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71142" y="1958085"/>
            <a:ext cx="763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300207" y="1888312"/>
            <a:ext cx="7753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287523" y="1763522"/>
            <a:ext cx="3312160" cy="3456304"/>
            <a:chOff x="2287523" y="1763522"/>
            <a:chExt cx="3312160" cy="3456304"/>
          </a:xfrm>
        </p:grpSpPr>
        <p:sp>
          <p:nvSpPr>
            <p:cNvPr id="18" name="object 18" descr=""/>
            <p:cNvSpPr/>
            <p:nvPr/>
          </p:nvSpPr>
          <p:spPr>
            <a:xfrm>
              <a:off x="2287523" y="2185162"/>
              <a:ext cx="3298825" cy="257175"/>
            </a:xfrm>
            <a:custGeom>
              <a:avLst/>
              <a:gdLst/>
              <a:ahLst/>
              <a:cxnLst/>
              <a:rect l="l" t="t" r="r" b="b"/>
              <a:pathLst>
                <a:path w="3298825" h="257175">
                  <a:moveTo>
                    <a:pt x="115187" y="38039"/>
                  </a:moveTo>
                  <a:lnTo>
                    <a:pt x="113030" y="76013"/>
                  </a:lnTo>
                  <a:lnTo>
                    <a:pt x="3296285" y="257048"/>
                  </a:lnTo>
                  <a:lnTo>
                    <a:pt x="3298443" y="218948"/>
                  </a:lnTo>
                  <a:lnTo>
                    <a:pt x="115187" y="38039"/>
                  </a:lnTo>
                  <a:close/>
                </a:path>
                <a:path w="3298825" h="257175">
                  <a:moveTo>
                    <a:pt x="117348" y="0"/>
                  </a:moveTo>
                  <a:lnTo>
                    <a:pt x="0" y="50546"/>
                  </a:lnTo>
                  <a:lnTo>
                    <a:pt x="110870" y="114046"/>
                  </a:lnTo>
                  <a:lnTo>
                    <a:pt x="113030" y="76013"/>
                  </a:lnTo>
                  <a:lnTo>
                    <a:pt x="93980" y="74929"/>
                  </a:lnTo>
                  <a:lnTo>
                    <a:pt x="96138" y="36957"/>
                  </a:lnTo>
                  <a:lnTo>
                    <a:pt x="115249" y="36957"/>
                  </a:lnTo>
                  <a:lnTo>
                    <a:pt x="117348" y="0"/>
                  </a:lnTo>
                  <a:close/>
                </a:path>
                <a:path w="3298825" h="257175">
                  <a:moveTo>
                    <a:pt x="96138" y="36957"/>
                  </a:moveTo>
                  <a:lnTo>
                    <a:pt x="93980" y="74929"/>
                  </a:lnTo>
                  <a:lnTo>
                    <a:pt x="113030" y="76013"/>
                  </a:lnTo>
                  <a:lnTo>
                    <a:pt x="115187" y="38039"/>
                  </a:lnTo>
                  <a:lnTo>
                    <a:pt x="96138" y="36957"/>
                  </a:lnTo>
                  <a:close/>
                </a:path>
                <a:path w="3298825" h="257175">
                  <a:moveTo>
                    <a:pt x="115249" y="36957"/>
                  </a:moveTo>
                  <a:lnTo>
                    <a:pt x="96138" y="36957"/>
                  </a:lnTo>
                  <a:lnTo>
                    <a:pt x="115187" y="38039"/>
                  </a:lnTo>
                  <a:lnTo>
                    <a:pt x="115249" y="3695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0977" y="1763522"/>
              <a:ext cx="587248" cy="17487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0276" y="2038350"/>
              <a:ext cx="604200" cy="17475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482595" y="2410587"/>
              <a:ext cx="3117215" cy="2809240"/>
            </a:xfrm>
            <a:custGeom>
              <a:avLst/>
              <a:gdLst/>
              <a:ahLst/>
              <a:cxnLst/>
              <a:rect l="l" t="t" r="r" b="b"/>
              <a:pathLst>
                <a:path w="3117215" h="2809240">
                  <a:moveTo>
                    <a:pt x="46736" y="2690241"/>
                  </a:moveTo>
                  <a:lnTo>
                    <a:pt x="0" y="2809240"/>
                  </a:lnTo>
                  <a:lnTo>
                    <a:pt x="123190" y="2775204"/>
                  </a:lnTo>
                  <a:lnTo>
                    <a:pt x="109133" y="2759583"/>
                  </a:lnTo>
                  <a:lnTo>
                    <a:pt x="83566" y="2759583"/>
                  </a:lnTo>
                  <a:lnTo>
                    <a:pt x="58039" y="2731262"/>
                  </a:lnTo>
                  <a:lnTo>
                    <a:pt x="72186" y="2718523"/>
                  </a:lnTo>
                  <a:lnTo>
                    <a:pt x="46736" y="2690241"/>
                  </a:lnTo>
                  <a:close/>
                </a:path>
                <a:path w="3117215" h="2809240">
                  <a:moveTo>
                    <a:pt x="72186" y="2718523"/>
                  </a:moveTo>
                  <a:lnTo>
                    <a:pt x="58039" y="2731262"/>
                  </a:lnTo>
                  <a:lnTo>
                    <a:pt x="83566" y="2759583"/>
                  </a:lnTo>
                  <a:lnTo>
                    <a:pt x="97689" y="2746864"/>
                  </a:lnTo>
                  <a:lnTo>
                    <a:pt x="72186" y="2718523"/>
                  </a:lnTo>
                  <a:close/>
                </a:path>
                <a:path w="3117215" h="2809240">
                  <a:moveTo>
                    <a:pt x="97689" y="2746864"/>
                  </a:moveTo>
                  <a:lnTo>
                    <a:pt x="83566" y="2759583"/>
                  </a:lnTo>
                  <a:lnTo>
                    <a:pt x="109133" y="2759583"/>
                  </a:lnTo>
                  <a:lnTo>
                    <a:pt x="97689" y="2746864"/>
                  </a:lnTo>
                  <a:close/>
                </a:path>
                <a:path w="3117215" h="2809240">
                  <a:moveTo>
                    <a:pt x="3091307" y="0"/>
                  </a:moveTo>
                  <a:lnTo>
                    <a:pt x="72186" y="2718523"/>
                  </a:lnTo>
                  <a:lnTo>
                    <a:pt x="97689" y="2746864"/>
                  </a:lnTo>
                  <a:lnTo>
                    <a:pt x="3116707" y="28193"/>
                  </a:lnTo>
                  <a:lnTo>
                    <a:pt x="3091307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0907" y="3362960"/>
              <a:ext cx="672338" cy="669035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6698360" y="2409444"/>
            <a:ext cx="3020695" cy="1570990"/>
            <a:chOff x="6698360" y="2409444"/>
            <a:chExt cx="3020695" cy="1570990"/>
          </a:xfrm>
        </p:grpSpPr>
        <p:sp>
          <p:nvSpPr>
            <p:cNvPr id="24" name="object 24" descr=""/>
            <p:cNvSpPr/>
            <p:nvPr/>
          </p:nvSpPr>
          <p:spPr>
            <a:xfrm>
              <a:off x="6698360" y="2409444"/>
              <a:ext cx="3020695" cy="1570990"/>
            </a:xfrm>
            <a:custGeom>
              <a:avLst/>
              <a:gdLst/>
              <a:ahLst/>
              <a:cxnLst/>
              <a:rect l="l" t="t" r="r" b="b"/>
              <a:pathLst>
                <a:path w="3020695" h="1570989">
                  <a:moveTo>
                    <a:pt x="2910041" y="35528"/>
                  </a:moveTo>
                  <a:lnTo>
                    <a:pt x="0" y="1536572"/>
                  </a:lnTo>
                  <a:lnTo>
                    <a:pt x="17525" y="1570481"/>
                  </a:lnTo>
                  <a:lnTo>
                    <a:pt x="2927499" y="69346"/>
                  </a:lnTo>
                  <a:lnTo>
                    <a:pt x="2910041" y="35528"/>
                  </a:lnTo>
                  <a:close/>
                </a:path>
                <a:path w="3020695" h="1570989">
                  <a:moveTo>
                    <a:pt x="3000862" y="26796"/>
                  </a:moveTo>
                  <a:lnTo>
                    <a:pt x="2926969" y="26796"/>
                  </a:lnTo>
                  <a:lnTo>
                    <a:pt x="2944495" y="60578"/>
                  </a:lnTo>
                  <a:lnTo>
                    <a:pt x="2927499" y="69346"/>
                  </a:lnTo>
                  <a:lnTo>
                    <a:pt x="2945003" y="103250"/>
                  </a:lnTo>
                  <a:lnTo>
                    <a:pt x="3000862" y="26796"/>
                  </a:lnTo>
                  <a:close/>
                </a:path>
                <a:path w="3020695" h="1570989">
                  <a:moveTo>
                    <a:pt x="2926969" y="26796"/>
                  </a:moveTo>
                  <a:lnTo>
                    <a:pt x="2910041" y="35528"/>
                  </a:lnTo>
                  <a:lnTo>
                    <a:pt x="2927499" y="69346"/>
                  </a:lnTo>
                  <a:lnTo>
                    <a:pt x="2944495" y="60578"/>
                  </a:lnTo>
                  <a:lnTo>
                    <a:pt x="2926969" y="26796"/>
                  </a:lnTo>
                  <a:close/>
                </a:path>
                <a:path w="3020695" h="1570989">
                  <a:moveTo>
                    <a:pt x="3020441" y="0"/>
                  </a:moveTo>
                  <a:lnTo>
                    <a:pt x="2892552" y="1650"/>
                  </a:lnTo>
                  <a:lnTo>
                    <a:pt x="2910041" y="35528"/>
                  </a:lnTo>
                  <a:lnTo>
                    <a:pt x="2926969" y="26796"/>
                  </a:lnTo>
                  <a:lnTo>
                    <a:pt x="3000862" y="26796"/>
                  </a:lnTo>
                  <a:lnTo>
                    <a:pt x="302044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52561" y="2486025"/>
              <a:ext cx="673989" cy="621664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5582158" y="2255596"/>
            <a:ext cx="1317625" cy="2437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Pwnd.User</a:t>
            </a:r>
            <a:endParaRPr sz="1800">
              <a:latin typeface="Liberation Sans Narrow"/>
              <a:cs typeface="Liberation Sans Narrow"/>
            </a:endParaRPr>
          </a:p>
          <a:p>
            <a:pPr algn="ctr" marL="12065" marR="14604" indent="-28575">
              <a:lnSpc>
                <a:spcPct val="184400"/>
              </a:lnSpc>
              <a:spcBef>
                <a:spcPts val="190"/>
              </a:spcBef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Sprayed.User Roasted.User IIS.Srvc</a:t>
            </a:r>
            <a:endParaRPr sz="18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Liberation Sans Narrow"/>
              <a:cs typeface="Liberation Sans Narrow"/>
            </a:endParaRPr>
          </a:p>
          <a:p>
            <a:pPr algn="ctr" marL="55244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Dadmin.User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7028306" y="4400296"/>
            <a:ext cx="2776855" cy="925194"/>
            <a:chOff x="7028306" y="4400296"/>
            <a:chExt cx="2776855" cy="925194"/>
          </a:xfrm>
        </p:grpSpPr>
        <p:sp>
          <p:nvSpPr>
            <p:cNvPr id="28" name="object 28" descr=""/>
            <p:cNvSpPr/>
            <p:nvPr/>
          </p:nvSpPr>
          <p:spPr>
            <a:xfrm>
              <a:off x="7028306" y="4542917"/>
              <a:ext cx="2776855" cy="782955"/>
            </a:xfrm>
            <a:custGeom>
              <a:avLst/>
              <a:gdLst/>
              <a:ahLst/>
              <a:cxnLst/>
              <a:rect l="l" t="t" r="r" b="b"/>
              <a:pathLst>
                <a:path w="2776854" h="782954">
                  <a:moveTo>
                    <a:pt x="2661410" y="745664"/>
                  </a:moveTo>
                  <a:lnTo>
                    <a:pt x="2651633" y="782446"/>
                  </a:lnTo>
                  <a:lnTo>
                    <a:pt x="2776728" y="756665"/>
                  </a:lnTo>
                  <a:lnTo>
                    <a:pt x="2769826" y="750569"/>
                  </a:lnTo>
                  <a:lnTo>
                    <a:pt x="2679827" y="750569"/>
                  </a:lnTo>
                  <a:lnTo>
                    <a:pt x="2661410" y="745664"/>
                  </a:lnTo>
                  <a:close/>
                </a:path>
                <a:path w="2776854" h="782954">
                  <a:moveTo>
                    <a:pt x="2671200" y="708837"/>
                  </a:moveTo>
                  <a:lnTo>
                    <a:pt x="2661410" y="745664"/>
                  </a:lnTo>
                  <a:lnTo>
                    <a:pt x="2679827" y="750569"/>
                  </a:lnTo>
                  <a:lnTo>
                    <a:pt x="2689606" y="713739"/>
                  </a:lnTo>
                  <a:lnTo>
                    <a:pt x="2671200" y="708837"/>
                  </a:lnTo>
                  <a:close/>
                </a:path>
                <a:path w="2776854" h="782954">
                  <a:moveTo>
                    <a:pt x="2680970" y="672083"/>
                  </a:moveTo>
                  <a:lnTo>
                    <a:pt x="2671200" y="708837"/>
                  </a:lnTo>
                  <a:lnTo>
                    <a:pt x="2689606" y="713739"/>
                  </a:lnTo>
                  <a:lnTo>
                    <a:pt x="2679827" y="750569"/>
                  </a:lnTo>
                  <a:lnTo>
                    <a:pt x="2769826" y="750569"/>
                  </a:lnTo>
                  <a:lnTo>
                    <a:pt x="2680970" y="672083"/>
                  </a:lnTo>
                  <a:close/>
                </a:path>
                <a:path w="2776854" h="782954">
                  <a:moveTo>
                    <a:pt x="9906" y="0"/>
                  </a:moveTo>
                  <a:lnTo>
                    <a:pt x="0" y="36829"/>
                  </a:lnTo>
                  <a:lnTo>
                    <a:pt x="2661410" y="745664"/>
                  </a:lnTo>
                  <a:lnTo>
                    <a:pt x="2671200" y="708837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3759" y="4400296"/>
              <a:ext cx="662686" cy="544068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1901444"/>
            <a:ext cx="3745229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17164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07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7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593413"/>
            <a:ext cx="262953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32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4157852"/>
            <a:ext cx="355092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3230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442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30797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 Black"/>
                <a:cs typeface="Arial Black"/>
              </a:rPr>
              <a:t>ATTACK</a:t>
            </a:r>
            <a:r>
              <a:rPr dirty="0" sz="2900" spc="5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PLAN</a:t>
            </a:r>
            <a:endParaRPr sz="2900">
              <a:latin typeface="Arial Black"/>
              <a:cs typeface="Arial Black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827776" y="2846832"/>
            <a:ext cx="536575" cy="655320"/>
            <a:chOff x="5827776" y="2846832"/>
            <a:chExt cx="536575" cy="655320"/>
          </a:xfrm>
        </p:grpSpPr>
        <p:sp>
          <p:nvSpPr>
            <p:cNvPr id="7" name="object 7" descr=""/>
            <p:cNvSpPr/>
            <p:nvPr/>
          </p:nvSpPr>
          <p:spPr>
            <a:xfrm>
              <a:off x="5827776" y="3126359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0" y="0"/>
                  </a:moveTo>
                  <a:lnTo>
                    <a:pt x="0" y="81279"/>
                  </a:lnTo>
                  <a:lnTo>
                    <a:pt x="4025" y="115508"/>
                  </a:lnTo>
                  <a:lnTo>
                    <a:pt x="35044" y="180635"/>
                  </a:lnTo>
                  <a:lnTo>
                    <a:pt x="61244" y="210931"/>
                  </a:lnTo>
                  <a:lnTo>
                    <a:pt x="94043" y="239315"/>
                  </a:lnTo>
                  <a:lnTo>
                    <a:pt x="133045" y="265485"/>
                  </a:lnTo>
                  <a:lnTo>
                    <a:pt x="177853" y="289141"/>
                  </a:lnTo>
                  <a:lnTo>
                    <a:pt x="228071" y="309981"/>
                  </a:lnTo>
                  <a:lnTo>
                    <a:pt x="283303" y="327705"/>
                  </a:lnTo>
                  <a:lnTo>
                    <a:pt x="343153" y="342011"/>
                  </a:lnTo>
                  <a:lnTo>
                    <a:pt x="343153" y="375285"/>
                  </a:lnTo>
                  <a:lnTo>
                    <a:pt x="536448" y="320039"/>
                  </a:lnTo>
                  <a:lnTo>
                    <a:pt x="343153" y="227329"/>
                  </a:lnTo>
                  <a:lnTo>
                    <a:pt x="343153" y="260603"/>
                  </a:lnTo>
                  <a:lnTo>
                    <a:pt x="283303" y="246332"/>
                  </a:lnTo>
                  <a:lnTo>
                    <a:pt x="228071" y="228636"/>
                  </a:lnTo>
                  <a:lnTo>
                    <a:pt x="177853" y="207817"/>
                  </a:lnTo>
                  <a:lnTo>
                    <a:pt x="133045" y="184178"/>
                  </a:lnTo>
                  <a:lnTo>
                    <a:pt x="94043" y="158019"/>
                  </a:lnTo>
                  <a:lnTo>
                    <a:pt x="61244" y="129643"/>
                  </a:lnTo>
                  <a:lnTo>
                    <a:pt x="35044" y="99351"/>
                  </a:lnTo>
                  <a:lnTo>
                    <a:pt x="4025" y="34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827968" y="284683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6255" y="0"/>
                  </a:moveTo>
                  <a:lnTo>
                    <a:pt x="497107" y="746"/>
                  </a:lnTo>
                  <a:lnTo>
                    <a:pt x="458150" y="2920"/>
                  </a:lnTo>
                  <a:lnTo>
                    <a:pt x="396782" y="9527"/>
                  </a:lnTo>
                  <a:lnTo>
                    <a:pt x="338525" y="19554"/>
                  </a:lnTo>
                  <a:lnTo>
                    <a:pt x="283718" y="32764"/>
                  </a:lnTo>
                  <a:lnTo>
                    <a:pt x="232700" y="48920"/>
                  </a:lnTo>
                  <a:lnTo>
                    <a:pt x="185811" y="67783"/>
                  </a:lnTo>
                  <a:lnTo>
                    <a:pt x="143389" y="89115"/>
                  </a:lnTo>
                  <a:lnTo>
                    <a:pt x="105773" y="112680"/>
                  </a:lnTo>
                  <a:lnTo>
                    <a:pt x="73302" y="138240"/>
                  </a:lnTo>
                  <a:lnTo>
                    <a:pt x="46317" y="165556"/>
                  </a:lnTo>
                  <a:lnTo>
                    <a:pt x="10155" y="224507"/>
                  </a:lnTo>
                  <a:lnTo>
                    <a:pt x="0" y="287633"/>
                  </a:lnTo>
                  <a:lnTo>
                    <a:pt x="5522" y="320166"/>
                  </a:lnTo>
                  <a:lnTo>
                    <a:pt x="17717" y="289173"/>
                  </a:lnTo>
                  <a:lnTo>
                    <a:pt x="36157" y="259619"/>
                  </a:lnTo>
                  <a:lnTo>
                    <a:pt x="90162" y="205552"/>
                  </a:lnTo>
                  <a:lnTo>
                    <a:pt x="124925" y="181402"/>
                  </a:lnTo>
                  <a:lnTo>
                    <a:pt x="164326" y="159414"/>
                  </a:lnTo>
                  <a:lnTo>
                    <a:pt x="207963" y="139771"/>
                  </a:lnTo>
                  <a:lnTo>
                    <a:pt x="255435" y="122653"/>
                  </a:lnTo>
                  <a:lnTo>
                    <a:pt x="306339" y="108241"/>
                  </a:lnTo>
                  <a:lnTo>
                    <a:pt x="360275" y="96717"/>
                  </a:lnTo>
                  <a:lnTo>
                    <a:pt x="416841" y="88261"/>
                  </a:lnTo>
                  <a:lnTo>
                    <a:pt x="475635" y="83055"/>
                  </a:lnTo>
                  <a:lnTo>
                    <a:pt x="536255" y="81279"/>
                  </a:lnTo>
                  <a:lnTo>
                    <a:pt x="536255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9460992" y="2865627"/>
            <a:ext cx="536575" cy="655320"/>
            <a:chOff x="9460992" y="2865627"/>
            <a:chExt cx="536575" cy="655320"/>
          </a:xfrm>
        </p:grpSpPr>
        <p:sp>
          <p:nvSpPr>
            <p:cNvPr id="10" name="object 10" descr=""/>
            <p:cNvSpPr/>
            <p:nvPr/>
          </p:nvSpPr>
          <p:spPr>
            <a:xfrm>
              <a:off x="9460992" y="2865627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193293" y="0"/>
                  </a:moveTo>
                  <a:lnTo>
                    <a:pt x="0" y="55245"/>
                  </a:lnTo>
                  <a:lnTo>
                    <a:pt x="193293" y="147955"/>
                  </a:lnTo>
                  <a:lnTo>
                    <a:pt x="193293" y="114681"/>
                  </a:lnTo>
                  <a:lnTo>
                    <a:pt x="253144" y="128952"/>
                  </a:lnTo>
                  <a:lnTo>
                    <a:pt x="308376" y="146648"/>
                  </a:lnTo>
                  <a:lnTo>
                    <a:pt x="358594" y="167467"/>
                  </a:lnTo>
                  <a:lnTo>
                    <a:pt x="403402" y="191106"/>
                  </a:lnTo>
                  <a:lnTo>
                    <a:pt x="442404" y="217265"/>
                  </a:lnTo>
                  <a:lnTo>
                    <a:pt x="475203" y="245641"/>
                  </a:lnTo>
                  <a:lnTo>
                    <a:pt x="501403" y="275933"/>
                  </a:lnTo>
                  <a:lnTo>
                    <a:pt x="532422" y="341056"/>
                  </a:lnTo>
                  <a:lnTo>
                    <a:pt x="536448" y="375285"/>
                  </a:lnTo>
                  <a:lnTo>
                    <a:pt x="536448" y="294005"/>
                  </a:lnTo>
                  <a:lnTo>
                    <a:pt x="520608" y="226557"/>
                  </a:lnTo>
                  <a:lnTo>
                    <a:pt x="475203" y="164353"/>
                  </a:lnTo>
                  <a:lnTo>
                    <a:pt x="442404" y="135969"/>
                  </a:lnTo>
                  <a:lnTo>
                    <a:pt x="403402" y="109799"/>
                  </a:lnTo>
                  <a:lnTo>
                    <a:pt x="358594" y="86143"/>
                  </a:lnTo>
                  <a:lnTo>
                    <a:pt x="308376" y="65303"/>
                  </a:lnTo>
                  <a:lnTo>
                    <a:pt x="253144" y="47579"/>
                  </a:lnTo>
                  <a:lnTo>
                    <a:pt x="193293" y="33274"/>
                  </a:lnTo>
                  <a:lnTo>
                    <a:pt x="19329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460992" y="320027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0732" y="0"/>
                  </a:moveTo>
                  <a:lnTo>
                    <a:pt x="500098" y="60547"/>
                  </a:lnTo>
                  <a:lnTo>
                    <a:pt x="446093" y="114614"/>
                  </a:lnTo>
                  <a:lnTo>
                    <a:pt x="411330" y="138764"/>
                  </a:lnTo>
                  <a:lnTo>
                    <a:pt x="371929" y="160752"/>
                  </a:lnTo>
                  <a:lnTo>
                    <a:pt x="328292" y="180395"/>
                  </a:lnTo>
                  <a:lnTo>
                    <a:pt x="280820" y="197513"/>
                  </a:lnTo>
                  <a:lnTo>
                    <a:pt x="229915" y="211925"/>
                  </a:lnTo>
                  <a:lnTo>
                    <a:pt x="175979" y="223449"/>
                  </a:lnTo>
                  <a:lnTo>
                    <a:pt x="119414" y="231905"/>
                  </a:lnTo>
                  <a:lnTo>
                    <a:pt x="60620" y="237111"/>
                  </a:lnTo>
                  <a:lnTo>
                    <a:pt x="0" y="238887"/>
                  </a:lnTo>
                  <a:lnTo>
                    <a:pt x="0" y="320166"/>
                  </a:lnTo>
                  <a:lnTo>
                    <a:pt x="39147" y="319420"/>
                  </a:lnTo>
                  <a:lnTo>
                    <a:pt x="78104" y="317246"/>
                  </a:lnTo>
                  <a:lnTo>
                    <a:pt x="139473" y="310639"/>
                  </a:lnTo>
                  <a:lnTo>
                    <a:pt x="197730" y="300612"/>
                  </a:lnTo>
                  <a:lnTo>
                    <a:pt x="252537" y="287402"/>
                  </a:lnTo>
                  <a:lnTo>
                    <a:pt x="303554" y="271246"/>
                  </a:lnTo>
                  <a:lnTo>
                    <a:pt x="350444" y="252383"/>
                  </a:lnTo>
                  <a:lnTo>
                    <a:pt x="392866" y="231051"/>
                  </a:lnTo>
                  <a:lnTo>
                    <a:pt x="430482" y="207486"/>
                  </a:lnTo>
                  <a:lnTo>
                    <a:pt x="462952" y="181926"/>
                  </a:lnTo>
                  <a:lnTo>
                    <a:pt x="489938" y="154610"/>
                  </a:lnTo>
                  <a:lnTo>
                    <a:pt x="526100" y="95659"/>
                  </a:lnTo>
                  <a:lnTo>
                    <a:pt x="536255" y="32533"/>
                  </a:lnTo>
                  <a:lnTo>
                    <a:pt x="530732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469969"/>
            <a:ext cx="368744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ADMIN</a:t>
            </a:r>
            <a:r>
              <a:rPr dirty="0" sz="2900" spc="30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HUNTING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6096000" y="3703065"/>
            <a:ext cx="4898390" cy="540385"/>
          </a:xfrm>
          <a:custGeom>
            <a:avLst/>
            <a:gdLst/>
            <a:ahLst/>
            <a:cxnLst/>
            <a:rect l="l" t="t" r="r" b="b"/>
            <a:pathLst>
              <a:path w="4898390" h="540385">
                <a:moveTo>
                  <a:pt x="4276344" y="0"/>
                </a:moveTo>
                <a:lnTo>
                  <a:pt x="0" y="0"/>
                </a:lnTo>
                <a:lnTo>
                  <a:pt x="0" y="9144"/>
                </a:lnTo>
                <a:lnTo>
                  <a:pt x="4276344" y="9144"/>
                </a:lnTo>
                <a:lnTo>
                  <a:pt x="4276344" y="0"/>
                </a:lnTo>
                <a:close/>
              </a:path>
              <a:path w="4898390" h="540385">
                <a:moveTo>
                  <a:pt x="4898136" y="531114"/>
                </a:moveTo>
                <a:lnTo>
                  <a:pt x="0" y="531114"/>
                </a:lnTo>
                <a:lnTo>
                  <a:pt x="0" y="540258"/>
                </a:lnTo>
                <a:lnTo>
                  <a:pt x="4898136" y="540258"/>
                </a:lnTo>
                <a:lnTo>
                  <a:pt x="4898136" y="531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84823" y="3548329"/>
            <a:ext cx="4297680" cy="2565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1-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096000" y="4765294"/>
            <a:ext cx="5078095" cy="9525"/>
          </a:xfrm>
          <a:custGeom>
            <a:avLst/>
            <a:gdLst/>
            <a:ahLst/>
            <a:cxnLst/>
            <a:rect l="l" t="t" r="r" b="b"/>
            <a:pathLst>
              <a:path w="5078095" h="9525">
                <a:moveTo>
                  <a:pt x="5077968" y="0"/>
                </a:moveTo>
                <a:lnTo>
                  <a:pt x="0" y="0"/>
                </a:lnTo>
                <a:lnTo>
                  <a:pt x="0" y="9143"/>
                </a:lnTo>
                <a:lnTo>
                  <a:pt x="5077968" y="9143"/>
                </a:lnTo>
                <a:lnTo>
                  <a:pt x="5077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084823" y="4080128"/>
            <a:ext cx="5099685" cy="1315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110"/>
              </a:spcBef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privileges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AutoNum type="arabicPlain" startAt="2"/>
            </a:pPr>
            <a:endParaRPr sz="205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(or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privileged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users)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credentials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AutoNum type="arabicPlain" startAt="2"/>
            </a:pPr>
            <a:endParaRPr sz="205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Grab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hashes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use/crack</a:t>
            </a: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84823" y="1482293"/>
            <a:ext cx="2671445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Local</a:t>
            </a:r>
            <a:r>
              <a:rPr dirty="0" sz="1800" spc="-15"/>
              <a:t> </a:t>
            </a:r>
            <a:r>
              <a:rPr dirty="0" sz="1800"/>
              <a:t>admin</a:t>
            </a:r>
            <a:r>
              <a:rPr dirty="0" sz="1800" spc="-15"/>
              <a:t> </a:t>
            </a:r>
            <a:r>
              <a:rPr dirty="0" sz="1800" spc="-10"/>
              <a:t>required</a:t>
            </a:r>
            <a:endParaRPr sz="1800"/>
          </a:p>
        </p:txBody>
      </p:sp>
      <p:sp>
        <p:nvSpPr>
          <p:cNvPr id="8" name="object 8" descr=""/>
          <p:cNvSpPr txBox="1"/>
          <p:nvPr/>
        </p:nvSpPr>
        <p:spPr>
          <a:xfrm>
            <a:off x="6084823" y="1821684"/>
            <a:ext cx="5117465" cy="68389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Prerequisite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355230" y="2916935"/>
            <a:ext cx="6523355" cy="3169920"/>
            <a:chOff x="5355230" y="2916935"/>
            <a:chExt cx="6523355" cy="3169920"/>
          </a:xfrm>
        </p:grpSpPr>
        <p:sp>
          <p:nvSpPr>
            <p:cNvPr id="10" name="object 10" descr=""/>
            <p:cNvSpPr/>
            <p:nvPr/>
          </p:nvSpPr>
          <p:spPr>
            <a:xfrm>
              <a:off x="5355335" y="4321301"/>
              <a:ext cx="1704339" cy="1674495"/>
            </a:xfrm>
            <a:custGeom>
              <a:avLst/>
              <a:gdLst/>
              <a:ahLst/>
              <a:cxnLst/>
              <a:rect l="l" t="t" r="r" b="b"/>
              <a:pathLst>
                <a:path w="1704340" h="1674495">
                  <a:moveTo>
                    <a:pt x="0" y="0"/>
                  </a:moveTo>
                  <a:lnTo>
                    <a:pt x="0" y="258318"/>
                  </a:lnTo>
                  <a:lnTo>
                    <a:pt x="895" y="304009"/>
                  </a:lnTo>
                  <a:lnTo>
                    <a:pt x="3568" y="349424"/>
                  </a:lnTo>
                  <a:lnTo>
                    <a:pt x="7994" y="394535"/>
                  </a:lnTo>
                  <a:lnTo>
                    <a:pt x="14151" y="439315"/>
                  </a:lnTo>
                  <a:lnTo>
                    <a:pt x="22016" y="483736"/>
                  </a:lnTo>
                  <a:lnTo>
                    <a:pt x="31566" y="527771"/>
                  </a:lnTo>
                  <a:lnTo>
                    <a:pt x="42778" y="571392"/>
                  </a:lnTo>
                  <a:lnTo>
                    <a:pt x="55629" y="614572"/>
                  </a:lnTo>
                  <a:lnTo>
                    <a:pt x="70097" y="657283"/>
                  </a:lnTo>
                  <a:lnTo>
                    <a:pt x="86158" y="699498"/>
                  </a:lnTo>
                  <a:lnTo>
                    <a:pt x="103790" y="741189"/>
                  </a:lnTo>
                  <a:lnTo>
                    <a:pt x="122970" y="782329"/>
                  </a:lnTo>
                  <a:lnTo>
                    <a:pt x="143674" y="822890"/>
                  </a:lnTo>
                  <a:lnTo>
                    <a:pt x="165880" y="862844"/>
                  </a:lnTo>
                  <a:lnTo>
                    <a:pt x="189566" y="902165"/>
                  </a:lnTo>
                  <a:lnTo>
                    <a:pt x="214707" y="940824"/>
                  </a:lnTo>
                  <a:lnTo>
                    <a:pt x="241282" y="978795"/>
                  </a:lnTo>
                  <a:lnTo>
                    <a:pt x="269267" y="1016049"/>
                  </a:lnTo>
                  <a:lnTo>
                    <a:pt x="298640" y="1052560"/>
                  </a:lnTo>
                  <a:lnTo>
                    <a:pt x="329377" y="1088299"/>
                  </a:lnTo>
                  <a:lnTo>
                    <a:pt x="361457" y="1123239"/>
                  </a:lnTo>
                  <a:lnTo>
                    <a:pt x="394855" y="1157353"/>
                  </a:lnTo>
                  <a:lnTo>
                    <a:pt x="429549" y="1190613"/>
                  </a:lnTo>
                  <a:lnTo>
                    <a:pt x="465516" y="1222992"/>
                  </a:lnTo>
                  <a:lnTo>
                    <a:pt x="502733" y="1254461"/>
                  </a:lnTo>
                  <a:lnTo>
                    <a:pt x="541178" y="1284995"/>
                  </a:lnTo>
                  <a:lnTo>
                    <a:pt x="580827" y="1314564"/>
                  </a:lnTo>
                  <a:lnTo>
                    <a:pt x="621657" y="1343143"/>
                  </a:lnTo>
                  <a:lnTo>
                    <a:pt x="663646" y="1370702"/>
                  </a:lnTo>
                  <a:lnTo>
                    <a:pt x="706771" y="1397215"/>
                  </a:lnTo>
                  <a:lnTo>
                    <a:pt x="751009" y="1422654"/>
                  </a:lnTo>
                  <a:lnTo>
                    <a:pt x="796337" y="1446991"/>
                  </a:lnTo>
                  <a:lnTo>
                    <a:pt x="842732" y="1470200"/>
                  </a:lnTo>
                  <a:lnTo>
                    <a:pt x="890172" y="1492253"/>
                  </a:lnTo>
                  <a:lnTo>
                    <a:pt x="938632" y="1513121"/>
                  </a:lnTo>
                  <a:lnTo>
                    <a:pt x="988091" y="1532778"/>
                  </a:lnTo>
                  <a:lnTo>
                    <a:pt x="1038526" y="1551196"/>
                  </a:lnTo>
                  <a:lnTo>
                    <a:pt x="1089914" y="1568348"/>
                  </a:lnTo>
                  <a:lnTo>
                    <a:pt x="1089914" y="1674253"/>
                  </a:lnTo>
                  <a:lnTo>
                    <a:pt x="1703832" y="1533537"/>
                  </a:lnTo>
                  <a:lnTo>
                    <a:pt x="1089914" y="1204087"/>
                  </a:lnTo>
                  <a:lnTo>
                    <a:pt x="1089914" y="1310030"/>
                  </a:lnTo>
                  <a:lnTo>
                    <a:pt x="1038526" y="1292882"/>
                  </a:lnTo>
                  <a:lnTo>
                    <a:pt x="988091" y="1274467"/>
                  </a:lnTo>
                  <a:lnTo>
                    <a:pt x="938632" y="1254813"/>
                  </a:lnTo>
                  <a:lnTo>
                    <a:pt x="890172" y="1233947"/>
                  </a:lnTo>
                  <a:lnTo>
                    <a:pt x="842732" y="1211897"/>
                  </a:lnTo>
                  <a:lnTo>
                    <a:pt x="796337" y="1188691"/>
                  </a:lnTo>
                  <a:lnTo>
                    <a:pt x="751009" y="1164354"/>
                  </a:lnTo>
                  <a:lnTo>
                    <a:pt x="706771" y="1138917"/>
                  </a:lnTo>
                  <a:lnTo>
                    <a:pt x="663646" y="1112405"/>
                  </a:lnTo>
                  <a:lnTo>
                    <a:pt x="621657" y="1084846"/>
                  </a:lnTo>
                  <a:lnTo>
                    <a:pt x="580827" y="1056269"/>
                  </a:lnTo>
                  <a:lnTo>
                    <a:pt x="541178" y="1026699"/>
                  </a:lnTo>
                  <a:lnTo>
                    <a:pt x="502733" y="996166"/>
                  </a:lnTo>
                  <a:lnTo>
                    <a:pt x="465516" y="964696"/>
                  </a:lnTo>
                  <a:lnTo>
                    <a:pt x="429549" y="932317"/>
                  </a:lnTo>
                  <a:lnTo>
                    <a:pt x="394855" y="899056"/>
                  </a:lnTo>
                  <a:lnTo>
                    <a:pt x="361457" y="864942"/>
                  </a:lnTo>
                  <a:lnTo>
                    <a:pt x="329377" y="830001"/>
                  </a:lnTo>
                  <a:lnTo>
                    <a:pt x="298640" y="794261"/>
                  </a:lnTo>
                  <a:lnTo>
                    <a:pt x="269267" y="757749"/>
                  </a:lnTo>
                  <a:lnTo>
                    <a:pt x="241282" y="720494"/>
                  </a:lnTo>
                  <a:lnTo>
                    <a:pt x="214707" y="682522"/>
                  </a:lnTo>
                  <a:lnTo>
                    <a:pt x="189566" y="643861"/>
                  </a:lnTo>
                  <a:lnTo>
                    <a:pt x="165880" y="604539"/>
                  </a:lnTo>
                  <a:lnTo>
                    <a:pt x="143674" y="564583"/>
                  </a:lnTo>
                  <a:lnTo>
                    <a:pt x="122970" y="524021"/>
                  </a:lnTo>
                  <a:lnTo>
                    <a:pt x="103790" y="482880"/>
                  </a:lnTo>
                  <a:lnTo>
                    <a:pt x="86158" y="441188"/>
                  </a:lnTo>
                  <a:lnTo>
                    <a:pt x="70097" y="398972"/>
                  </a:lnTo>
                  <a:lnTo>
                    <a:pt x="55629" y="356260"/>
                  </a:lnTo>
                  <a:lnTo>
                    <a:pt x="42778" y="313079"/>
                  </a:lnTo>
                  <a:lnTo>
                    <a:pt x="31566" y="269456"/>
                  </a:lnTo>
                  <a:lnTo>
                    <a:pt x="22016" y="225421"/>
                  </a:lnTo>
                  <a:lnTo>
                    <a:pt x="14151" y="180999"/>
                  </a:lnTo>
                  <a:lnTo>
                    <a:pt x="7994" y="136218"/>
                  </a:lnTo>
                  <a:lnTo>
                    <a:pt x="3568" y="91106"/>
                  </a:lnTo>
                  <a:lnTo>
                    <a:pt x="895" y="45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355230" y="2916935"/>
              <a:ext cx="1704339" cy="1533525"/>
            </a:xfrm>
            <a:custGeom>
              <a:avLst/>
              <a:gdLst/>
              <a:ahLst/>
              <a:cxnLst/>
              <a:rect l="l" t="t" r="r" b="b"/>
              <a:pathLst>
                <a:path w="1704340" h="1533525">
                  <a:moveTo>
                    <a:pt x="1703937" y="0"/>
                  </a:moveTo>
                  <a:lnTo>
                    <a:pt x="1664698" y="379"/>
                  </a:lnTo>
                  <a:lnTo>
                    <a:pt x="1625482" y="1508"/>
                  </a:lnTo>
                  <a:lnTo>
                    <a:pt x="1586315" y="3375"/>
                  </a:lnTo>
                  <a:lnTo>
                    <a:pt x="1547219" y="5968"/>
                  </a:lnTo>
                  <a:lnTo>
                    <a:pt x="1494448" y="10659"/>
                  </a:lnTo>
                  <a:lnTo>
                    <a:pt x="1442228" y="16637"/>
                  </a:lnTo>
                  <a:lnTo>
                    <a:pt x="1390579" y="23881"/>
                  </a:lnTo>
                  <a:lnTo>
                    <a:pt x="1339523" y="32370"/>
                  </a:lnTo>
                  <a:lnTo>
                    <a:pt x="1289081" y="42083"/>
                  </a:lnTo>
                  <a:lnTo>
                    <a:pt x="1239274" y="52998"/>
                  </a:lnTo>
                  <a:lnTo>
                    <a:pt x="1190123" y="65096"/>
                  </a:lnTo>
                  <a:lnTo>
                    <a:pt x="1141650" y="78353"/>
                  </a:lnTo>
                  <a:lnTo>
                    <a:pt x="1093877" y="92750"/>
                  </a:lnTo>
                  <a:lnTo>
                    <a:pt x="1046824" y="108265"/>
                  </a:lnTo>
                  <a:lnTo>
                    <a:pt x="1000512" y="124878"/>
                  </a:lnTo>
                  <a:lnTo>
                    <a:pt x="954964" y="142566"/>
                  </a:lnTo>
                  <a:lnTo>
                    <a:pt x="910200" y="161309"/>
                  </a:lnTo>
                  <a:lnTo>
                    <a:pt x="866241" y="181086"/>
                  </a:lnTo>
                  <a:lnTo>
                    <a:pt x="823110" y="201875"/>
                  </a:lnTo>
                  <a:lnTo>
                    <a:pt x="780826" y="223656"/>
                  </a:lnTo>
                  <a:lnTo>
                    <a:pt x="739413" y="246408"/>
                  </a:lnTo>
                  <a:lnTo>
                    <a:pt x="698890" y="270108"/>
                  </a:lnTo>
                  <a:lnTo>
                    <a:pt x="659279" y="294737"/>
                  </a:lnTo>
                  <a:lnTo>
                    <a:pt x="620602" y="320273"/>
                  </a:lnTo>
                  <a:lnTo>
                    <a:pt x="582879" y="346694"/>
                  </a:lnTo>
                  <a:lnTo>
                    <a:pt x="546133" y="373981"/>
                  </a:lnTo>
                  <a:lnTo>
                    <a:pt x="510384" y="402111"/>
                  </a:lnTo>
                  <a:lnTo>
                    <a:pt x="475653" y="431063"/>
                  </a:lnTo>
                  <a:lnTo>
                    <a:pt x="441963" y="460817"/>
                  </a:lnTo>
                  <a:lnTo>
                    <a:pt x="409334" y="491351"/>
                  </a:lnTo>
                  <a:lnTo>
                    <a:pt x="377787" y="522644"/>
                  </a:lnTo>
                  <a:lnTo>
                    <a:pt x="347344" y="554676"/>
                  </a:lnTo>
                  <a:lnTo>
                    <a:pt x="318027" y="587424"/>
                  </a:lnTo>
                  <a:lnTo>
                    <a:pt x="289855" y="620868"/>
                  </a:lnTo>
                  <a:lnTo>
                    <a:pt x="262852" y="654986"/>
                  </a:lnTo>
                  <a:lnTo>
                    <a:pt x="237038" y="689758"/>
                  </a:lnTo>
                  <a:lnTo>
                    <a:pt x="212434" y="725163"/>
                  </a:lnTo>
                  <a:lnTo>
                    <a:pt x="189062" y="761178"/>
                  </a:lnTo>
                  <a:lnTo>
                    <a:pt x="166943" y="797784"/>
                  </a:lnTo>
                  <a:lnTo>
                    <a:pt x="146098" y="834959"/>
                  </a:lnTo>
                  <a:lnTo>
                    <a:pt x="126549" y="872682"/>
                  </a:lnTo>
                  <a:lnTo>
                    <a:pt x="108316" y="910931"/>
                  </a:lnTo>
                  <a:lnTo>
                    <a:pt x="91422" y="949687"/>
                  </a:lnTo>
                  <a:lnTo>
                    <a:pt x="75887" y="988926"/>
                  </a:lnTo>
                  <a:lnTo>
                    <a:pt x="61733" y="1028630"/>
                  </a:lnTo>
                  <a:lnTo>
                    <a:pt x="48982" y="1068775"/>
                  </a:lnTo>
                  <a:lnTo>
                    <a:pt x="37653" y="1109342"/>
                  </a:lnTo>
                  <a:lnTo>
                    <a:pt x="27770" y="1150308"/>
                  </a:lnTo>
                  <a:lnTo>
                    <a:pt x="19352" y="1191654"/>
                  </a:lnTo>
                  <a:lnTo>
                    <a:pt x="12422" y="1233357"/>
                  </a:lnTo>
                  <a:lnTo>
                    <a:pt x="7000" y="1275397"/>
                  </a:lnTo>
                  <a:lnTo>
                    <a:pt x="3108" y="1317753"/>
                  </a:lnTo>
                  <a:lnTo>
                    <a:pt x="768" y="1360403"/>
                  </a:lnTo>
                  <a:lnTo>
                    <a:pt x="0" y="1403326"/>
                  </a:lnTo>
                  <a:lnTo>
                    <a:pt x="825" y="1446502"/>
                  </a:lnTo>
                  <a:lnTo>
                    <a:pt x="3266" y="1489908"/>
                  </a:lnTo>
                  <a:lnTo>
                    <a:pt x="7344" y="1533525"/>
                  </a:lnTo>
                  <a:lnTo>
                    <a:pt x="12979" y="1490381"/>
                  </a:lnTo>
                  <a:lnTo>
                    <a:pt x="20161" y="1447664"/>
                  </a:lnTo>
                  <a:lnTo>
                    <a:pt x="28865" y="1405390"/>
                  </a:lnTo>
                  <a:lnTo>
                    <a:pt x="39066" y="1363580"/>
                  </a:lnTo>
                  <a:lnTo>
                    <a:pt x="50740" y="1322250"/>
                  </a:lnTo>
                  <a:lnTo>
                    <a:pt x="63863" y="1281420"/>
                  </a:lnTo>
                  <a:lnTo>
                    <a:pt x="78410" y="1241108"/>
                  </a:lnTo>
                  <a:lnTo>
                    <a:pt x="94357" y="1201332"/>
                  </a:lnTo>
                  <a:lnTo>
                    <a:pt x="111679" y="1162110"/>
                  </a:lnTo>
                  <a:lnTo>
                    <a:pt x="130352" y="1123462"/>
                  </a:lnTo>
                  <a:lnTo>
                    <a:pt x="150351" y="1085405"/>
                  </a:lnTo>
                  <a:lnTo>
                    <a:pt x="171651" y="1047957"/>
                  </a:lnTo>
                  <a:lnTo>
                    <a:pt x="194229" y="1011137"/>
                  </a:lnTo>
                  <a:lnTo>
                    <a:pt x="218060" y="974964"/>
                  </a:lnTo>
                  <a:lnTo>
                    <a:pt x="243119" y="939456"/>
                  </a:lnTo>
                  <a:lnTo>
                    <a:pt x="269382" y="904631"/>
                  </a:lnTo>
                  <a:lnTo>
                    <a:pt x="296825" y="870507"/>
                  </a:lnTo>
                  <a:lnTo>
                    <a:pt x="325422" y="837104"/>
                  </a:lnTo>
                  <a:lnTo>
                    <a:pt x="355150" y="804439"/>
                  </a:lnTo>
                  <a:lnTo>
                    <a:pt x="385984" y="772530"/>
                  </a:lnTo>
                  <a:lnTo>
                    <a:pt x="417900" y="741397"/>
                  </a:lnTo>
                  <a:lnTo>
                    <a:pt x="450873" y="711057"/>
                  </a:lnTo>
                  <a:lnTo>
                    <a:pt x="484878" y="681529"/>
                  </a:lnTo>
                  <a:lnTo>
                    <a:pt x="519891" y="652831"/>
                  </a:lnTo>
                  <a:lnTo>
                    <a:pt x="555888" y="624982"/>
                  </a:lnTo>
                  <a:lnTo>
                    <a:pt x="592845" y="598000"/>
                  </a:lnTo>
                  <a:lnTo>
                    <a:pt x="630736" y="571904"/>
                  </a:lnTo>
                  <a:lnTo>
                    <a:pt x="669537" y="546711"/>
                  </a:lnTo>
                  <a:lnTo>
                    <a:pt x="709224" y="522440"/>
                  </a:lnTo>
                  <a:lnTo>
                    <a:pt x="749772" y="499110"/>
                  </a:lnTo>
                  <a:lnTo>
                    <a:pt x="791158" y="476738"/>
                  </a:lnTo>
                  <a:lnTo>
                    <a:pt x="833355" y="455344"/>
                  </a:lnTo>
                  <a:lnTo>
                    <a:pt x="876341" y="434946"/>
                  </a:lnTo>
                  <a:lnTo>
                    <a:pt x="920090" y="415561"/>
                  </a:lnTo>
                  <a:lnTo>
                    <a:pt x="964578" y="397209"/>
                  </a:lnTo>
                  <a:lnTo>
                    <a:pt x="1009780" y="379908"/>
                  </a:lnTo>
                  <a:lnTo>
                    <a:pt x="1055673" y="363676"/>
                  </a:lnTo>
                  <a:lnTo>
                    <a:pt x="1102231" y="348531"/>
                  </a:lnTo>
                  <a:lnTo>
                    <a:pt x="1149430" y="334493"/>
                  </a:lnTo>
                  <a:lnTo>
                    <a:pt x="1197246" y="321579"/>
                  </a:lnTo>
                  <a:lnTo>
                    <a:pt x="1245654" y="309807"/>
                  </a:lnTo>
                  <a:lnTo>
                    <a:pt x="1294630" y="299197"/>
                  </a:lnTo>
                  <a:lnTo>
                    <a:pt x="1344149" y="289766"/>
                  </a:lnTo>
                  <a:lnTo>
                    <a:pt x="1394187" y="281533"/>
                  </a:lnTo>
                  <a:lnTo>
                    <a:pt x="1444719" y="274516"/>
                  </a:lnTo>
                  <a:lnTo>
                    <a:pt x="1495720" y="268733"/>
                  </a:lnTo>
                  <a:lnTo>
                    <a:pt x="1547168" y="264204"/>
                  </a:lnTo>
                  <a:lnTo>
                    <a:pt x="1599036" y="260946"/>
                  </a:lnTo>
                  <a:lnTo>
                    <a:pt x="1651300" y="258978"/>
                  </a:lnTo>
                  <a:lnTo>
                    <a:pt x="1703937" y="258317"/>
                  </a:lnTo>
                  <a:lnTo>
                    <a:pt x="1703937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174223" y="3008248"/>
              <a:ext cx="1704339" cy="1674495"/>
            </a:xfrm>
            <a:custGeom>
              <a:avLst/>
              <a:gdLst/>
              <a:ahLst/>
              <a:cxnLst/>
              <a:rect l="l" t="t" r="r" b="b"/>
              <a:pathLst>
                <a:path w="1704340" h="1674495">
                  <a:moveTo>
                    <a:pt x="613918" y="0"/>
                  </a:moveTo>
                  <a:lnTo>
                    <a:pt x="0" y="140715"/>
                  </a:lnTo>
                  <a:lnTo>
                    <a:pt x="613918" y="470153"/>
                  </a:lnTo>
                  <a:lnTo>
                    <a:pt x="613918" y="364236"/>
                  </a:lnTo>
                  <a:lnTo>
                    <a:pt x="665305" y="381381"/>
                  </a:lnTo>
                  <a:lnTo>
                    <a:pt x="715740" y="399794"/>
                  </a:lnTo>
                  <a:lnTo>
                    <a:pt x="765199" y="419447"/>
                  </a:lnTo>
                  <a:lnTo>
                    <a:pt x="813659" y="440311"/>
                  </a:lnTo>
                  <a:lnTo>
                    <a:pt x="861099" y="462359"/>
                  </a:lnTo>
                  <a:lnTo>
                    <a:pt x="907494" y="485565"/>
                  </a:lnTo>
                  <a:lnTo>
                    <a:pt x="952822" y="509899"/>
                  </a:lnTo>
                  <a:lnTo>
                    <a:pt x="997060" y="535336"/>
                  </a:lnTo>
                  <a:lnTo>
                    <a:pt x="1040185" y="561846"/>
                  </a:lnTo>
                  <a:lnTo>
                    <a:pt x="1082174" y="589404"/>
                  </a:lnTo>
                  <a:lnTo>
                    <a:pt x="1123004" y="617981"/>
                  </a:lnTo>
                  <a:lnTo>
                    <a:pt x="1162653" y="647549"/>
                  </a:lnTo>
                  <a:lnTo>
                    <a:pt x="1201098" y="678081"/>
                  </a:lnTo>
                  <a:lnTo>
                    <a:pt x="1238315" y="709550"/>
                  </a:lnTo>
                  <a:lnTo>
                    <a:pt x="1274282" y="741929"/>
                  </a:lnTo>
                  <a:lnTo>
                    <a:pt x="1308976" y="775189"/>
                  </a:lnTo>
                  <a:lnTo>
                    <a:pt x="1342374" y="809303"/>
                  </a:lnTo>
                  <a:lnTo>
                    <a:pt x="1374454" y="844243"/>
                  </a:lnTo>
                  <a:lnTo>
                    <a:pt x="1405191" y="879983"/>
                  </a:lnTo>
                  <a:lnTo>
                    <a:pt x="1434564" y="916493"/>
                  </a:lnTo>
                  <a:lnTo>
                    <a:pt x="1462549" y="953748"/>
                  </a:lnTo>
                  <a:lnTo>
                    <a:pt x="1489124" y="991720"/>
                  </a:lnTo>
                  <a:lnTo>
                    <a:pt x="1514265" y="1030380"/>
                  </a:lnTo>
                  <a:lnTo>
                    <a:pt x="1537951" y="1069702"/>
                  </a:lnTo>
                  <a:lnTo>
                    <a:pt x="1560157" y="1109658"/>
                  </a:lnTo>
                  <a:lnTo>
                    <a:pt x="1580861" y="1150220"/>
                  </a:lnTo>
                  <a:lnTo>
                    <a:pt x="1600041" y="1191360"/>
                  </a:lnTo>
                  <a:lnTo>
                    <a:pt x="1617673" y="1233053"/>
                  </a:lnTo>
                  <a:lnTo>
                    <a:pt x="1633734" y="1275268"/>
                  </a:lnTo>
                  <a:lnTo>
                    <a:pt x="1648202" y="1317981"/>
                  </a:lnTo>
                  <a:lnTo>
                    <a:pt x="1661053" y="1361162"/>
                  </a:lnTo>
                  <a:lnTo>
                    <a:pt x="1672265" y="1404784"/>
                  </a:lnTo>
                  <a:lnTo>
                    <a:pt x="1681815" y="1448819"/>
                  </a:lnTo>
                  <a:lnTo>
                    <a:pt x="1689680" y="1493241"/>
                  </a:lnTo>
                  <a:lnTo>
                    <a:pt x="1695837" y="1538022"/>
                  </a:lnTo>
                  <a:lnTo>
                    <a:pt x="1700263" y="1583134"/>
                  </a:lnTo>
                  <a:lnTo>
                    <a:pt x="1702936" y="1628549"/>
                  </a:lnTo>
                  <a:lnTo>
                    <a:pt x="1703831" y="1674240"/>
                  </a:lnTo>
                  <a:lnTo>
                    <a:pt x="1703831" y="1415923"/>
                  </a:lnTo>
                  <a:lnTo>
                    <a:pt x="1702936" y="1370231"/>
                  </a:lnTo>
                  <a:lnTo>
                    <a:pt x="1700263" y="1324816"/>
                  </a:lnTo>
                  <a:lnTo>
                    <a:pt x="1695837" y="1279704"/>
                  </a:lnTo>
                  <a:lnTo>
                    <a:pt x="1689680" y="1234923"/>
                  </a:lnTo>
                  <a:lnTo>
                    <a:pt x="1681815" y="1190501"/>
                  </a:lnTo>
                  <a:lnTo>
                    <a:pt x="1672265" y="1146466"/>
                  </a:lnTo>
                  <a:lnTo>
                    <a:pt x="1661053" y="1102844"/>
                  </a:lnTo>
                  <a:lnTo>
                    <a:pt x="1648202" y="1059663"/>
                  </a:lnTo>
                  <a:lnTo>
                    <a:pt x="1633734" y="1016950"/>
                  </a:lnTo>
                  <a:lnTo>
                    <a:pt x="1617673" y="974735"/>
                  </a:lnTo>
                  <a:lnTo>
                    <a:pt x="1600041" y="933042"/>
                  </a:lnTo>
                  <a:lnTo>
                    <a:pt x="1580861" y="891902"/>
                  </a:lnTo>
                  <a:lnTo>
                    <a:pt x="1560157" y="851340"/>
                  </a:lnTo>
                  <a:lnTo>
                    <a:pt x="1537951" y="811384"/>
                  </a:lnTo>
                  <a:lnTo>
                    <a:pt x="1514265" y="772062"/>
                  </a:lnTo>
                  <a:lnTo>
                    <a:pt x="1489124" y="733402"/>
                  </a:lnTo>
                  <a:lnTo>
                    <a:pt x="1462549" y="695430"/>
                  </a:lnTo>
                  <a:lnTo>
                    <a:pt x="1434564" y="658175"/>
                  </a:lnTo>
                  <a:lnTo>
                    <a:pt x="1405191" y="621665"/>
                  </a:lnTo>
                  <a:lnTo>
                    <a:pt x="1374454" y="585925"/>
                  </a:lnTo>
                  <a:lnTo>
                    <a:pt x="1342374" y="550985"/>
                  </a:lnTo>
                  <a:lnTo>
                    <a:pt x="1308976" y="516871"/>
                  </a:lnTo>
                  <a:lnTo>
                    <a:pt x="1274282" y="483611"/>
                  </a:lnTo>
                  <a:lnTo>
                    <a:pt x="1238315" y="451232"/>
                  </a:lnTo>
                  <a:lnTo>
                    <a:pt x="1201098" y="419763"/>
                  </a:lnTo>
                  <a:lnTo>
                    <a:pt x="1162653" y="389231"/>
                  </a:lnTo>
                  <a:lnTo>
                    <a:pt x="1123004" y="359663"/>
                  </a:lnTo>
                  <a:lnTo>
                    <a:pt x="1082174" y="331086"/>
                  </a:lnTo>
                  <a:lnTo>
                    <a:pt x="1040185" y="303528"/>
                  </a:lnTo>
                  <a:lnTo>
                    <a:pt x="997060" y="277018"/>
                  </a:lnTo>
                  <a:lnTo>
                    <a:pt x="952822" y="251581"/>
                  </a:lnTo>
                  <a:lnTo>
                    <a:pt x="907494" y="227247"/>
                  </a:lnTo>
                  <a:lnTo>
                    <a:pt x="861099" y="204041"/>
                  </a:lnTo>
                  <a:lnTo>
                    <a:pt x="813659" y="181993"/>
                  </a:lnTo>
                  <a:lnTo>
                    <a:pt x="765199" y="161129"/>
                  </a:lnTo>
                  <a:lnTo>
                    <a:pt x="715740" y="141476"/>
                  </a:lnTo>
                  <a:lnTo>
                    <a:pt x="665305" y="123063"/>
                  </a:lnTo>
                  <a:lnTo>
                    <a:pt x="613918" y="105917"/>
                  </a:lnTo>
                  <a:lnTo>
                    <a:pt x="61391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174223" y="4553330"/>
              <a:ext cx="1704339" cy="1533525"/>
            </a:xfrm>
            <a:custGeom>
              <a:avLst/>
              <a:gdLst/>
              <a:ahLst/>
              <a:cxnLst/>
              <a:rect l="l" t="t" r="r" b="b"/>
              <a:pathLst>
                <a:path w="1704340" h="1533525">
                  <a:moveTo>
                    <a:pt x="1696593" y="0"/>
                  </a:moveTo>
                  <a:lnTo>
                    <a:pt x="1690957" y="43143"/>
                  </a:lnTo>
                  <a:lnTo>
                    <a:pt x="1683775" y="85860"/>
                  </a:lnTo>
                  <a:lnTo>
                    <a:pt x="1675072" y="128134"/>
                  </a:lnTo>
                  <a:lnTo>
                    <a:pt x="1664870" y="169944"/>
                  </a:lnTo>
                  <a:lnTo>
                    <a:pt x="1653196" y="211274"/>
                  </a:lnTo>
                  <a:lnTo>
                    <a:pt x="1640073" y="252104"/>
                  </a:lnTo>
                  <a:lnTo>
                    <a:pt x="1625526" y="292416"/>
                  </a:lnTo>
                  <a:lnTo>
                    <a:pt x="1609579" y="332192"/>
                  </a:lnTo>
                  <a:lnTo>
                    <a:pt x="1592257" y="371414"/>
                  </a:lnTo>
                  <a:lnTo>
                    <a:pt x="1573584" y="410062"/>
                  </a:lnTo>
                  <a:lnTo>
                    <a:pt x="1553585" y="448119"/>
                  </a:lnTo>
                  <a:lnTo>
                    <a:pt x="1532285" y="485567"/>
                  </a:lnTo>
                  <a:lnTo>
                    <a:pt x="1509707" y="522387"/>
                  </a:lnTo>
                  <a:lnTo>
                    <a:pt x="1485876" y="558560"/>
                  </a:lnTo>
                  <a:lnTo>
                    <a:pt x="1460817" y="594068"/>
                  </a:lnTo>
                  <a:lnTo>
                    <a:pt x="1434554" y="628893"/>
                  </a:lnTo>
                  <a:lnTo>
                    <a:pt x="1407111" y="663017"/>
                  </a:lnTo>
                  <a:lnTo>
                    <a:pt x="1378514" y="696420"/>
                  </a:lnTo>
                  <a:lnTo>
                    <a:pt x="1348786" y="729085"/>
                  </a:lnTo>
                  <a:lnTo>
                    <a:pt x="1317952" y="760994"/>
                  </a:lnTo>
                  <a:lnTo>
                    <a:pt x="1286036" y="792127"/>
                  </a:lnTo>
                  <a:lnTo>
                    <a:pt x="1253063" y="822467"/>
                  </a:lnTo>
                  <a:lnTo>
                    <a:pt x="1219058" y="851995"/>
                  </a:lnTo>
                  <a:lnTo>
                    <a:pt x="1184045" y="880693"/>
                  </a:lnTo>
                  <a:lnTo>
                    <a:pt x="1148048" y="908542"/>
                  </a:lnTo>
                  <a:lnTo>
                    <a:pt x="1111091" y="935524"/>
                  </a:lnTo>
                  <a:lnTo>
                    <a:pt x="1073200" y="961620"/>
                  </a:lnTo>
                  <a:lnTo>
                    <a:pt x="1034399" y="986813"/>
                  </a:lnTo>
                  <a:lnTo>
                    <a:pt x="994712" y="1011084"/>
                  </a:lnTo>
                  <a:lnTo>
                    <a:pt x="954164" y="1034415"/>
                  </a:lnTo>
                  <a:lnTo>
                    <a:pt x="912778" y="1056786"/>
                  </a:lnTo>
                  <a:lnTo>
                    <a:pt x="870581" y="1078180"/>
                  </a:lnTo>
                  <a:lnTo>
                    <a:pt x="827595" y="1098578"/>
                  </a:lnTo>
                  <a:lnTo>
                    <a:pt x="783846" y="1117963"/>
                  </a:lnTo>
                  <a:lnTo>
                    <a:pt x="739358" y="1136315"/>
                  </a:lnTo>
                  <a:lnTo>
                    <a:pt x="694156" y="1153616"/>
                  </a:lnTo>
                  <a:lnTo>
                    <a:pt x="648263" y="1169848"/>
                  </a:lnTo>
                  <a:lnTo>
                    <a:pt x="601705" y="1184993"/>
                  </a:lnTo>
                  <a:lnTo>
                    <a:pt x="554506" y="1199031"/>
                  </a:lnTo>
                  <a:lnTo>
                    <a:pt x="506690" y="1211945"/>
                  </a:lnTo>
                  <a:lnTo>
                    <a:pt x="458282" y="1223717"/>
                  </a:lnTo>
                  <a:lnTo>
                    <a:pt x="409306" y="1234327"/>
                  </a:lnTo>
                  <a:lnTo>
                    <a:pt x="359787" y="1243758"/>
                  </a:lnTo>
                  <a:lnTo>
                    <a:pt x="309749" y="1251991"/>
                  </a:lnTo>
                  <a:lnTo>
                    <a:pt x="259217" y="1259008"/>
                  </a:lnTo>
                  <a:lnTo>
                    <a:pt x="208216" y="1264791"/>
                  </a:lnTo>
                  <a:lnTo>
                    <a:pt x="156768" y="1269320"/>
                  </a:lnTo>
                  <a:lnTo>
                    <a:pt x="104900" y="1272578"/>
                  </a:lnTo>
                  <a:lnTo>
                    <a:pt x="52636" y="1274546"/>
                  </a:lnTo>
                  <a:lnTo>
                    <a:pt x="0" y="1275207"/>
                  </a:lnTo>
                  <a:lnTo>
                    <a:pt x="0" y="1533525"/>
                  </a:lnTo>
                  <a:lnTo>
                    <a:pt x="39239" y="1533153"/>
                  </a:lnTo>
                  <a:lnTo>
                    <a:pt x="78454" y="1532037"/>
                  </a:lnTo>
                  <a:lnTo>
                    <a:pt x="117621" y="1530176"/>
                  </a:lnTo>
                  <a:lnTo>
                    <a:pt x="156718" y="1527568"/>
                  </a:lnTo>
                  <a:lnTo>
                    <a:pt x="209488" y="1522880"/>
                  </a:lnTo>
                  <a:lnTo>
                    <a:pt x="261708" y="1516905"/>
                  </a:lnTo>
                  <a:lnTo>
                    <a:pt x="313357" y="1509663"/>
                  </a:lnTo>
                  <a:lnTo>
                    <a:pt x="364413" y="1501176"/>
                  </a:lnTo>
                  <a:lnTo>
                    <a:pt x="414855" y="1491465"/>
                  </a:lnTo>
                  <a:lnTo>
                    <a:pt x="464662" y="1480551"/>
                  </a:lnTo>
                  <a:lnTo>
                    <a:pt x="513813" y="1468456"/>
                  </a:lnTo>
                  <a:lnTo>
                    <a:pt x="562286" y="1455199"/>
                  </a:lnTo>
                  <a:lnTo>
                    <a:pt x="610059" y="1440803"/>
                  </a:lnTo>
                  <a:lnTo>
                    <a:pt x="657112" y="1425289"/>
                  </a:lnTo>
                  <a:lnTo>
                    <a:pt x="703424" y="1408678"/>
                  </a:lnTo>
                  <a:lnTo>
                    <a:pt x="748972" y="1390990"/>
                  </a:lnTo>
                  <a:lnTo>
                    <a:pt x="793736" y="1372247"/>
                  </a:lnTo>
                  <a:lnTo>
                    <a:pt x="837695" y="1352470"/>
                  </a:lnTo>
                  <a:lnTo>
                    <a:pt x="880826" y="1331681"/>
                  </a:lnTo>
                  <a:lnTo>
                    <a:pt x="923110" y="1309900"/>
                  </a:lnTo>
                  <a:lnTo>
                    <a:pt x="964523" y="1287148"/>
                  </a:lnTo>
                  <a:lnTo>
                    <a:pt x="1005046" y="1263448"/>
                  </a:lnTo>
                  <a:lnTo>
                    <a:pt x="1044657" y="1238818"/>
                  </a:lnTo>
                  <a:lnTo>
                    <a:pt x="1083334" y="1213282"/>
                  </a:lnTo>
                  <a:lnTo>
                    <a:pt x="1121057" y="1186860"/>
                  </a:lnTo>
                  <a:lnTo>
                    <a:pt x="1157803" y="1159573"/>
                  </a:lnTo>
                  <a:lnTo>
                    <a:pt x="1193552" y="1131442"/>
                  </a:lnTo>
                  <a:lnTo>
                    <a:pt x="1228283" y="1102489"/>
                  </a:lnTo>
                  <a:lnTo>
                    <a:pt x="1261973" y="1072734"/>
                  </a:lnTo>
                  <a:lnTo>
                    <a:pt x="1294603" y="1042199"/>
                  </a:lnTo>
                  <a:lnTo>
                    <a:pt x="1326149" y="1010905"/>
                  </a:lnTo>
                  <a:lnTo>
                    <a:pt x="1356592" y="978872"/>
                  </a:lnTo>
                  <a:lnTo>
                    <a:pt x="1385910" y="946123"/>
                  </a:lnTo>
                  <a:lnTo>
                    <a:pt x="1414081" y="912678"/>
                  </a:lnTo>
                  <a:lnTo>
                    <a:pt x="1441084" y="878558"/>
                  </a:lnTo>
                  <a:lnTo>
                    <a:pt x="1466898" y="843785"/>
                  </a:lnTo>
                  <a:lnTo>
                    <a:pt x="1491502" y="808379"/>
                  </a:lnTo>
                  <a:lnTo>
                    <a:pt x="1514874" y="772362"/>
                  </a:lnTo>
                  <a:lnTo>
                    <a:pt x="1536993" y="735755"/>
                  </a:lnTo>
                  <a:lnTo>
                    <a:pt x="1557838" y="698579"/>
                  </a:lnTo>
                  <a:lnTo>
                    <a:pt x="1577388" y="660855"/>
                  </a:lnTo>
                  <a:lnTo>
                    <a:pt x="1595620" y="622604"/>
                  </a:lnTo>
                  <a:lnTo>
                    <a:pt x="1612514" y="583847"/>
                  </a:lnTo>
                  <a:lnTo>
                    <a:pt x="1628049" y="544606"/>
                  </a:lnTo>
                  <a:lnTo>
                    <a:pt x="1642203" y="504902"/>
                  </a:lnTo>
                  <a:lnTo>
                    <a:pt x="1654955" y="464756"/>
                  </a:lnTo>
                  <a:lnTo>
                    <a:pt x="1666283" y="424188"/>
                  </a:lnTo>
                  <a:lnTo>
                    <a:pt x="1676167" y="383220"/>
                  </a:lnTo>
                  <a:lnTo>
                    <a:pt x="1684584" y="341874"/>
                  </a:lnTo>
                  <a:lnTo>
                    <a:pt x="1691514" y="300170"/>
                  </a:lnTo>
                  <a:lnTo>
                    <a:pt x="1696936" y="258129"/>
                  </a:lnTo>
                  <a:lnTo>
                    <a:pt x="1700828" y="215773"/>
                  </a:lnTo>
                  <a:lnTo>
                    <a:pt x="1703169" y="173122"/>
                  </a:lnTo>
                  <a:lnTo>
                    <a:pt x="1703937" y="130198"/>
                  </a:lnTo>
                  <a:lnTo>
                    <a:pt x="1703111" y="87023"/>
                  </a:lnTo>
                  <a:lnTo>
                    <a:pt x="1700670" y="43616"/>
                  </a:lnTo>
                  <a:lnTo>
                    <a:pt x="1696593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469969"/>
            <a:ext cx="368744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ADMIN</a:t>
            </a:r>
            <a:r>
              <a:rPr dirty="0" sz="2900" spc="30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HUNTING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6096000" y="3703065"/>
            <a:ext cx="4898390" cy="540385"/>
          </a:xfrm>
          <a:custGeom>
            <a:avLst/>
            <a:gdLst/>
            <a:ahLst/>
            <a:cxnLst/>
            <a:rect l="l" t="t" r="r" b="b"/>
            <a:pathLst>
              <a:path w="4898390" h="540385">
                <a:moveTo>
                  <a:pt x="4276344" y="0"/>
                </a:moveTo>
                <a:lnTo>
                  <a:pt x="0" y="0"/>
                </a:lnTo>
                <a:lnTo>
                  <a:pt x="0" y="9144"/>
                </a:lnTo>
                <a:lnTo>
                  <a:pt x="4276344" y="9144"/>
                </a:lnTo>
                <a:lnTo>
                  <a:pt x="4276344" y="0"/>
                </a:lnTo>
                <a:close/>
              </a:path>
              <a:path w="4898390" h="540385">
                <a:moveTo>
                  <a:pt x="4898136" y="531114"/>
                </a:moveTo>
                <a:lnTo>
                  <a:pt x="0" y="531114"/>
                </a:lnTo>
                <a:lnTo>
                  <a:pt x="0" y="540258"/>
                </a:lnTo>
                <a:lnTo>
                  <a:pt x="4898136" y="540258"/>
                </a:lnTo>
                <a:lnTo>
                  <a:pt x="4898136" y="531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84823" y="3548329"/>
            <a:ext cx="4297680" cy="2565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1-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096000" y="4765294"/>
            <a:ext cx="5078095" cy="537210"/>
          </a:xfrm>
          <a:custGeom>
            <a:avLst/>
            <a:gdLst/>
            <a:ahLst/>
            <a:cxnLst/>
            <a:rect l="l" t="t" r="r" b="b"/>
            <a:pathLst>
              <a:path w="5078095" h="537210">
                <a:moveTo>
                  <a:pt x="3035808" y="528066"/>
                </a:moveTo>
                <a:lnTo>
                  <a:pt x="0" y="528066"/>
                </a:lnTo>
                <a:lnTo>
                  <a:pt x="0" y="537210"/>
                </a:lnTo>
                <a:lnTo>
                  <a:pt x="3035808" y="537210"/>
                </a:lnTo>
                <a:lnTo>
                  <a:pt x="3035808" y="528066"/>
                </a:lnTo>
                <a:close/>
              </a:path>
              <a:path w="5078095" h="537210">
                <a:moveTo>
                  <a:pt x="5077968" y="0"/>
                </a:moveTo>
                <a:lnTo>
                  <a:pt x="0" y="0"/>
                </a:lnTo>
                <a:lnTo>
                  <a:pt x="0" y="9144"/>
                </a:lnTo>
                <a:lnTo>
                  <a:pt x="5077968" y="9144"/>
                </a:lnTo>
                <a:lnTo>
                  <a:pt x="5077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084823" y="4080128"/>
            <a:ext cx="5099685" cy="1315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110"/>
              </a:spcBef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privileges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AutoNum type="arabicPlain" startAt="2"/>
            </a:pPr>
            <a:endParaRPr sz="205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(or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privileged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users)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credentials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AutoNum type="arabicPlain" startAt="2"/>
            </a:pPr>
            <a:endParaRPr sz="205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Grab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hashes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use/crack</a:t>
            </a: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84823" y="1482293"/>
            <a:ext cx="252793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/>
              <a:t>Local</a:t>
            </a:r>
            <a:r>
              <a:rPr dirty="0" sz="1700" spc="-40"/>
              <a:t> </a:t>
            </a:r>
            <a:r>
              <a:rPr dirty="0" sz="1700"/>
              <a:t>admin</a:t>
            </a:r>
            <a:r>
              <a:rPr dirty="0" sz="1700" spc="-45"/>
              <a:t> </a:t>
            </a:r>
            <a:r>
              <a:rPr dirty="0" sz="1700" spc="-10"/>
              <a:t>required</a:t>
            </a:r>
            <a:endParaRPr sz="1700"/>
          </a:p>
        </p:txBody>
      </p:sp>
      <p:sp>
        <p:nvSpPr>
          <p:cNvPr id="8" name="object 8" descr=""/>
          <p:cNvSpPr txBox="1"/>
          <p:nvPr/>
        </p:nvSpPr>
        <p:spPr>
          <a:xfrm>
            <a:off x="6084823" y="1851786"/>
            <a:ext cx="4846955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Prerequisite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5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355230" y="2916935"/>
            <a:ext cx="6523355" cy="3169920"/>
            <a:chOff x="5355230" y="2916935"/>
            <a:chExt cx="6523355" cy="3169920"/>
          </a:xfrm>
        </p:grpSpPr>
        <p:sp>
          <p:nvSpPr>
            <p:cNvPr id="10" name="object 10" descr=""/>
            <p:cNvSpPr/>
            <p:nvPr/>
          </p:nvSpPr>
          <p:spPr>
            <a:xfrm>
              <a:off x="5355335" y="4321301"/>
              <a:ext cx="1704339" cy="1674495"/>
            </a:xfrm>
            <a:custGeom>
              <a:avLst/>
              <a:gdLst/>
              <a:ahLst/>
              <a:cxnLst/>
              <a:rect l="l" t="t" r="r" b="b"/>
              <a:pathLst>
                <a:path w="1704340" h="1674495">
                  <a:moveTo>
                    <a:pt x="0" y="0"/>
                  </a:moveTo>
                  <a:lnTo>
                    <a:pt x="0" y="258318"/>
                  </a:lnTo>
                  <a:lnTo>
                    <a:pt x="895" y="304009"/>
                  </a:lnTo>
                  <a:lnTo>
                    <a:pt x="3568" y="349424"/>
                  </a:lnTo>
                  <a:lnTo>
                    <a:pt x="7994" y="394535"/>
                  </a:lnTo>
                  <a:lnTo>
                    <a:pt x="14151" y="439315"/>
                  </a:lnTo>
                  <a:lnTo>
                    <a:pt x="22016" y="483736"/>
                  </a:lnTo>
                  <a:lnTo>
                    <a:pt x="31566" y="527771"/>
                  </a:lnTo>
                  <a:lnTo>
                    <a:pt x="42778" y="571392"/>
                  </a:lnTo>
                  <a:lnTo>
                    <a:pt x="55629" y="614572"/>
                  </a:lnTo>
                  <a:lnTo>
                    <a:pt x="70097" y="657283"/>
                  </a:lnTo>
                  <a:lnTo>
                    <a:pt x="86158" y="699498"/>
                  </a:lnTo>
                  <a:lnTo>
                    <a:pt x="103790" y="741189"/>
                  </a:lnTo>
                  <a:lnTo>
                    <a:pt x="122970" y="782329"/>
                  </a:lnTo>
                  <a:lnTo>
                    <a:pt x="143674" y="822890"/>
                  </a:lnTo>
                  <a:lnTo>
                    <a:pt x="165880" y="862844"/>
                  </a:lnTo>
                  <a:lnTo>
                    <a:pt x="189566" y="902165"/>
                  </a:lnTo>
                  <a:lnTo>
                    <a:pt x="214707" y="940824"/>
                  </a:lnTo>
                  <a:lnTo>
                    <a:pt x="241282" y="978795"/>
                  </a:lnTo>
                  <a:lnTo>
                    <a:pt x="269267" y="1016049"/>
                  </a:lnTo>
                  <a:lnTo>
                    <a:pt x="298640" y="1052560"/>
                  </a:lnTo>
                  <a:lnTo>
                    <a:pt x="329377" y="1088299"/>
                  </a:lnTo>
                  <a:lnTo>
                    <a:pt x="361457" y="1123239"/>
                  </a:lnTo>
                  <a:lnTo>
                    <a:pt x="394855" y="1157353"/>
                  </a:lnTo>
                  <a:lnTo>
                    <a:pt x="429549" y="1190613"/>
                  </a:lnTo>
                  <a:lnTo>
                    <a:pt x="465516" y="1222992"/>
                  </a:lnTo>
                  <a:lnTo>
                    <a:pt x="502733" y="1254461"/>
                  </a:lnTo>
                  <a:lnTo>
                    <a:pt x="541178" y="1284995"/>
                  </a:lnTo>
                  <a:lnTo>
                    <a:pt x="580827" y="1314564"/>
                  </a:lnTo>
                  <a:lnTo>
                    <a:pt x="621657" y="1343143"/>
                  </a:lnTo>
                  <a:lnTo>
                    <a:pt x="663646" y="1370702"/>
                  </a:lnTo>
                  <a:lnTo>
                    <a:pt x="706771" y="1397215"/>
                  </a:lnTo>
                  <a:lnTo>
                    <a:pt x="751009" y="1422654"/>
                  </a:lnTo>
                  <a:lnTo>
                    <a:pt x="796337" y="1446991"/>
                  </a:lnTo>
                  <a:lnTo>
                    <a:pt x="842732" y="1470200"/>
                  </a:lnTo>
                  <a:lnTo>
                    <a:pt x="890172" y="1492253"/>
                  </a:lnTo>
                  <a:lnTo>
                    <a:pt x="938632" y="1513121"/>
                  </a:lnTo>
                  <a:lnTo>
                    <a:pt x="988091" y="1532778"/>
                  </a:lnTo>
                  <a:lnTo>
                    <a:pt x="1038526" y="1551196"/>
                  </a:lnTo>
                  <a:lnTo>
                    <a:pt x="1089914" y="1568348"/>
                  </a:lnTo>
                  <a:lnTo>
                    <a:pt x="1089914" y="1674253"/>
                  </a:lnTo>
                  <a:lnTo>
                    <a:pt x="1703832" y="1533537"/>
                  </a:lnTo>
                  <a:lnTo>
                    <a:pt x="1089914" y="1204087"/>
                  </a:lnTo>
                  <a:lnTo>
                    <a:pt x="1089914" y="1310030"/>
                  </a:lnTo>
                  <a:lnTo>
                    <a:pt x="1038526" y="1292882"/>
                  </a:lnTo>
                  <a:lnTo>
                    <a:pt x="988091" y="1274467"/>
                  </a:lnTo>
                  <a:lnTo>
                    <a:pt x="938632" y="1254813"/>
                  </a:lnTo>
                  <a:lnTo>
                    <a:pt x="890172" y="1233947"/>
                  </a:lnTo>
                  <a:lnTo>
                    <a:pt x="842732" y="1211897"/>
                  </a:lnTo>
                  <a:lnTo>
                    <a:pt x="796337" y="1188691"/>
                  </a:lnTo>
                  <a:lnTo>
                    <a:pt x="751009" y="1164354"/>
                  </a:lnTo>
                  <a:lnTo>
                    <a:pt x="706771" y="1138917"/>
                  </a:lnTo>
                  <a:lnTo>
                    <a:pt x="663646" y="1112405"/>
                  </a:lnTo>
                  <a:lnTo>
                    <a:pt x="621657" y="1084846"/>
                  </a:lnTo>
                  <a:lnTo>
                    <a:pt x="580827" y="1056269"/>
                  </a:lnTo>
                  <a:lnTo>
                    <a:pt x="541178" y="1026699"/>
                  </a:lnTo>
                  <a:lnTo>
                    <a:pt x="502733" y="996166"/>
                  </a:lnTo>
                  <a:lnTo>
                    <a:pt x="465516" y="964696"/>
                  </a:lnTo>
                  <a:lnTo>
                    <a:pt x="429549" y="932317"/>
                  </a:lnTo>
                  <a:lnTo>
                    <a:pt x="394855" y="899056"/>
                  </a:lnTo>
                  <a:lnTo>
                    <a:pt x="361457" y="864942"/>
                  </a:lnTo>
                  <a:lnTo>
                    <a:pt x="329377" y="830001"/>
                  </a:lnTo>
                  <a:lnTo>
                    <a:pt x="298640" y="794261"/>
                  </a:lnTo>
                  <a:lnTo>
                    <a:pt x="269267" y="757749"/>
                  </a:lnTo>
                  <a:lnTo>
                    <a:pt x="241282" y="720494"/>
                  </a:lnTo>
                  <a:lnTo>
                    <a:pt x="214707" y="682522"/>
                  </a:lnTo>
                  <a:lnTo>
                    <a:pt x="189566" y="643861"/>
                  </a:lnTo>
                  <a:lnTo>
                    <a:pt x="165880" y="604539"/>
                  </a:lnTo>
                  <a:lnTo>
                    <a:pt x="143674" y="564583"/>
                  </a:lnTo>
                  <a:lnTo>
                    <a:pt x="122970" y="524021"/>
                  </a:lnTo>
                  <a:lnTo>
                    <a:pt x="103790" y="482880"/>
                  </a:lnTo>
                  <a:lnTo>
                    <a:pt x="86158" y="441188"/>
                  </a:lnTo>
                  <a:lnTo>
                    <a:pt x="70097" y="398972"/>
                  </a:lnTo>
                  <a:lnTo>
                    <a:pt x="55629" y="356260"/>
                  </a:lnTo>
                  <a:lnTo>
                    <a:pt x="42778" y="313079"/>
                  </a:lnTo>
                  <a:lnTo>
                    <a:pt x="31566" y="269456"/>
                  </a:lnTo>
                  <a:lnTo>
                    <a:pt x="22016" y="225421"/>
                  </a:lnTo>
                  <a:lnTo>
                    <a:pt x="14151" y="180999"/>
                  </a:lnTo>
                  <a:lnTo>
                    <a:pt x="7994" y="136218"/>
                  </a:lnTo>
                  <a:lnTo>
                    <a:pt x="3568" y="91106"/>
                  </a:lnTo>
                  <a:lnTo>
                    <a:pt x="895" y="45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355230" y="2916935"/>
              <a:ext cx="1704339" cy="1533525"/>
            </a:xfrm>
            <a:custGeom>
              <a:avLst/>
              <a:gdLst/>
              <a:ahLst/>
              <a:cxnLst/>
              <a:rect l="l" t="t" r="r" b="b"/>
              <a:pathLst>
                <a:path w="1704340" h="1533525">
                  <a:moveTo>
                    <a:pt x="1703937" y="0"/>
                  </a:moveTo>
                  <a:lnTo>
                    <a:pt x="1664698" y="379"/>
                  </a:lnTo>
                  <a:lnTo>
                    <a:pt x="1625482" y="1508"/>
                  </a:lnTo>
                  <a:lnTo>
                    <a:pt x="1586315" y="3375"/>
                  </a:lnTo>
                  <a:lnTo>
                    <a:pt x="1547219" y="5968"/>
                  </a:lnTo>
                  <a:lnTo>
                    <a:pt x="1494448" y="10659"/>
                  </a:lnTo>
                  <a:lnTo>
                    <a:pt x="1442228" y="16637"/>
                  </a:lnTo>
                  <a:lnTo>
                    <a:pt x="1390579" y="23881"/>
                  </a:lnTo>
                  <a:lnTo>
                    <a:pt x="1339523" y="32370"/>
                  </a:lnTo>
                  <a:lnTo>
                    <a:pt x="1289081" y="42083"/>
                  </a:lnTo>
                  <a:lnTo>
                    <a:pt x="1239274" y="52998"/>
                  </a:lnTo>
                  <a:lnTo>
                    <a:pt x="1190123" y="65096"/>
                  </a:lnTo>
                  <a:lnTo>
                    <a:pt x="1141650" y="78353"/>
                  </a:lnTo>
                  <a:lnTo>
                    <a:pt x="1093877" y="92750"/>
                  </a:lnTo>
                  <a:lnTo>
                    <a:pt x="1046824" y="108265"/>
                  </a:lnTo>
                  <a:lnTo>
                    <a:pt x="1000512" y="124878"/>
                  </a:lnTo>
                  <a:lnTo>
                    <a:pt x="954964" y="142566"/>
                  </a:lnTo>
                  <a:lnTo>
                    <a:pt x="910200" y="161309"/>
                  </a:lnTo>
                  <a:lnTo>
                    <a:pt x="866241" y="181086"/>
                  </a:lnTo>
                  <a:lnTo>
                    <a:pt x="823110" y="201875"/>
                  </a:lnTo>
                  <a:lnTo>
                    <a:pt x="780826" y="223656"/>
                  </a:lnTo>
                  <a:lnTo>
                    <a:pt x="739413" y="246408"/>
                  </a:lnTo>
                  <a:lnTo>
                    <a:pt x="698890" y="270108"/>
                  </a:lnTo>
                  <a:lnTo>
                    <a:pt x="659279" y="294737"/>
                  </a:lnTo>
                  <a:lnTo>
                    <a:pt x="620602" y="320273"/>
                  </a:lnTo>
                  <a:lnTo>
                    <a:pt x="582879" y="346694"/>
                  </a:lnTo>
                  <a:lnTo>
                    <a:pt x="546133" y="373981"/>
                  </a:lnTo>
                  <a:lnTo>
                    <a:pt x="510384" y="402111"/>
                  </a:lnTo>
                  <a:lnTo>
                    <a:pt x="475653" y="431063"/>
                  </a:lnTo>
                  <a:lnTo>
                    <a:pt x="441963" y="460817"/>
                  </a:lnTo>
                  <a:lnTo>
                    <a:pt x="409334" y="491351"/>
                  </a:lnTo>
                  <a:lnTo>
                    <a:pt x="377787" y="522644"/>
                  </a:lnTo>
                  <a:lnTo>
                    <a:pt x="347344" y="554676"/>
                  </a:lnTo>
                  <a:lnTo>
                    <a:pt x="318027" y="587424"/>
                  </a:lnTo>
                  <a:lnTo>
                    <a:pt x="289855" y="620868"/>
                  </a:lnTo>
                  <a:lnTo>
                    <a:pt x="262852" y="654986"/>
                  </a:lnTo>
                  <a:lnTo>
                    <a:pt x="237038" y="689758"/>
                  </a:lnTo>
                  <a:lnTo>
                    <a:pt x="212434" y="725163"/>
                  </a:lnTo>
                  <a:lnTo>
                    <a:pt x="189062" y="761178"/>
                  </a:lnTo>
                  <a:lnTo>
                    <a:pt x="166943" y="797784"/>
                  </a:lnTo>
                  <a:lnTo>
                    <a:pt x="146098" y="834959"/>
                  </a:lnTo>
                  <a:lnTo>
                    <a:pt x="126549" y="872682"/>
                  </a:lnTo>
                  <a:lnTo>
                    <a:pt x="108316" y="910931"/>
                  </a:lnTo>
                  <a:lnTo>
                    <a:pt x="91422" y="949687"/>
                  </a:lnTo>
                  <a:lnTo>
                    <a:pt x="75887" y="988926"/>
                  </a:lnTo>
                  <a:lnTo>
                    <a:pt x="61733" y="1028630"/>
                  </a:lnTo>
                  <a:lnTo>
                    <a:pt x="48982" y="1068775"/>
                  </a:lnTo>
                  <a:lnTo>
                    <a:pt x="37653" y="1109342"/>
                  </a:lnTo>
                  <a:lnTo>
                    <a:pt x="27770" y="1150308"/>
                  </a:lnTo>
                  <a:lnTo>
                    <a:pt x="19352" y="1191654"/>
                  </a:lnTo>
                  <a:lnTo>
                    <a:pt x="12422" y="1233357"/>
                  </a:lnTo>
                  <a:lnTo>
                    <a:pt x="7000" y="1275397"/>
                  </a:lnTo>
                  <a:lnTo>
                    <a:pt x="3108" y="1317753"/>
                  </a:lnTo>
                  <a:lnTo>
                    <a:pt x="768" y="1360403"/>
                  </a:lnTo>
                  <a:lnTo>
                    <a:pt x="0" y="1403326"/>
                  </a:lnTo>
                  <a:lnTo>
                    <a:pt x="825" y="1446502"/>
                  </a:lnTo>
                  <a:lnTo>
                    <a:pt x="3266" y="1489908"/>
                  </a:lnTo>
                  <a:lnTo>
                    <a:pt x="7344" y="1533525"/>
                  </a:lnTo>
                  <a:lnTo>
                    <a:pt x="12979" y="1490381"/>
                  </a:lnTo>
                  <a:lnTo>
                    <a:pt x="20161" y="1447664"/>
                  </a:lnTo>
                  <a:lnTo>
                    <a:pt x="28865" y="1405390"/>
                  </a:lnTo>
                  <a:lnTo>
                    <a:pt x="39066" y="1363580"/>
                  </a:lnTo>
                  <a:lnTo>
                    <a:pt x="50740" y="1322250"/>
                  </a:lnTo>
                  <a:lnTo>
                    <a:pt x="63863" y="1281420"/>
                  </a:lnTo>
                  <a:lnTo>
                    <a:pt x="78410" y="1241108"/>
                  </a:lnTo>
                  <a:lnTo>
                    <a:pt x="94357" y="1201332"/>
                  </a:lnTo>
                  <a:lnTo>
                    <a:pt x="111679" y="1162110"/>
                  </a:lnTo>
                  <a:lnTo>
                    <a:pt x="130352" y="1123462"/>
                  </a:lnTo>
                  <a:lnTo>
                    <a:pt x="150351" y="1085405"/>
                  </a:lnTo>
                  <a:lnTo>
                    <a:pt x="171651" y="1047957"/>
                  </a:lnTo>
                  <a:lnTo>
                    <a:pt x="194229" y="1011137"/>
                  </a:lnTo>
                  <a:lnTo>
                    <a:pt x="218060" y="974964"/>
                  </a:lnTo>
                  <a:lnTo>
                    <a:pt x="243119" y="939456"/>
                  </a:lnTo>
                  <a:lnTo>
                    <a:pt x="269382" y="904631"/>
                  </a:lnTo>
                  <a:lnTo>
                    <a:pt x="296825" y="870507"/>
                  </a:lnTo>
                  <a:lnTo>
                    <a:pt x="325422" y="837104"/>
                  </a:lnTo>
                  <a:lnTo>
                    <a:pt x="355150" y="804439"/>
                  </a:lnTo>
                  <a:lnTo>
                    <a:pt x="385984" y="772530"/>
                  </a:lnTo>
                  <a:lnTo>
                    <a:pt x="417900" y="741397"/>
                  </a:lnTo>
                  <a:lnTo>
                    <a:pt x="450873" y="711057"/>
                  </a:lnTo>
                  <a:lnTo>
                    <a:pt x="484878" y="681529"/>
                  </a:lnTo>
                  <a:lnTo>
                    <a:pt x="519891" y="652831"/>
                  </a:lnTo>
                  <a:lnTo>
                    <a:pt x="555888" y="624982"/>
                  </a:lnTo>
                  <a:lnTo>
                    <a:pt x="592845" y="598000"/>
                  </a:lnTo>
                  <a:lnTo>
                    <a:pt x="630736" y="571904"/>
                  </a:lnTo>
                  <a:lnTo>
                    <a:pt x="669537" y="546711"/>
                  </a:lnTo>
                  <a:lnTo>
                    <a:pt x="709224" y="522440"/>
                  </a:lnTo>
                  <a:lnTo>
                    <a:pt x="749772" y="499110"/>
                  </a:lnTo>
                  <a:lnTo>
                    <a:pt x="791158" y="476738"/>
                  </a:lnTo>
                  <a:lnTo>
                    <a:pt x="833355" y="455344"/>
                  </a:lnTo>
                  <a:lnTo>
                    <a:pt x="876341" y="434946"/>
                  </a:lnTo>
                  <a:lnTo>
                    <a:pt x="920090" y="415561"/>
                  </a:lnTo>
                  <a:lnTo>
                    <a:pt x="964578" y="397209"/>
                  </a:lnTo>
                  <a:lnTo>
                    <a:pt x="1009780" y="379908"/>
                  </a:lnTo>
                  <a:lnTo>
                    <a:pt x="1055673" y="363676"/>
                  </a:lnTo>
                  <a:lnTo>
                    <a:pt x="1102231" y="348531"/>
                  </a:lnTo>
                  <a:lnTo>
                    <a:pt x="1149430" y="334493"/>
                  </a:lnTo>
                  <a:lnTo>
                    <a:pt x="1197246" y="321579"/>
                  </a:lnTo>
                  <a:lnTo>
                    <a:pt x="1245654" y="309807"/>
                  </a:lnTo>
                  <a:lnTo>
                    <a:pt x="1294630" y="299197"/>
                  </a:lnTo>
                  <a:lnTo>
                    <a:pt x="1344149" y="289766"/>
                  </a:lnTo>
                  <a:lnTo>
                    <a:pt x="1394187" y="281533"/>
                  </a:lnTo>
                  <a:lnTo>
                    <a:pt x="1444719" y="274516"/>
                  </a:lnTo>
                  <a:lnTo>
                    <a:pt x="1495720" y="268733"/>
                  </a:lnTo>
                  <a:lnTo>
                    <a:pt x="1547168" y="264204"/>
                  </a:lnTo>
                  <a:lnTo>
                    <a:pt x="1599036" y="260946"/>
                  </a:lnTo>
                  <a:lnTo>
                    <a:pt x="1651300" y="258978"/>
                  </a:lnTo>
                  <a:lnTo>
                    <a:pt x="1703937" y="258317"/>
                  </a:lnTo>
                  <a:lnTo>
                    <a:pt x="1703937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174223" y="3008248"/>
              <a:ext cx="1704339" cy="1674495"/>
            </a:xfrm>
            <a:custGeom>
              <a:avLst/>
              <a:gdLst/>
              <a:ahLst/>
              <a:cxnLst/>
              <a:rect l="l" t="t" r="r" b="b"/>
              <a:pathLst>
                <a:path w="1704340" h="1674495">
                  <a:moveTo>
                    <a:pt x="613918" y="0"/>
                  </a:moveTo>
                  <a:lnTo>
                    <a:pt x="0" y="140715"/>
                  </a:lnTo>
                  <a:lnTo>
                    <a:pt x="613918" y="470153"/>
                  </a:lnTo>
                  <a:lnTo>
                    <a:pt x="613918" y="364236"/>
                  </a:lnTo>
                  <a:lnTo>
                    <a:pt x="665305" y="381381"/>
                  </a:lnTo>
                  <a:lnTo>
                    <a:pt x="715740" y="399794"/>
                  </a:lnTo>
                  <a:lnTo>
                    <a:pt x="765199" y="419447"/>
                  </a:lnTo>
                  <a:lnTo>
                    <a:pt x="813659" y="440311"/>
                  </a:lnTo>
                  <a:lnTo>
                    <a:pt x="861099" y="462359"/>
                  </a:lnTo>
                  <a:lnTo>
                    <a:pt x="907494" y="485565"/>
                  </a:lnTo>
                  <a:lnTo>
                    <a:pt x="952822" y="509899"/>
                  </a:lnTo>
                  <a:lnTo>
                    <a:pt x="997060" y="535336"/>
                  </a:lnTo>
                  <a:lnTo>
                    <a:pt x="1040185" y="561846"/>
                  </a:lnTo>
                  <a:lnTo>
                    <a:pt x="1082174" y="589404"/>
                  </a:lnTo>
                  <a:lnTo>
                    <a:pt x="1123004" y="617981"/>
                  </a:lnTo>
                  <a:lnTo>
                    <a:pt x="1162653" y="647549"/>
                  </a:lnTo>
                  <a:lnTo>
                    <a:pt x="1201098" y="678081"/>
                  </a:lnTo>
                  <a:lnTo>
                    <a:pt x="1238315" y="709550"/>
                  </a:lnTo>
                  <a:lnTo>
                    <a:pt x="1274282" y="741929"/>
                  </a:lnTo>
                  <a:lnTo>
                    <a:pt x="1308976" y="775189"/>
                  </a:lnTo>
                  <a:lnTo>
                    <a:pt x="1342374" y="809303"/>
                  </a:lnTo>
                  <a:lnTo>
                    <a:pt x="1374454" y="844243"/>
                  </a:lnTo>
                  <a:lnTo>
                    <a:pt x="1405191" y="879983"/>
                  </a:lnTo>
                  <a:lnTo>
                    <a:pt x="1434564" y="916493"/>
                  </a:lnTo>
                  <a:lnTo>
                    <a:pt x="1462549" y="953748"/>
                  </a:lnTo>
                  <a:lnTo>
                    <a:pt x="1489124" y="991720"/>
                  </a:lnTo>
                  <a:lnTo>
                    <a:pt x="1514265" y="1030380"/>
                  </a:lnTo>
                  <a:lnTo>
                    <a:pt x="1537951" y="1069702"/>
                  </a:lnTo>
                  <a:lnTo>
                    <a:pt x="1560157" y="1109658"/>
                  </a:lnTo>
                  <a:lnTo>
                    <a:pt x="1580861" y="1150220"/>
                  </a:lnTo>
                  <a:lnTo>
                    <a:pt x="1600041" y="1191360"/>
                  </a:lnTo>
                  <a:lnTo>
                    <a:pt x="1617673" y="1233053"/>
                  </a:lnTo>
                  <a:lnTo>
                    <a:pt x="1633734" y="1275268"/>
                  </a:lnTo>
                  <a:lnTo>
                    <a:pt x="1648202" y="1317981"/>
                  </a:lnTo>
                  <a:lnTo>
                    <a:pt x="1661053" y="1361162"/>
                  </a:lnTo>
                  <a:lnTo>
                    <a:pt x="1672265" y="1404784"/>
                  </a:lnTo>
                  <a:lnTo>
                    <a:pt x="1681815" y="1448819"/>
                  </a:lnTo>
                  <a:lnTo>
                    <a:pt x="1689680" y="1493241"/>
                  </a:lnTo>
                  <a:lnTo>
                    <a:pt x="1695837" y="1538022"/>
                  </a:lnTo>
                  <a:lnTo>
                    <a:pt x="1700263" y="1583134"/>
                  </a:lnTo>
                  <a:lnTo>
                    <a:pt x="1702936" y="1628549"/>
                  </a:lnTo>
                  <a:lnTo>
                    <a:pt x="1703831" y="1674240"/>
                  </a:lnTo>
                  <a:lnTo>
                    <a:pt x="1703831" y="1415923"/>
                  </a:lnTo>
                  <a:lnTo>
                    <a:pt x="1702936" y="1370231"/>
                  </a:lnTo>
                  <a:lnTo>
                    <a:pt x="1700263" y="1324816"/>
                  </a:lnTo>
                  <a:lnTo>
                    <a:pt x="1695837" y="1279704"/>
                  </a:lnTo>
                  <a:lnTo>
                    <a:pt x="1689680" y="1234923"/>
                  </a:lnTo>
                  <a:lnTo>
                    <a:pt x="1681815" y="1190501"/>
                  </a:lnTo>
                  <a:lnTo>
                    <a:pt x="1672265" y="1146466"/>
                  </a:lnTo>
                  <a:lnTo>
                    <a:pt x="1661053" y="1102844"/>
                  </a:lnTo>
                  <a:lnTo>
                    <a:pt x="1648202" y="1059663"/>
                  </a:lnTo>
                  <a:lnTo>
                    <a:pt x="1633734" y="1016950"/>
                  </a:lnTo>
                  <a:lnTo>
                    <a:pt x="1617673" y="974735"/>
                  </a:lnTo>
                  <a:lnTo>
                    <a:pt x="1600041" y="933042"/>
                  </a:lnTo>
                  <a:lnTo>
                    <a:pt x="1580861" y="891902"/>
                  </a:lnTo>
                  <a:lnTo>
                    <a:pt x="1560157" y="851340"/>
                  </a:lnTo>
                  <a:lnTo>
                    <a:pt x="1537951" y="811384"/>
                  </a:lnTo>
                  <a:lnTo>
                    <a:pt x="1514265" y="772062"/>
                  </a:lnTo>
                  <a:lnTo>
                    <a:pt x="1489124" y="733402"/>
                  </a:lnTo>
                  <a:lnTo>
                    <a:pt x="1462549" y="695430"/>
                  </a:lnTo>
                  <a:lnTo>
                    <a:pt x="1434564" y="658175"/>
                  </a:lnTo>
                  <a:lnTo>
                    <a:pt x="1405191" y="621665"/>
                  </a:lnTo>
                  <a:lnTo>
                    <a:pt x="1374454" y="585925"/>
                  </a:lnTo>
                  <a:lnTo>
                    <a:pt x="1342374" y="550985"/>
                  </a:lnTo>
                  <a:lnTo>
                    <a:pt x="1308976" y="516871"/>
                  </a:lnTo>
                  <a:lnTo>
                    <a:pt x="1274282" y="483611"/>
                  </a:lnTo>
                  <a:lnTo>
                    <a:pt x="1238315" y="451232"/>
                  </a:lnTo>
                  <a:lnTo>
                    <a:pt x="1201098" y="419763"/>
                  </a:lnTo>
                  <a:lnTo>
                    <a:pt x="1162653" y="389231"/>
                  </a:lnTo>
                  <a:lnTo>
                    <a:pt x="1123004" y="359663"/>
                  </a:lnTo>
                  <a:lnTo>
                    <a:pt x="1082174" y="331086"/>
                  </a:lnTo>
                  <a:lnTo>
                    <a:pt x="1040185" y="303528"/>
                  </a:lnTo>
                  <a:lnTo>
                    <a:pt x="997060" y="277018"/>
                  </a:lnTo>
                  <a:lnTo>
                    <a:pt x="952822" y="251581"/>
                  </a:lnTo>
                  <a:lnTo>
                    <a:pt x="907494" y="227247"/>
                  </a:lnTo>
                  <a:lnTo>
                    <a:pt x="861099" y="204041"/>
                  </a:lnTo>
                  <a:lnTo>
                    <a:pt x="813659" y="181993"/>
                  </a:lnTo>
                  <a:lnTo>
                    <a:pt x="765199" y="161129"/>
                  </a:lnTo>
                  <a:lnTo>
                    <a:pt x="715740" y="141476"/>
                  </a:lnTo>
                  <a:lnTo>
                    <a:pt x="665305" y="123063"/>
                  </a:lnTo>
                  <a:lnTo>
                    <a:pt x="613918" y="105917"/>
                  </a:lnTo>
                  <a:lnTo>
                    <a:pt x="61391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174223" y="4553330"/>
              <a:ext cx="1704339" cy="1533525"/>
            </a:xfrm>
            <a:custGeom>
              <a:avLst/>
              <a:gdLst/>
              <a:ahLst/>
              <a:cxnLst/>
              <a:rect l="l" t="t" r="r" b="b"/>
              <a:pathLst>
                <a:path w="1704340" h="1533525">
                  <a:moveTo>
                    <a:pt x="1696593" y="0"/>
                  </a:moveTo>
                  <a:lnTo>
                    <a:pt x="1690957" y="43143"/>
                  </a:lnTo>
                  <a:lnTo>
                    <a:pt x="1683775" y="85860"/>
                  </a:lnTo>
                  <a:lnTo>
                    <a:pt x="1675072" y="128134"/>
                  </a:lnTo>
                  <a:lnTo>
                    <a:pt x="1664870" y="169944"/>
                  </a:lnTo>
                  <a:lnTo>
                    <a:pt x="1653196" y="211274"/>
                  </a:lnTo>
                  <a:lnTo>
                    <a:pt x="1640073" y="252104"/>
                  </a:lnTo>
                  <a:lnTo>
                    <a:pt x="1625526" y="292416"/>
                  </a:lnTo>
                  <a:lnTo>
                    <a:pt x="1609579" y="332192"/>
                  </a:lnTo>
                  <a:lnTo>
                    <a:pt x="1592257" y="371414"/>
                  </a:lnTo>
                  <a:lnTo>
                    <a:pt x="1573584" y="410062"/>
                  </a:lnTo>
                  <a:lnTo>
                    <a:pt x="1553585" y="448119"/>
                  </a:lnTo>
                  <a:lnTo>
                    <a:pt x="1532285" y="485567"/>
                  </a:lnTo>
                  <a:lnTo>
                    <a:pt x="1509707" y="522387"/>
                  </a:lnTo>
                  <a:lnTo>
                    <a:pt x="1485876" y="558560"/>
                  </a:lnTo>
                  <a:lnTo>
                    <a:pt x="1460817" y="594068"/>
                  </a:lnTo>
                  <a:lnTo>
                    <a:pt x="1434554" y="628893"/>
                  </a:lnTo>
                  <a:lnTo>
                    <a:pt x="1407111" y="663017"/>
                  </a:lnTo>
                  <a:lnTo>
                    <a:pt x="1378514" y="696420"/>
                  </a:lnTo>
                  <a:lnTo>
                    <a:pt x="1348786" y="729085"/>
                  </a:lnTo>
                  <a:lnTo>
                    <a:pt x="1317952" y="760994"/>
                  </a:lnTo>
                  <a:lnTo>
                    <a:pt x="1286036" y="792127"/>
                  </a:lnTo>
                  <a:lnTo>
                    <a:pt x="1253063" y="822467"/>
                  </a:lnTo>
                  <a:lnTo>
                    <a:pt x="1219058" y="851995"/>
                  </a:lnTo>
                  <a:lnTo>
                    <a:pt x="1184045" y="880693"/>
                  </a:lnTo>
                  <a:lnTo>
                    <a:pt x="1148048" y="908542"/>
                  </a:lnTo>
                  <a:lnTo>
                    <a:pt x="1111091" y="935524"/>
                  </a:lnTo>
                  <a:lnTo>
                    <a:pt x="1073200" y="961620"/>
                  </a:lnTo>
                  <a:lnTo>
                    <a:pt x="1034399" y="986813"/>
                  </a:lnTo>
                  <a:lnTo>
                    <a:pt x="994712" y="1011084"/>
                  </a:lnTo>
                  <a:lnTo>
                    <a:pt x="954164" y="1034415"/>
                  </a:lnTo>
                  <a:lnTo>
                    <a:pt x="912778" y="1056786"/>
                  </a:lnTo>
                  <a:lnTo>
                    <a:pt x="870581" y="1078180"/>
                  </a:lnTo>
                  <a:lnTo>
                    <a:pt x="827595" y="1098578"/>
                  </a:lnTo>
                  <a:lnTo>
                    <a:pt x="783846" y="1117963"/>
                  </a:lnTo>
                  <a:lnTo>
                    <a:pt x="739358" y="1136315"/>
                  </a:lnTo>
                  <a:lnTo>
                    <a:pt x="694156" y="1153616"/>
                  </a:lnTo>
                  <a:lnTo>
                    <a:pt x="648263" y="1169848"/>
                  </a:lnTo>
                  <a:lnTo>
                    <a:pt x="601705" y="1184993"/>
                  </a:lnTo>
                  <a:lnTo>
                    <a:pt x="554506" y="1199031"/>
                  </a:lnTo>
                  <a:lnTo>
                    <a:pt x="506690" y="1211945"/>
                  </a:lnTo>
                  <a:lnTo>
                    <a:pt x="458282" y="1223717"/>
                  </a:lnTo>
                  <a:lnTo>
                    <a:pt x="409306" y="1234327"/>
                  </a:lnTo>
                  <a:lnTo>
                    <a:pt x="359787" y="1243758"/>
                  </a:lnTo>
                  <a:lnTo>
                    <a:pt x="309749" y="1251991"/>
                  </a:lnTo>
                  <a:lnTo>
                    <a:pt x="259217" y="1259008"/>
                  </a:lnTo>
                  <a:lnTo>
                    <a:pt x="208216" y="1264791"/>
                  </a:lnTo>
                  <a:lnTo>
                    <a:pt x="156768" y="1269320"/>
                  </a:lnTo>
                  <a:lnTo>
                    <a:pt x="104900" y="1272578"/>
                  </a:lnTo>
                  <a:lnTo>
                    <a:pt x="52636" y="1274546"/>
                  </a:lnTo>
                  <a:lnTo>
                    <a:pt x="0" y="1275207"/>
                  </a:lnTo>
                  <a:lnTo>
                    <a:pt x="0" y="1533525"/>
                  </a:lnTo>
                  <a:lnTo>
                    <a:pt x="39239" y="1533153"/>
                  </a:lnTo>
                  <a:lnTo>
                    <a:pt x="78454" y="1532037"/>
                  </a:lnTo>
                  <a:lnTo>
                    <a:pt x="117621" y="1530176"/>
                  </a:lnTo>
                  <a:lnTo>
                    <a:pt x="156718" y="1527568"/>
                  </a:lnTo>
                  <a:lnTo>
                    <a:pt x="209488" y="1522880"/>
                  </a:lnTo>
                  <a:lnTo>
                    <a:pt x="261708" y="1516905"/>
                  </a:lnTo>
                  <a:lnTo>
                    <a:pt x="313357" y="1509663"/>
                  </a:lnTo>
                  <a:lnTo>
                    <a:pt x="364413" y="1501176"/>
                  </a:lnTo>
                  <a:lnTo>
                    <a:pt x="414855" y="1491465"/>
                  </a:lnTo>
                  <a:lnTo>
                    <a:pt x="464662" y="1480551"/>
                  </a:lnTo>
                  <a:lnTo>
                    <a:pt x="513813" y="1468456"/>
                  </a:lnTo>
                  <a:lnTo>
                    <a:pt x="562286" y="1455199"/>
                  </a:lnTo>
                  <a:lnTo>
                    <a:pt x="610059" y="1440803"/>
                  </a:lnTo>
                  <a:lnTo>
                    <a:pt x="657112" y="1425289"/>
                  </a:lnTo>
                  <a:lnTo>
                    <a:pt x="703424" y="1408678"/>
                  </a:lnTo>
                  <a:lnTo>
                    <a:pt x="748972" y="1390990"/>
                  </a:lnTo>
                  <a:lnTo>
                    <a:pt x="793736" y="1372247"/>
                  </a:lnTo>
                  <a:lnTo>
                    <a:pt x="837695" y="1352470"/>
                  </a:lnTo>
                  <a:lnTo>
                    <a:pt x="880826" y="1331681"/>
                  </a:lnTo>
                  <a:lnTo>
                    <a:pt x="923110" y="1309900"/>
                  </a:lnTo>
                  <a:lnTo>
                    <a:pt x="964523" y="1287148"/>
                  </a:lnTo>
                  <a:lnTo>
                    <a:pt x="1005046" y="1263448"/>
                  </a:lnTo>
                  <a:lnTo>
                    <a:pt x="1044657" y="1238818"/>
                  </a:lnTo>
                  <a:lnTo>
                    <a:pt x="1083334" y="1213282"/>
                  </a:lnTo>
                  <a:lnTo>
                    <a:pt x="1121057" y="1186860"/>
                  </a:lnTo>
                  <a:lnTo>
                    <a:pt x="1157803" y="1159573"/>
                  </a:lnTo>
                  <a:lnTo>
                    <a:pt x="1193552" y="1131442"/>
                  </a:lnTo>
                  <a:lnTo>
                    <a:pt x="1228283" y="1102489"/>
                  </a:lnTo>
                  <a:lnTo>
                    <a:pt x="1261973" y="1072734"/>
                  </a:lnTo>
                  <a:lnTo>
                    <a:pt x="1294603" y="1042199"/>
                  </a:lnTo>
                  <a:lnTo>
                    <a:pt x="1326149" y="1010905"/>
                  </a:lnTo>
                  <a:lnTo>
                    <a:pt x="1356592" y="978872"/>
                  </a:lnTo>
                  <a:lnTo>
                    <a:pt x="1385910" y="946123"/>
                  </a:lnTo>
                  <a:lnTo>
                    <a:pt x="1414081" y="912678"/>
                  </a:lnTo>
                  <a:lnTo>
                    <a:pt x="1441084" y="878558"/>
                  </a:lnTo>
                  <a:lnTo>
                    <a:pt x="1466898" y="843785"/>
                  </a:lnTo>
                  <a:lnTo>
                    <a:pt x="1491502" y="808379"/>
                  </a:lnTo>
                  <a:lnTo>
                    <a:pt x="1514874" y="772362"/>
                  </a:lnTo>
                  <a:lnTo>
                    <a:pt x="1536993" y="735755"/>
                  </a:lnTo>
                  <a:lnTo>
                    <a:pt x="1557838" y="698579"/>
                  </a:lnTo>
                  <a:lnTo>
                    <a:pt x="1577388" y="660855"/>
                  </a:lnTo>
                  <a:lnTo>
                    <a:pt x="1595620" y="622604"/>
                  </a:lnTo>
                  <a:lnTo>
                    <a:pt x="1612514" y="583847"/>
                  </a:lnTo>
                  <a:lnTo>
                    <a:pt x="1628049" y="544606"/>
                  </a:lnTo>
                  <a:lnTo>
                    <a:pt x="1642203" y="504902"/>
                  </a:lnTo>
                  <a:lnTo>
                    <a:pt x="1654955" y="464756"/>
                  </a:lnTo>
                  <a:lnTo>
                    <a:pt x="1666283" y="424188"/>
                  </a:lnTo>
                  <a:lnTo>
                    <a:pt x="1676167" y="383220"/>
                  </a:lnTo>
                  <a:lnTo>
                    <a:pt x="1684584" y="341874"/>
                  </a:lnTo>
                  <a:lnTo>
                    <a:pt x="1691514" y="300170"/>
                  </a:lnTo>
                  <a:lnTo>
                    <a:pt x="1696936" y="258129"/>
                  </a:lnTo>
                  <a:lnTo>
                    <a:pt x="1700828" y="215773"/>
                  </a:lnTo>
                  <a:lnTo>
                    <a:pt x="1703169" y="173122"/>
                  </a:lnTo>
                  <a:lnTo>
                    <a:pt x="1703937" y="130198"/>
                  </a:lnTo>
                  <a:lnTo>
                    <a:pt x="1703111" y="87023"/>
                  </a:lnTo>
                  <a:lnTo>
                    <a:pt x="1700670" y="43616"/>
                  </a:lnTo>
                  <a:lnTo>
                    <a:pt x="1696593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1901444"/>
            <a:ext cx="3745229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17164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07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7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593413"/>
            <a:ext cx="262953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323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4157852"/>
            <a:ext cx="355092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3230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442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30797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 Black"/>
                <a:cs typeface="Arial Black"/>
              </a:rPr>
              <a:t>ATTACK</a:t>
            </a:r>
            <a:r>
              <a:rPr dirty="0" sz="2900" spc="5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PLAN</a:t>
            </a:r>
            <a:endParaRPr sz="2900">
              <a:latin typeface="Arial Black"/>
              <a:cs typeface="Arial Black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827776" y="2846832"/>
            <a:ext cx="536575" cy="655320"/>
            <a:chOff x="5827776" y="2846832"/>
            <a:chExt cx="536575" cy="655320"/>
          </a:xfrm>
        </p:grpSpPr>
        <p:sp>
          <p:nvSpPr>
            <p:cNvPr id="7" name="object 7" descr=""/>
            <p:cNvSpPr/>
            <p:nvPr/>
          </p:nvSpPr>
          <p:spPr>
            <a:xfrm>
              <a:off x="5827776" y="3126359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0" y="0"/>
                  </a:moveTo>
                  <a:lnTo>
                    <a:pt x="0" y="81279"/>
                  </a:lnTo>
                  <a:lnTo>
                    <a:pt x="4025" y="115508"/>
                  </a:lnTo>
                  <a:lnTo>
                    <a:pt x="35044" y="180635"/>
                  </a:lnTo>
                  <a:lnTo>
                    <a:pt x="61244" y="210931"/>
                  </a:lnTo>
                  <a:lnTo>
                    <a:pt x="94043" y="239315"/>
                  </a:lnTo>
                  <a:lnTo>
                    <a:pt x="133045" y="265485"/>
                  </a:lnTo>
                  <a:lnTo>
                    <a:pt x="177853" y="289141"/>
                  </a:lnTo>
                  <a:lnTo>
                    <a:pt x="228071" y="309981"/>
                  </a:lnTo>
                  <a:lnTo>
                    <a:pt x="283303" y="327705"/>
                  </a:lnTo>
                  <a:lnTo>
                    <a:pt x="343153" y="342011"/>
                  </a:lnTo>
                  <a:lnTo>
                    <a:pt x="343153" y="375285"/>
                  </a:lnTo>
                  <a:lnTo>
                    <a:pt x="536448" y="320039"/>
                  </a:lnTo>
                  <a:lnTo>
                    <a:pt x="343153" y="227329"/>
                  </a:lnTo>
                  <a:lnTo>
                    <a:pt x="343153" y="260603"/>
                  </a:lnTo>
                  <a:lnTo>
                    <a:pt x="283303" y="246332"/>
                  </a:lnTo>
                  <a:lnTo>
                    <a:pt x="228071" y="228636"/>
                  </a:lnTo>
                  <a:lnTo>
                    <a:pt x="177853" y="207817"/>
                  </a:lnTo>
                  <a:lnTo>
                    <a:pt x="133045" y="184178"/>
                  </a:lnTo>
                  <a:lnTo>
                    <a:pt x="94043" y="158019"/>
                  </a:lnTo>
                  <a:lnTo>
                    <a:pt x="61244" y="129643"/>
                  </a:lnTo>
                  <a:lnTo>
                    <a:pt x="35044" y="99351"/>
                  </a:lnTo>
                  <a:lnTo>
                    <a:pt x="4025" y="34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827968" y="284683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6255" y="0"/>
                  </a:moveTo>
                  <a:lnTo>
                    <a:pt x="497107" y="746"/>
                  </a:lnTo>
                  <a:lnTo>
                    <a:pt x="458150" y="2920"/>
                  </a:lnTo>
                  <a:lnTo>
                    <a:pt x="396782" y="9527"/>
                  </a:lnTo>
                  <a:lnTo>
                    <a:pt x="338525" y="19554"/>
                  </a:lnTo>
                  <a:lnTo>
                    <a:pt x="283718" y="32764"/>
                  </a:lnTo>
                  <a:lnTo>
                    <a:pt x="232700" y="48920"/>
                  </a:lnTo>
                  <a:lnTo>
                    <a:pt x="185811" y="67783"/>
                  </a:lnTo>
                  <a:lnTo>
                    <a:pt x="143389" y="89115"/>
                  </a:lnTo>
                  <a:lnTo>
                    <a:pt x="105773" y="112680"/>
                  </a:lnTo>
                  <a:lnTo>
                    <a:pt x="73302" y="138240"/>
                  </a:lnTo>
                  <a:lnTo>
                    <a:pt x="46317" y="165556"/>
                  </a:lnTo>
                  <a:lnTo>
                    <a:pt x="10155" y="224507"/>
                  </a:lnTo>
                  <a:lnTo>
                    <a:pt x="0" y="287633"/>
                  </a:lnTo>
                  <a:lnTo>
                    <a:pt x="5522" y="320166"/>
                  </a:lnTo>
                  <a:lnTo>
                    <a:pt x="17717" y="289173"/>
                  </a:lnTo>
                  <a:lnTo>
                    <a:pt x="36157" y="259619"/>
                  </a:lnTo>
                  <a:lnTo>
                    <a:pt x="90162" y="205552"/>
                  </a:lnTo>
                  <a:lnTo>
                    <a:pt x="124925" y="181402"/>
                  </a:lnTo>
                  <a:lnTo>
                    <a:pt x="164326" y="159414"/>
                  </a:lnTo>
                  <a:lnTo>
                    <a:pt x="207963" y="139771"/>
                  </a:lnTo>
                  <a:lnTo>
                    <a:pt x="255435" y="122653"/>
                  </a:lnTo>
                  <a:lnTo>
                    <a:pt x="306339" y="108241"/>
                  </a:lnTo>
                  <a:lnTo>
                    <a:pt x="360275" y="96717"/>
                  </a:lnTo>
                  <a:lnTo>
                    <a:pt x="416841" y="88261"/>
                  </a:lnTo>
                  <a:lnTo>
                    <a:pt x="475635" y="83055"/>
                  </a:lnTo>
                  <a:lnTo>
                    <a:pt x="536255" y="81279"/>
                  </a:lnTo>
                  <a:lnTo>
                    <a:pt x="536255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9460992" y="2865627"/>
            <a:ext cx="536575" cy="655320"/>
            <a:chOff x="9460992" y="2865627"/>
            <a:chExt cx="536575" cy="655320"/>
          </a:xfrm>
        </p:grpSpPr>
        <p:sp>
          <p:nvSpPr>
            <p:cNvPr id="10" name="object 10" descr=""/>
            <p:cNvSpPr/>
            <p:nvPr/>
          </p:nvSpPr>
          <p:spPr>
            <a:xfrm>
              <a:off x="9460992" y="2865627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193293" y="0"/>
                  </a:moveTo>
                  <a:lnTo>
                    <a:pt x="0" y="55245"/>
                  </a:lnTo>
                  <a:lnTo>
                    <a:pt x="193293" y="147955"/>
                  </a:lnTo>
                  <a:lnTo>
                    <a:pt x="193293" y="114681"/>
                  </a:lnTo>
                  <a:lnTo>
                    <a:pt x="253144" y="128952"/>
                  </a:lnTo>
                  <a:lnTo>
                    <a:pt x="308376" y="146648"/>
                  </a:lnTo>
                  <a:lnTo>
                    <a:pt x="358594" y="167467"/>
                  </a:lnTo>
                  <a:lnTo>
                    <a:pt x="403402" y="191106"/>
                  </a:lnTo>
                  <a:lnTo>
                    <a:pt x="442404" y="217265"/>
                  </a:lnTo>
                  <a:lnTo>
                    <a:pt x="475203" y="245641"/>
                  </a:lnTo>
                  <a:lnTo>
                    <a:pt x="501403" y="275933"/>
                  </a:lnTo>
                  <a:lnTo>
                    <a:pt x="532422" y="341056"/>
                  </a:lnTo>
                  <a:lnTo>
                    <a:pt x="536448" y="375285"/>
                  </a:lnTo>
                  <a:lnTo>
                    <a:pt x="536448" y="294005"/>
                  </a:lnTo>
                  <a:lnTo>
                    <a:pt x="520608" y="226557"/>
                  </a:lnTo>
                  <a:lnTo>
                    <a:pt x="475203" y="164353"/>
                  </a:lnTo>
                  <a:lnTo>
                    <a:pt x="442404" y="135969"/>
                  </a:lnTo>
                  <a:lnTo>
                    <a:pt x="403402" y="109799"/>
                  </a:lnTo>
                  <a:lnTo>
                    <a:pt x="358594" y="86143"/>
                  </a:lnTo>
                  <a:lnTo>
                    <a:pt x="308376" y="65303"/>
                  </a:lnTo>
                  <a:lnTo>
                    <a:pt x="253144" y="47579"/>
                  </a:lnTo>
                  <a:lnTo>
                    <a:pt x="193293" y="33274"/>
                  </a:lnTo>
                  <a:lnTo>
                    <a:pt x="19329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460992" y="320027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0732" y="0"/>
                  </a:moveTo>
                  <a:lnTo>
                    <a:pt x="500098" y="60547"/>
                  </a:lnTo>
                  <a:lnTo>
                    <a:pt x="446093" y="114614"/>
                  </a:lnTo>
                  <a:lnTo>
                    <a:pt x="411330" y="138764"/>
                  </a:lnTo>
                  <a:lnTo>
                    <a:pt x="371929" y="160752"/>
                  </a:lnTo>
                  <a:lnTo>
                    <a:pt x="328292" y="180395"/>
                  </a:lnTo>
                  <a:lnTo>
                    <a:pt x="280820" y="197513"/>
                  </a:lnTo>
                  <a:lnTo>
                    <a:pt x="229915" y="211925"/>
                  </a:lnTo>
                  <a:lnTo>
                    <a:pt x="175979" y="223449"/>
                  </a:lnTo>
                  <a:lnTo>
                    <a:pt x="119414" y="231905"/>
                  </a:lnTo>
                  <a:lnTo>
                    <a:pt x="60620" y="237111"/>
                  </a:lnTo>
                  <a:lnTo>
                    <a:pt x="0" y="238887"/>
                  </a:lnTo>
                  <a:lnTo>
                    <a:pt x="0" y="320166"/>
                  </a:lnTo>
                  <a:lnTo>
                    <a:pt x="39147" y="319420"/>
                  </a:lnTo>
                  <a:lnTo>
                    <a:pt x="78104" y="317246"/>
                  </a:lnTo>
                  <a:lnTo>
                    <a:pt x="139473" y="310639"/>
                  </a:lnTo>
                  <a:lnTo>
                    <a:pt x="197730" y="300612"/>
                  </a:lnTo>
                  <a:lnTo>
                    <a:pt x="252537" y="287402"/>
                  </a:lnTo>
                  <a:lnTo>
                    <a:pt x="303554" y="271246"/>
                  </a:lnTo>
                  <a:lnTo>
                    <a:pt x="350444" y="252383"/>
                  </a:lnTo>
                  <a:lnTo>
                    <a:pt x="392866" y="231051"/>
                  </a:lnTo>
                  <a:lnTo>
                    <a:pt x="430482" y="207486"/>
                  </a:lnTo>
                  <a:lnTo>
                    <a:pt x="462952" y="181926"/>
                  </a:lnTo>
                  <a:lnTo>
                    <a:pt x="489938" y="154610"/>
                  </a:lnTo>
                  <a:lnTo>
                    <a:pt x="526100" y="95659"/>
                  </a:lnTo>
                  <a:lnTo>
                    <a:pt x="536255" y="32533"/>
                  </a:lnTo>
                  <a:lnTo>
                    <a:pt x="530732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342257" y="3351352"/>
            <a:ext cx="348742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 b="1">
                <a:solidFill>
                  <a:srgbClr val="FFFFFF"/>
                </a:solidFill>
                <a:latin typeface="Arial Black"/>
                <a:cs typeface="Arial Black"/>
              </a:rPr>
              <a:t>SILVER</a:t>
            </a:r>
            <a:r>
              <a:rPr dirty="0" sz="3000" spc="35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100" b="1">
                <a:solidFill>
                  <a:srgbClr val="FFFFFF"/>
                </a:solidFill>
                <a:latin typeface="Arial Black"/>
                <a:cs typeface="Arial Black"/>
              </a:rPr>
              <a:t>TICKET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3736085" y="1387221"/>
            <a:ext cx="47485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0" b="1">
                <a:solidFill>
                  <a:srgbClr val="FFFFFF"/>
                </a:solidFill>
                <a:latin typeface="Arial Black"/>
                <a:cs typeface="Arial Black"/>
              </a:rPr>
              <a:t>KERBEROS</a:t>
            </a:r>
            <a:r>
              <a:rPr dirty="0" sz="3000" spc="40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40" b="1">
                <a:solidFill>
                  <a:srgbClr val="FFFFFF"/>
                </a:solidFill>
                <a:latin typeface="Arial Black"/>
                <a:cs typeface="Arial Black"/>
              </a:rPr>
              <a:t>ATTACKS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953" y="461009"/>
            <a:ext cx="3380104" cy="467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85"/>
              <a:t>SILVER</a:t>
            </a:r>
            <a:r>
              <a:rPr dirty="0" spc="345"/>
              <a:t> </a:t>
            </a:r>
            <a:r>
              <a:rPr dirty="0" spc="100"/>
              <a:t>TICKET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361058" y="1140714"/>
            <a:ext cx="7892415" cy="317309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Forge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TGS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obtain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service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keys (service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owner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hash)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obtained:</a:t>
            </a:r>
            <a:endParaRPr sz="1800">
              <a:latin typeface="Arial"/>
              <a:cs typeface="Arial"/>
            </a:endParaRPr>
          </a:p>
          <a:p>
            <a:pPr marL="927100" indent="-915035">
              <a:lnSpc>
                <a:spcPct val="100000"/>
              </a:lnSpc>
              <a:spcBef>
                <a:spcPts val="935"/>
              </a:spcBef>
              <a:buChar char="•"/>
              <a:tabLst>
                <a:tab pos="927100" algn="l"/>
                <a:tab pos="92773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Via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kerberoasting,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dumping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hash….etc.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Hard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detect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(no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KDC)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Prerequisites</a:t>
            </a:r>
            <a:endParaRPr sz="1800">
              <a:latin typeface="Arial Black"/>
              <a:cs typeface="Arial Black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SPN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Owner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(computer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 user)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usually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8480" y="2940177"/>
            <a:ext cx="4473575" cy="894715"/>
          </a:xfrm>
          <a:prstGeom prst="rect"/>
        </p:spPr>
        <p:txBody>
          <a:bodyPr wrap="square" lIns="0" tIns="64135" rIns="0" bIns="0" rtlCol="0" vert="horz">
            <a:spAutoFit/>
          </a:bodyPr>
          <a:lstStyle/>
          <a:p>
            <a:pPr marL="481965" marR="5080" indent="-469900">
              <a:lnSpc>
                <a:spcPts val="3240"/>
              </a:lnSpc>
              <a:spcBef>
                <a:spcPts val="505"/>
              </a:spcBef>
            </a:pPr>
            <a:r>
              <a:rPr dirty="0" sz="3000" spc="105"/>
              <a:t>ACTIVE</a:t>
            </a:r>
            <a:r>
              <a:rPr dirty="0" sz="3000" spc="330"/>
              <a:t> </a:t>
            </a:r>
            <a:r>
              <a:rPr dirty="0" sz="3000" spc="85"/>
              <a:t>DIRECTORY </a:t>
            </a:r>
            <a:r>
              <a:rPr dirty="0" sz="3000" spc="110"/>
              <a:t>INTRODUCTION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638800">
              <a:lnSpc>
                <a:spcPts val="1240"/>
              </a:lnSpc>
            </a:pPr>
            <a:fld id="{81D60167-4931-47E6-BA6A-407CBD079E47}" type="slidenum">
              <a:rPr dirty="0" spc="-25"/>
              <a:t>15</a:t>
            </a:fld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095" y="670559"/>
            <a:ext cx="2386583" cy="27492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7568" y="816863"/>
            <a:ext cx="2194560" cy="2194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5864" y="4404359"/>
            <a:ext cx="2176272" cy="217627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177413" y="694816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3"/>
                </a:moveTo>
                <a:lnTo>
                  <a:pt x="5874131" y="37973"/>
                </a:lnTo>
                <a:lnTo>
                  <a:pt x="5874258" y="76073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5"/>
                </a:lnTo>
                <a:lnTo>
                  <a:pt x="5931755" y="37973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2"/>
                </a:lnTo>
                <a:lnTo>
                  <a:pt x="254" y="111252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131" y="37973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3"/>
                </a:lnTo>
                <a:lnTo>
                  <a:pt x="5874131" y="37973"/>
                </a:lnTo>
                <a:close/>
              </a:path>
              <a:path w="5969634" h="114300">
                <a:moveTo>
                  <a:pt x="5854700" y="0"/>
                </a:moveTo>
                <a:lnTo>
                  <a:pt x="5854953" y="38087"/>
                </a:lnTo>
                <a:lnTo>
                  <a:pt x="5931755" y="37973"/>
                </a:lnTo>
                <a:lnTo>
                  <a:pt x="58547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94303" y="332359"/>
            <a:ext cx="3964304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latin typeface="Liberation Sans Narrow"/>
                <a:cs typeface="Liberation Sans Narrow"/>
              </a:rPr>
              <a:t>1.</a:t>
            </a:r>
            <a:r>
              <a:rPr dirty="0" sz="1800" spc="5" b="1">
                <a:latin typeface="Liberation Sans Narrow"/>
                <a:cs typeface="Liberation Sans Narrow"/>
              </a:rPr>
              <a:t> </a:t>
            </a:r>
            <a:r>
              <a:rPr dirty="0" sz="1800" spc="-25" b="1">
                <a:latin typeface="Liberation Sans Narrow"/>
                <a:cs typeface="Liberation Sans Narrow"/>
              </a:rPr>
              <a:t>KRB_AS_REQ:</a:t>
            </a:r>
            <a:r>
              <a:rPr dirty="0" sz="1800" spc="65" b="1">
                <a:latin typeface="Liberation Sans Narrow"/>
                <a:cs typeface="Liberation Sans Narrow"/>
              </a:rPr>
              <a:t> </a:t>
            </a:r>
            <a:r>
              <a:rPr dirty="0" sz="1800" spc="-90" b="0">
                <a:latin typeface="Trebuchet MS"/>
                <a:cs typeface="Trebuchet MS"/>
              </a:rPr>
              <a:t>requesting</a:t>
            </a:r>
            <a:r>
              <a:rPr dirty="0" sz="1800" spc="-30" b="0">
                <a:latin typeface="Trebuchet MS"/>
                <a:cs typeface="Trebuchet MS"/>
              </a:rPr>
              <a:t> </a:t>
            </a:r>
            <a:r>
              <a:rPr dirty="0" sz="1800" spc="-170" b="0">
                <a:latin typeface="Trebuchet MS"/>
                <a:cs typeface="Trebuchet MS"/>
              </a:rPr>
              <a:t>TGT</a:t>
            </a:r>
            <a:r>
              <a:rPr dirty="0" sz="1800" spc="-135" b="0">
                <a:latin typeface="Trebuchet MS"/>
                <a:cs typeface="Trebuchet MS"/>
              </a:rPr>
              <a:t> </a:t>
            </a:r>
            <a:r>
              <a:rPr dirty="0" sz="1800" spc="-80" b="0">
                <a:latin typeface="Trebuchet MS"/>
                <a:cs typeface="Trebuchet MS"/>
              </a:rPr>
              <a:t>from</a:t>
            </a:r>
            <a:r>
              <a:rPr dirty="0" sz="1800" spc="-114" b="0">
                <a:latin typeface="Trebuchet MS"/>
                <a:cs typeface="Trebuchet MS"/>
              </a:rPr>
              <a:t> </a:t>
            </a:r>
            <a:r>
              <a:rPr dirty="0" sz="1800" spc="-25" b="0">
                <a:latin typeface="Trebuchet MS"/>
                <a:cs typeface="Trebuchet MS"/>
              </a:rPr>
              <a:t>KDC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192779" y="1460627"/>
            <a:ext cx="6021070" cy="4603750"/>
            <a:chOff x="3192779" y="1460627"/>
            <a:chExt cx="6021070" cy="4603750"/>
          </a:xfrm>
        </p:grpSpPr>
        <p:sp>
          <p:nvSpPr>
            <p:cNvPr id="8" name="object 8" descr=""/>
            <p:cNvSpPr/>
            <p:nvPr/>
          </p:nvSpPr>
          <p:spPr>
            <a:xfrm>
              <a:off x="3238500" y="1460626"/>
              <a:ext cx="5857875" cy="3801110"/>
            </a:xfrm>
            <a:custGeom>
              <a:avLst/>
              <a:gdLst/>
              <a:ahLst/>
              <a:cxnLst/>
              <a:rect l="l" t="t" r="r" b="b"/>
              <a:pathLst>
                <a:path w="5857875" h="3801110">
                  <a:moveTo>
                    <a:pt x="4783582" y="3783584"/>
                  </a:moveTo>
                  <a:lnTo>
                    <a:pt x="4771237" y="3771138"/>
                  </a:lnTo>
                  <a:lnTo>
                    <a:pt x="4693666" y="3692906"/>
                  </a:lnTo>
                  <a:lnTo>
                    <a:pt x="4681436" y="3728961"/>
                  </a:lnTo>
                  <a:lnTo>
                    <a:pt x="12192" y="2149983"/>
                  </a:lnTo>
                  <a:lnTo>
                    <a:pt x="0" y="2186051"/>
                  </a:lnTo>
                  <a:lnTo>
                    <a:pt x="4669206" y="3765016"/>
                  </a:lnTo>
                  <a:lnTo>
                    <a:pt x="4656963" y="3801110"/>
                  </a:lnTo>
                  <a:lnTo>
                    <a:pt x="4783582" y="3783584"/>
                  </a:lnTo>
                  <a:close/>
                </a:path>
                <a:path w="5857875" h="3801110">
                  <a:moveTo>
                    <a:pt x="5857367" y="62611"/>
                  </a:moveTo>
                  <a:lnTo>
                    <a:pt x="5857240" y="24511"/>
                  </a:lnTo>
                  <a:lnTo>
                    <a:pt x="120345" y="38061"/>
                  </a:lnTo>
                  <a:lnTo>
                    <a:pt x="120269" y="0"/>
                  </a:lnTo>
                  <a:lnTo>
                    <a:pt x="6096" y="57404"/>
                  </a:lnTo>
                  <a:lnTo>
                    <a:pt x="120523" y="114300"/>
                  </a:lnTo>
                  <a:lnTo>
                    <a:pt x="120434" y="76200"/>
                  </a:lnTo>
                  <a:lnTo>
                    <a:pt x="5857367" y="6261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355" y="3477894"/>
              <a:ext cx="1471993" cy="63271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0720" y="3984752"/>
              <a:ext cx="2366547" cy="93459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192780" y="2218181"/>
              <a:ext cx="6021070" cy="3846195"/>
            </a:xfrm>
            <a:custGeom>
              <a:avLst/>
              <a:gdLst/>
              <a:ahLst/>
              <a:cxnLst/>
              <a:rect l="l" t="t" r="r" b="b"/>
              <a:pathLst>
                <a:path w="6021070" h="3846195">
                  <a:moveTo>
                    <a:pt x="4887341" y="3809885"/>
                  </a:moveTo>
                  <a:lnTo>
                    <a:pt x="114515" y="2229904"/>
                  </a:lnTo>
                  <a:lnTo>
                    <a:pt x="116509" y="2223897"/>
                  </a:lnTo>
                  <a:lnTo>
                    <a:pt x="126492" y="2193798"/>
                  </a:lnTo>
                  <a:lnTo>
                    <a:pt x="0" y="2212086"/>
                  </a:lnTo>
                  <a:lnTo>
                    <a:pt x="90538" y="2302256"/>
                  </a:lnTo>
                  <a:lnTo>
                    <a:pt x="102527" y="2266086"/>
                  </a:lnTo>
                  <a:lnTo>
                    <a:pt x="4875276" y="3846055"/>
                  </a:lnTo>
                  <a:lnTo>
                    <a:pt x="4887341" y="3809885"/>
                  </a:lnTo>
                  <a:close/>
                </a:path>
                <a:path w="6021070" h="3846195">
                  <a:moveTo>
                    <a:pt x="5972302" y="790956"/>
                  </a:moveTo>
                  <a:lnTo>
                    <a:pt x="166065" y="801725"/>
                  </a:lnTo>
                  <a:lnTo>
                    <a:pt x="165989" y="763651"/>
                  </a:lnTo>
                  <a:lnTo>
                    <a:pt x="51816" y="820928"/>
                  </a:lnTo>
                  <a:lnTo>
                    <a:pt x="166243" y="877951"/>
                  </a:lnTo>
                  <a:lnTo>
                    <a:pt x="166154" y="839851"/>
                  </a:lnTo>
                  <a:lnTo>
                    <a:pt x="5972302" y="829056"/>
                  </a:lnTo>
                  <a:lnTo>
                    <a:pt x="5972302" y="790956"/>
                  </a:lnTo>
                  <a:close/>
                </a:path>
                <a:path w="6021070" h="3846195">
                  <a:moveTo>
                    <a:pt x="6021070" y="57150"/>
                  </a:moveTo>
                  <a:lnTo>
                    <a:pt x="5982970" y="38100"/>
                  </a:lnTo>
                  <a:lnTo>
                    <a:pt x="5906770" y="0"/>
                  </a:lnTo>
                  <a:lnTo>
                    <a:pt x="5906770" y="38100"/>
                  </a:lnTo>
                  <a:lnTo>
                    <a:pt x="51816" y="38100"/>
                  </a:lnTo>
                  <a:lnTo>
                    <a:pt x="51816" y="76200"/>
                  </a:lnTo>
                  <a:lnTo>
                    <a:pt x="5906770" y="76200"/>
                  </a:lnTo>
                  <a:lnTo>
                    <a:pt x="5906770" y="114300"/>
                  </a:lnTo>
                  <a:lnTo>
                    <a:pt x="5982970" y="76200"/>
                  </a:lnTo>
                  <a:lnTo>
                    <a:pt x="6021070" y="5715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0063353" y="447802"/>
            <a:ext cx="863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064622" y="5385612"/>
            <a:ext cx="1459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(service)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43380" y="589610"/>
            <a:ext cx="5562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751579" y="1148841"/>
            <a:ext cx="3992245" cy="18249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241300" algn="l"/>
              </a:tabLst>
            </a:pPr>
            <a:r>
              <a:rPr dirty="0" sz="1800" spc="-35" b="1">
                <a:solidFill>
                  <a:srgbClr val="FFFFFF"/>
                </a:solidFill>
                <a:latin typeface="Liberation Sans Narrow"/>
                <a:cs typeface="Liberation Sans Narrow"/>
              </a:rPr>
              <a:t>KRB_AS_REP:</a:t>
            </a:r>
            <a:r>
              <a:rPr dirty="0" sz="1800" spc="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delivering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TGT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iberation Sans Narrow"/>
              <a:buAutoNum type="arabicPeriod" startAt="2"/>
            </a:pPr>
            <a:endParaRPr sz="1800">
              <a:latin typeface="Trebuchet MS"/>
              <a:cs typeface="Trebuchet MS"/>
            </a:endParaRPr>
          </a:p>
          <a:p>
            <a:pPr marL="253365" indent="-229235">
              <a:lnSpc>
                <a:spcPct val="100000"/>
              </a:lnSpc>
              <a:spcBef>
                <a:spcPts val="1325"/>
              </a:spcBef>
              <a:buAutoNum type="arabicPeriod" startAt="2"/>
              <a:tabLst>
                <a:tab pos="254000" algn="l"/>
              </a:tabLst>
            </a:pPr>
            <a:r>
              <a:rPr dirty="0" sz="1800" spc="-30" b="1">
                <a:solidFill>
                  <a:srgbClr val="FFFFFF"/>
                </a:solidFill>
                <a:latin typeface="Liberation Sans Narrow"/>
                <a:cs typeface="Liberation Sans Narrow"/>
              </a:rPr>
              <a:t>KRB_TGS_REQ:</a:t>
            </a:r>
            <a:r>
              <a:rPr dirty="0" sz="1800" spc="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29">
                <a:solidFill>
                  <a:srgbClr val="FFFFFF"/>
                </a:solidFill>
                <a:latin typeface="Trebuchet MS"/>
                <a:cs typeface="Trebuchet MS"/>
              </a:rPr>
              <a:t>TGT,</a:t>
            </a:r>
            <a:r>
              <a:rPr dirty="0" sz="1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TGS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iberation Sans Narrow"/>
              <a:buAutoNum type="arabicPeriod" startAt="2"/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Liberation Sans Narrow"/>
              <a:buAutoNum type="arabicPeriod" startAt="2"/>
            </a:pPr>
            <a:endParaRPr sz="1850">
              <a:latin typeface="Trebuchet MS"/>
              <a:cs typeface="Trebuchet MS"/>
            </a:endParaRPr>
          </a:p>
          <a:p>
            <a:pPr marL="310515" indent="-229235">
              <a:lnSpc>
                <a:spcPct val="100000"/>
              </a:lnSpc>
              <a:buAutoNum type="arabicPeriod" startAt="2"/>
              <a:tabLst>
                <a:tab pos="311150" algn="l"/>
              </a:tabLst>
            </a:pPr>
            <a:r>
              <a:rPr dirty="0" sz="1800" spc="-40" b="1">
                <a:solidFill>
                  <a:srgbClr val="FFFFFF"/>
                </a:solidFill>
                <a:latin typeface="Liberation Sans Narrow"/>
                <a:cs typeface="Liberation Sans Narrow"/>
              </a:rPr>
              <a:t>KRB_TGS_REP:</a:t>
            </a:r>
            <a:r>
              <a:rPr dirty="0" sz="1800" spc="6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delivering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TGS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079287" y="1463039"/>
            <a:ext cx="6151245" cy="4067810"/>
            <a:chOff x="3079287" y="1463039"/>
            <a:chExt cx="6151245" cy="4067810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9287" y="1712404"/>
              <a:ext cx="6150627" cy="3818399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951476" y="1501139"/>
              <a:ext cx="2404110" cy="1895475"/>
            </a:xfrm>
            <a:custGeom>
              <a:avLst/>
              <a:gdLst/>
              <a:ahLst/>
              <a:cxnLst/>
              <a:rect l="l" t="t" r="r" b="b"/>
              <a:pathLst>
                <a:path w="2404109" h="1895475">
                  <a:moveTo>
                    <a:pt x="2403602" y="1869313"/>
                  </a:moveTo>
                  <a:lnTo>
                    <a:pt x="0" y="201168"/>
                  </a:lnTo>
                </a:path>
                <a:path w="2404109" h="1895475">
                  <a:moveTo>
                    <a:pt x="0" y="1894967"/>
                  </a:moveTo>
                  <a:lnTo>
                    <a:pt x="2259838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1837944"/>
            <a:ext cx="2383536" cy="27523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5376" y="2234183"/>
            <a:ext cx="2197607" cy="2197608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067685" y="2462657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2"/>
                </a:moveTo>
                <a:lnTo>
                  <a:pt x="5874004" y="37972"/>
                </a:lnTo>
                <a:lnTo>
                  <a:pt x="5874258" y="76072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4"/>
                </a:lnTo>
                <a:lnTo>
                  <a:pt x="5931755" y="37972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1"/>
                </a:lnTo>
                <a:lnTo>
                  <a:pt x="253" y="111251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004" y="37972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2"/>
                </a:lnTo>
                <a:lnTo>
                  <a:pt x="5874004" y="37972"/>
                </a:lnTo>
                <a:close/>
              </a:path>
              <a:path w="5969634" h="114300">
                <a:moveTo>
                  <a:pt x="5854699" y="0"/>
                </a:moveTo>
                <a:lnTo>
                  <a:pt x="5854953" y="38087"/>
                </a:lnTo>
                <a:lnTo>
                  <a:pt x="5931755" y="37972"/>
                </a:lnTo>
                <a:lnTo>
                  <a:pt x="585469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067811" y="4135373"/>
            <a:ext cx="6029960" cy="114300"/>
          </a:xfrm>
          <a:custGeom>
            <a:avLst/>
            <a:gdLst/>
            <a:ahLst/>
            <a:cxnLst/>
            <a:rect l="l" t="t" r="r" b="b"/>
            <a:pathLst>
              <a:path w="60299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602995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6029959" h="114300">
                <a:moveTo>
                  <a:pt x="602945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6029452" y="76200"/>
                </a:lnTo>
                <a:lnTo>
                  <a:pt x="6029452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51491" y="4453839"/>
            <a:ext cx="8629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27252" y="4239895"/>
            <a:ext cx="556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566664" y="2091944"/>
            <a:ext cx="2771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SPN…etc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54812" y="120472"/>
            <a:ext cx="515429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OBTAINING</a:t>
            </a:r>
            <a:r>
              <a:rPr dirty="0" spc="280"/>
              <a:t> </a:t>
            </a:r>
            <a:r>
              <a:rPr dirty="0" spc="55"/>
              <a:t>TGS</a:t>
            </a:r>
            <a:r>
              <a:rPr dirty="0" spc="320"/>
              <a:t> </a:t>
            </a:r>
            <a:r>
              <a:rPr dirty="0" spc="85"/>
              <a:t>(3</a:t>
            </a:r>
            <a:r>
              <a:rPr dirty="0" spc="290"/>
              <a:t> </a:t>
            </a:r>
            <a:r>
              <a:rPr dirty="0"/>
              <a:t>&amp;</a:t>
            </a:r>
            <a:r>
              <a:rPr dirty="0" spc="300"/>
              <a:t> </a:t>
            </a:r>
            <a:r>
              <a:rPr dirty="0" spc="45"/>
              <a:t>4)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938580" y="1795652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92D050"/>
                </a:solidFill>
                <a:latin typeface="Liberation Sans Narrow"/>
                <a:cs typeface="Liberation Sans Narrow"/>
              </a:rPr>
              <a:t>User</a:t>
            </a:r>
            <a:r>
              <a:rPr dirty="0" sz="1400" spc="80" b="1">
                <a:solidFill>
                  <a:srgbClr val="92D05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92D050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400" spc="-75">
                <a:solidFill>
                  <a:srgbClr val="92D050"/>
                </a:solidFill>
                <a:latin typeface="Trebuchet MS"/>
                <a:cs typeface="Trebuchet MS"/>
              </a:rPr>
              <a:t>User’s</a:t>
            </a:r>
            <a:r>
              <a:rPr dirty="0" sz="1400" spc="-5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92D05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047723" y="1470782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7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0831830" y="1454912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00AFEF"/>
                </a:solidFill>
                <a:latin typeface="Liberation Sans Narrow"/>
                <a:cs typeface="Liberation Sans Narrow"/>
              </a:rPr>
              <a:t>Krbtgt</a:t>
            </a:r>
            <a:r>
              <a:rPr dirty="0" sz="1400" spc="14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00AFEF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400" spc="-95">
                <a:solidFill>
                  <a:srgbClr val="00AFEF"/>
                </a:solidFill>
                <a:latin typeface="Trebuchet MS"/>
                <a:cs typeface="Trebuchet MS"/>
              </a:rPr>
              <a:t>Krbtgt</a:t>
            </a:r>
            <a:r>
              <a:rPr dirty="0" sz="1400" spc="-1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00AFEF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0947771" y="1019678"/>
            <a:ext cx="386080" cy="299720"/>
          </a:xfrm>
          <a:custGeom>
            <a:avLst/>
            <a:gdLst/>
            <a:ahLst/>
            <a:cxnLst/>
            <a:rect l="l" t="t" r="r" b="b"/>
            <a:pathLst>
              <a:path w="386079" h="299719">
                <a:moveTo>
                  <a:pt x="150433" y="0"/>
                </a:moveTo>
                <a:lnTo>
                  <a:pt x="102879" y="7631"/>
                </a:lnTo>
                <a:lnTo>
                  <a:pt x="61583" y="28883"/>
                </a:lnTo>
                <a:lnTo>
                  <a:pt x="29020" y="61291"/>
                </a:lnTo>
                <a:lnTo>
                  <a:pt x="7667" y="102391"/>
                </a:lnTo>
                <a:lnTo>
                  <a:pt x="0" y="149720"/>
                </a:lnTo>
                <a:lnTo>
                  <a:pt x="7667" y="197043"/>
                </a:lnTo>
                <a:lnTo>
                  <a:pt x="29020" y="238140"/>
                </a:lnTo>
                <a:lnTo>
                  <a:pt x="61583" y="270547"/>
                </a:lnTo>
                <a:lnTo>
                  <a:pt x="102879" y="291798"/>
                </a:lnTo>
                <a:lnTo>
                  <a:pt x="150433" y="299429"/>
                </a:lnTo>
                <a:lnTo>
                  <a:pt x="165841" y="297324"/>
                </a:lnTo>
                <a:lnTo>
                  <a:pt x="271129" y="192498"/>
                </a:lnTo>
                <a:lnTo>
                  <a:pt x="85961" y="192498"/>
                </a:lnTo>
                <a:lnTo>
                  <a:pt x="69273" y="189122"/>
                </a:lnTo>
                <a:lnTo>
                  <a:pt x="55606" y="179932"/>
                </a:lnTo>
                <a:lnTo>
                  <a:pt x="46372" y="166330"/>
                </a:lnTo>
                <a:lnTo>
                  <a:pt x="42980" y="149720"/>
                </a:lnTo>
                <a:lnTo>
                  <a:pt x="46372" y="133111"/>
                </a:lnTo>
                <a:lnTo>
                  <a:pt x="55606" y="119509"/>
                </a:lnTo>
                <a:lnTo>
                  <a:pt x="69273" y="110318"/>
                </a:lnTo>
                <a:lnTo>
                  <a:pt x="85961" y="106943"/>
                </a:lnTo>
                <a:lnTo>
                  <a:pt x="357061" y="106943"/>
                </a:lnTo>
                <a:lnTo>
                  <a:pt x="385705" y="78425"/>
                </a:lnTo>
                <a:lnTo>
                  <a:pt x="282966" y="78425"/>
                </a:lnTo>
                <a:lnTo>
                  <a:pt x="259433" y="46319"/>
                </a:lnTo>
                <a:lnTo>
                  <a:pt x="228516" y="21566"/>
                </a:lnTo>
                <a:lnTo>
                  <a:pt x="191690" y="5636"/>
                </a:lnTo>
                <a:lnTo>
                  <a:pt x="150433" y="0"/>
                </a:lnTo>
                <a:close/>
              </a:path>
              <a:path w="386079" h="299719">
                <a:moveTo>
                  <a:pt x="357061" y="106943"/>
                </a:moveTo>
                <a:lnTo>
                  <a:pt x="85961" y="106943"/>
                </a:lnTo>
                <a:lnTo>
                  <a:pt x="102650" y="110318"/>
                </a:lnTo>
                <a:lnTo>
                  <a:pt x="116317" y="119509"/>
                </a:lnTo>
                <a:lnTo>
                  <a:pt x="125551" y="133111"/>
                </a:lnTo>
                <a:lnTo>
                  <a:pt x="128942" y="149720"/>
                </a:lnTo>
                <a:lnTo>
                  <a:pt x="125551" y="166330"/>
                </a:lnTo>
                <a:lnTo>
                  <a:pt x="116317" y="179932"/>
                </a:lnTo>
                <a:lnTo>
                  <a:pt x="102650" y="189122"/>
                </a:lnTo>
                <a:lnTo>
                  <a:pt x="85961" y="192498"/>
                </a:lnTo>
                <a:lnTo>
                  <a:pt x="271129" y="192498"/>
                </a:lnTo>
                <a:lnTo>
                  <a:pt x="357061" y="10694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5793485" y="4421581"/>
            <a:ext cx="21069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data…etc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3643884" y="2068067"/>
            <a:ext cx="868680" cy="368935"/>
          </a:xfrm>
          <a:custGeom>
            <a:avLst/>
            <a:gdLst/>
            <a:ahLst/>
            <a:cxnLst/>
            <a:rect l="l" t="t" r="r" b="b"/>
            <a:pathLst>
              <a:path w="868679" h="368935">
                <a:moveTo>
                  <a:pt x="0" y="368808"/>
                </a:moveTo>
                <a:lnTo>
                  <a:pt x="868680" y="368808"/>
                </a:lnTo>
                <a:lnTo>
                  <a:pt x="868680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28575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880230" y="2084908"/>
            <a:ext cx="3917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Liberation Sans Narrow"/>
                <a:cs typeface="Liberation Sans Narrow"/>
              </a:rPr>
              <a:t>TGT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794188" y="1909192"/>
            <a:ext cx="1530350" cy="2886075"/>
            <a:chOff x="3794188" y="1909192"/>
            <a:chExt cx="1530350" cy="2886075"/>
          </a:xfrm>
        </p:grpSpPr>
        <p:sp>
          <p:nvSpPr>
            <p:cNvPr id="18" name="object 18" descr=""/>
            <p:cNvSpPr/>
            <p:nvPr/>
          </p:nvSpPr>
          <p:spPr>
            <a:xfrm>
              <a:off x="3808476" y="4411979"/>
              <a:ext cx="868680" cy="368935"/>
            </a:xfrm>
            <a:custGeom>
              <a:avLst/>
              <a:gdLst/>
              <a:ahLst/>
              <a:cxnLst/>
              <a:rect l="l" t="t" r="r" b="b"/>
              <a:pathLst>
                <a:path w="868679" h="368935">
                  <a:moveTo>
                    <a:pt x="0" y="368808"/>
                  </a:moveTo>
                  <a:lnTo>
                    <a:pt x="868679" y="368808"/>
                  </a:lnTo>
                  <a:lnTo>
                    <a:pt x="868679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443772" y="1909192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0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6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2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4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0800" y="2009266"/>
              <a:ext cx="443653" cy="335534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4047490" y="4429759"/>
            <a:ext cx="386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FFFFFF"/>
                </a:solidFill>
                <a:latin typeface="Liberation Sans Narrow"/>
                <a:cs typeface="Liberation Sans Narrow"/>
              </a:rPr>
              <a:t>TGS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267455" y="1237488"/>
            <a:ext cx="5262245" cy="4258310"/>
            <a:chOff x="3267455" y="1237488"/>
            <a:chExt cx="5262245" cy="4258310"/>
          </a:xfrm>
        </p:grpSpPr>
        <p:sp>
          <p:nvSpPr>
            <p:cNvPr id="23" name="object 23" descr=""/>
            <p:cNvSpPr/>
            <p:nvPr/>
          </p:nvSpPr>
          <p:spPr>
            <a:xfrm>
              <a:off x="4610015" y="4264534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7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413" y="4316222"/>
              <a:ext cx="512190" cy="11963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4129" y="4533519"/>
              <a:ext cx="486283" cy="11569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6901" y="4739894"/>
              <a:ext cx="343535" cy="122428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3305555" y="1275588"/>
              <a:ext cx="5186045" cy="4182110"/>
            </a:xfrm>
            <a:custGeom>
              <a:avLst/>
              <a:gdLst/>
              <a:ahLst/>
              <a:cxnLst/>
              <a:rect l="l" t="t" r="r" b="b"/>
              <a:pathLst>
                <a:path w="5186045" h="4182110">
                  <a:moveTo>
                    <a:pt x="0" y="128015"/>
                  </a:moveTo>
                  <a:lnTo>
                    <a:pt x="5185918" y="3847084"/>
                  </a:lnTo>
                </a:path>
                <a:path w="5186045" h="4182110">
                  <a:moveTo>
                    <a:pt x="4958969" y="0"/>
                  </a:moveTo>
                  <a:lnTo>
                    <a:pt x="685800" y="4181729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9452229" y="1426210"/>
            <a:ext cx="106489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FFFF00"/>
                </a:solidFill>
                <a:latin typeface="Liberation Sans Narrow"/>
                <a:cs typeface="Liberation Sans Narrow"/>
              </a:rPr>
              <a:t>Service</a:t>
            </a:r>
            <a:r>
              <a:rPr dirty="0" sz="1400" spc="45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Key </a:t>
            </a:r>
            <a:r>
              <a:rPr dirty="0" sz="1400" spc="-75">
                <a:solidFill>
                  <a:srgbClr val="FFFF00"/>
                </a:solidFill>
                <a:latin typeface="Trebuchet MS"/>
                <a:cs typeface="Trebuchet MS"/>
              </a:rPr>
              <a:t>Service</a:t>
            </a:r>
            <a:r>
              <a:rPr dirty="0" sz="1400" spc="-7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00"/>
                </a:solidFill>
                <a:latin typeface="Trebuchet MS"/>
                <a:cs typeface="Trebuchet MS"/>
              </a:rPr>
              <a:t>Owner </a:t>
            </a:r>
            <a:r>
              <a:rPr dirty="0" sz="1400" spc="-20">
                <a:solidFill>
                  <a:srgbClr val="FFFF0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9673563" y="1019678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6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151</a:t>
            </a:fld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87" y="2127504"/>
            <a:ext cx="2383536" cy="27492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67928" y="4322064"/>
            <a:ext cx="2176272" cy="217627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518915" y="3641661"/>
            <a:ext cx="4784090" cy="2062480"/>
            <a:chOff x="3518915" y="3641661"/>
            <a:chExt cx="4784090" cy="2062480"/>
          </a:xfrm>
        </p:grpSpPr>
        <p:sp>
          <p:nvSpPr>
            <p:cNvPr id="5" name="object 5" descr=""/>
            <p:cNvSpPr/>
            <p:nvPr/>
          </p:nvSpPr>
          <p:spPr>
            <a:xfrm>
              <a:off x="3518915" y="4052569"/>
              <a:ext cx="4784090" cy="1651635"/>
            </a:xfrm>
            <a:custGeom>
              <a:avLst/>
              <a:gdLst/>
              <a:ahLst/>
              <a:cxnLst/>
              <a:rect l="l" t="t" r="r" b="b"/>
              <a:pathLst>
                <a:path w="4784090" h="1651635">
                  <a:moveTo>
                    <a:pt x="4669202" y="1615055"/>
                  </a:moveTo>
                  <a:lnTo>
                    <a:pt x="4656963" y="1651165"/>
                  </a:lnTo>
                  <a:lnTo>
                    <a:pt x="4783582" y="1633639"/>
                  </a:lnTo>
                  <a:lnTo>
                    <a:pt x="4771238" y="1621180"/>
                  </a:lnTo>
                  <a:lnTo>
                    <a:pt x="4687316" y="1621180"/>
                  </a:lnTo>
                  <a:lnTo>
                    <a:pt x="4669202" y="1615055"/>
                  </a:lnTo>
                  <a:close/>
                </a:path>
                <a:path w="4784090" h="1651635">
                  <a:moveTo>
                    <a:pt x="4681432" y="1578974"/>
                  </a:moveTo>
                  <a:lnTo>
                    <a:pt x="4669202" y="1615055"/>
                  </a:lnTo>
                  <a:lnTo>
                    <a:pt x="4687316" y="1621180"/>
                  </a:lnTo>
                  <a:lnTo>
                    <a:pt x="4699508" y="1585086"/>
                  </a:lnTo>
                  <a:lnTo>
                    <a:pt x="4681432" y="1578974"/>
                  </a:lnTo>
                  <a:close/>
                </a:path>
                <a:path w="4784090" h="1651635">
                  <a:moveTo>
                    <a:pt x="4693666" y="1542884"/>
                  </a:moveTo>
                  <a:lnTo>
                    <a:pt x="4681432" y="1578974"/>
                  </a:lnTo>
                  <a:lnTo>
                    <a:pt x="4699508" y="1585086"/>
                  </a:lnTo>
                  <a:lnTo>
                    <a:pt x="4687316" y="1621180"/>
                  </a:lnTo>
                  <a:lnTo>
                    <a:pt x="4771238" y="1621180"/>
                  </a:lnTo>
                  <a:lnTo>
                    <a:pt x="4693666" y="1542884"/>
                  </a:lnTo>
                  <a:close/>
                </a:path>
                <a:path w="4784090" h="1651635">
                  <a:moveTo>
                    <a:pt x="12192" y="0"/>
                  </a:moveTo>
                  <a:lnTo>
                    <a:pt x="0" y="36067"/>
                  </a:lnTo>
                  <a:lnTo>
                    <a:pt x="4669202" y="1615055"/>
                  </a:lnTo>
                  <a:lnTo>
                    <a:pt x="4681432" y="1578974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0325" y="4529073"/>
              <a:ext cx="1963039" cy="76149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963034" y="3655948"/>
              <a:ext cx="942975" cy="646430"/>
            </a:xfrm>
            <a:custGeom>
              <a:avLst/>
              <a:gdLst/>
              <a:ahLst/>
              <a:cxnLst/>
              <a:rect l="l" t="t" r="r" b="b"/>
              <a:pathLst>
                <a:path w="942975" h="646429">
                  <a:moveTo>
                    <a:pt x="127253" y="0"/>
                  </a:moveTo>
                  <a:lnTo>
                    <a:pt x="942848" y="299338"/>
                  </a:lnTo>
                  <a:lnTo>
                    <a:pt x="815593" y="646049"/>
                  </a:lnTo>
                  <a:lnTo>
                    <a:pt x="0" y="346709"/>
                  </a:lnTo>
                  <a:lnTo>
                    <a:pt x="127253" y="0"/>
                  </a:lnTo>
                  <a:close/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279010" y="3853433"/>
              <a:ext cx="330835" cy="243840"/>
            </a:xfrm>
            <a:custGeom>
              <a:avLst/>
              <a:gdLst/>
              <a:ahLst/>
              <a:cxnLst/>
              <a:rect l="l" t="t" r="r" b="b"/>
              <a:pathLst>
                <a:path w="330835" h="243839">
                  <a:moveTo>
                    <a:pt x="219075" y="193039"/>
                  </a:moveTo>
                  <a:lnTo>
                    <a:pt x="217042" y="193039"/>
                  </a:lnTo>
                  <a:lnTo>
                    <a:pt x="216280" y="194309"/>
                  </a:lnTo>
                  <a:lnTo>
                    <a:pt x="215646" y="194309"/>
                  </a:lnTo>
                  <a:lnTo>
                    <a:pt x="215011" y="195579"/>
                  </a:lnTo>
                  <a:lnTo>
                    <a:pt x="214375" y="195579"/>
                  </a:lnTo>
                  <a:lnTo>
                    <a:pt x="213740" y="196850"/>
                  </a:lnTo>
                  <a:lnTo>
                    <a:pt x="212978" y="198119"/>
                  </a:lnTo>
                  <a:lnTo>
                    <a:pt x="211581" y="201929"/>
                  </a:lnTo>
                  <a:lnTo>
                    <a:pt x="209676" y="207009"/>
                  </a:lnTo>
                  <a:lnTo>
                    <a:pt x="208914" y="209550"/>
                  </a:lnTo>
                  <a:lnTo>
                    <a:pt x="208406" y="213359"/>
                  </a:lnTo>
                  <a:lnTo>
                    <a:pt x="208661" y="214629"/>
                  </a:lnTo>
                  <a:lnTo>
                    <a:pt x="209168" y="215900"/>
                  </a:lnTo>
                  <a:lnTo>
                    <a:pt x="209803" y="217169"/>
                  </a:lnTo>
                  <a:lnTo>
                    <a:pt x="210819" y="218439"/>
                  </a:lnTo>
                  <a:lnTo>
                    <a:pt x="212471" y="220979"/>
                  </a:lnTo>
                  <a:lnTo>
                    <a:pt x="214122" y="222250"/>
                  </a:lnTo>
                  <a:lnTo>
                    <a:pt x="216280" y="224789"/>
                  </a:lnTo>
                  <a:lnTo>
                    <a:pt x="218948" y="227329"/>
                  </a:lnTo>
                  <a:lnTo>
                    <a:pt x="221614" y="228600"/>
                  </a:lnTo>
                  <a:lnTo>
                    <a:pt x="224789" y="231139"/>
                  </a:lnTo>
                  <a:lnTo>
                    <a:pt x="228600" y="233679"/>
                  </a:lnTo>
                  <a:lnTo>
                    <a:pt x="232283" y="236219"/>
                  </a:lnTo>
                  <a:lnTo>
                    <a:pt x="236474" y="237489"/>
                  </a:lnTo>
                  <a:lnTo>
                    <a:pt x="241173" y="240029"/>
                  </a:lnTo>
                  <a:lnTo>
                    <a:pt x="248158" y="242569"/>
                  </a:lnTo>
                  <a:lnTo>
                    <a:pt x="254888" y="243839"/>
                  </a:lnTo>
                  <a:lnTo>
                    <a:pt x="274700" y="243839"/>
                  </a:lnTo>
                  <a:lnTo>
                    <a:pt x="305435" y="219709"/>
                  </a:lnTo>
                  <a:lnTo>
                    <a:pt x="255904" y="219709"/>
                  </a:lnTo>
                  <a:lnTo>
                    <a:pt x="252729" y="218439"/>
                  </a:lnTo>
                  <a:lnTo>
                    <a:pt x="249427" y="217169"/>
                  </a:lnTo>
                  <a:lnTo>
                    <a:pt x="244348" y="215900"/>
                  </a:lnTo>
                  <a:lnTo>
                    <a:pt x="240029" y="213359"/>
                  </a:lnTo>
                  <a:lnTo>
                    <a:pt x="233172" y="208279"/>
                  </a:lnTo>
                  <a:lnTo>
                    <a:pt x="230250" y="205739"/>
                  </a:lnTo>
                  <a:lnTo>
                    <a:pt x="225678" y="200659"/>
                  </a:lnTo>
                  <a:lnTo>
                    <a:pt x="223900" y="199389"/>
                  </a:lnTo>
                  <a:lnTo>
                    <a:pt x="222503" y="196850"/>
                  </a:lnTo>
                  <a:lnTo>
                    <a:pt x="219963" y="194309"/>
                  </a:lnTo>
                  <a:lnTo>
                    <a:pt x="219075" y="193039"/>
                  </a:lnTo>
                  <a:close/>
                </a:path>
                <a:path w="330835" h="243839">
                  <a:moveTo>
                    <a:pt x="277494" y="97789"/>
                  </a:moveTo>
                  <a:lnTo>
                    <a:pt x="244728" y="118109"/>
                  </a:lnTo>
                  <a:lnTo>
                    <a:pt x="239394" y="138429"/>
                  </a:lnTo>
                  <a:lnTo>
                    <a:pt x="239522" y="140969"/>
                  </a:lnTo>
                  <a:lnTo>
                    <a:pt x="239649" y="144779"/>
                  </a:lnTo>
                  <a:lnTo>
                    <a:pt x="251205" y="167639"/>
                  </a:lnTo>
                  <a:lnTo>
                    <a:pt x="254000" y="171450"/>
                  </a:lnTo>
                  <a:lnTo>
                    <a:pt x="257048" y="173989"/>
                  </a:lnTo>
                  <a:lnTo>
                    <a:pt x="263016" y="180339"/>
                  </a:lnTo>
                  <a:lnTo>
                    <a:pt x="268731" y="185419"/>
                  </a:lnTo>
                  <a:lnTo>
                    <a:pt x="278511" y="201929"/>
                  </a:lnTo>
                  <a:lnTo>
                    <a:pt x="278384" y="204469"/>
                  </a:lnTo>
                  <a:lnTo>
                    <a:pt x="277240" y="208279"/>
                  </a:lnTo>
                  <a:lnTo>
                    <a:pt x="276351" y="210819"/>
                  </a:lnTo>
                  <a:lnTo>
                    <a:pt x="274954" y="213359"/>
                  </a:lnTo>
                  <a:lnTo>
                    <a:pt x="271399" y="215900"/>
                  </a:lnTo>
                  <a:lnTo>
                    <a:pt x="269239" y="218439"/>
                  </a:lnTo>
                  <a:lnTo>
                    <a:pt x="266953" y="218439"/>
                  </a:lnTo>
                  <a:lnTo>
                    <a:pt x="264540" y="219709"/>
                  </a:lnTo>
                  <a:lnTo>
                    <a:pt x="305435" y="219709"/>
                  </a:lnTo>
                  <a:lnTo>
                    <a:pt x="307213" y="214629"/>
                  </a:lnTo>
                  <a:lnTo>
                    <a:pt x="309117" y="209550"/>
                  </a:lnTo>
                  <a:lnTo>
                    <a:pt x="310134" y="204469"/>
                  </a:lnTo>
                  <a:lnTo>
                    <a:pt x="309625" y="195579"/>
                  </a:lnTo>
                  <a:lnTo>
                    <a:pt x="308737" y="190500"/>
                  </a:lnTo>
                  <a:lnTo>
                    <a:pt x="305435" y="182879"/>
                  </a:lnTo>
                  <a:lnTo>
                    <a:pt x="303275" y="179069"/>
                  </a:lnTo>
                  <a:lnTo>
                    <a:pt x="297941" y="172719"/>
                  </a:lnTo>
                  <a:lnTo>
                    <a:pt x="295021" y="168909"/>
                  </a:lnTo>
                  <a:lnTo>
                    <a:pt x="270128" y="138429"/>
                  </a:lnTo>
                  <a:lnTo>
                    <a:pt x="270255" y="135889"/>
                  </a:lnTo>
                  <a:lnTo>
                    <a:pt x="279653" y="123189"/>
                  </a:lnTo>
                  <a:lnTo>
                    <a:pt x="281686" y="123189"/>
                  </a:lnTo>
                  <a:lnTo>
                    <a:pt x="283972" y="121919"/>
                  </a:lnTo>
                  <a:lnTo>
                    <a:pt x="329564" y="121919"/>
                  </a:lnTo>
                  <a:lnTo>
                    <a:pt x="329056" y="120650"/>
                  </a:lnTo>
                  <a:lnTo>
                    <a:pt x="328040" y="119379"/>
                  </a:lnTo>
                  <a:lnTo>
                    <a:pt x="324358" y="115569"/>
                  </a:lnTo>
                  <a:lnTo>
                    <a:pt x="322325" y="114300"/>
                  </a:lnTo>
                  <a:lnTo>
                    <a:pt x="319786" y="111759"/>
                  </a:lnTo>
                  <a:lnTo>
                    <a:pt x="317373" y="110489"/>
                  </a:lnTo>
                  <a:lnTo>
                    <a:pt x="311530" y="106679"/>
                  </a:lnTo>
                  <a:lnTo>
                    <a:pt x="308483" y="105409"/>
                  </a:lnTo>
                  <a:lnTo>
                    <a:pt x="295910" y="100329"/>
                  </a:lnTo>
                  <a:lnTo>
                    <a:pt x="289687" y="99059"/>
                  </a:lnTo>
                  <a:lnTo>
                    <a:pt x="283590" y="99059"/>
                  </a:lnTo>
                  <a:lnTo>
                    <a:pt x="277494" y="97789"/>
                  </a:lnTo>
                  <a:close/>
                </a:path>
                <a:path w="330835" h="243839">
                  <a:moveTo>
                    <a:pt x="165234" y="55879"/>
                  </a:moveTo>
                  <a:lnTo>
                    <a:pt x="150447" y="55879"/>
                  </a:lnTo>
                  <a:lnTo>
                    <a:pt x="136731" y="58419"/>
                  </a:lnTo>
                  <a:lnTo>
                    <a:pt x="103108" y="85089"/>
                  </a:lnTo>
                  <a:lnTo>
                    <a:pt x="87312" y="121919"/>
                  </a:lnTo>
                  <a:lnTo>
                    <a:pt x="85971" y="139700"/>
                  </a:lnTo>
                  <a:lnTo>
                    <a:pt x="86209" y="144779"/>
                  </a:lnTo>
                  <a:lnTo>
                    <a:pt x="103139" y="180339"/>
                  </a:lnTo>
                  <a:lnTo>
                    <a:pt x="135762" y="200659"/>
                  </a:lnTo>
                  <a:lnTo>
                    <a:pt x="143128" y="203200"/>
                  </a:lnTo>
                  <a:lnTo>
                    <a:pt x="150749" y="205739"/>
                  </a:lnTo>
                  <a:lnTo>
                    <a:pt x="154559" y="205739"/>
                  </a:lnTo>
                  <a:lnTo>
                    <a:pt x="158496" y="207009"/>
                  </a:lnTo>
                  <a:lnTo>
                    <a:pt x="162305" y="207009"/>
                  </a:lnTo>
                  <a:lnTo>
                    <a:pt x="166115" y="208279"/>
                  </a:lnTo>
                  <a:lnTo>
                    <a:pt x="181863" y="208279"/>
                  </a:lnTo>
                  <a:lnTo>
                    <a:pt x="183896" y="207009"/>
                  </a:lnTo>
                  <a:lnTo>
                    <a:pt x="186436" y="204469"/>
                  </a:lnTo>
                  <a:lnTo>
                    <a:pt x="187451" y="203200"/>
                  </a:lnTo>
                  <a:lnTo>
                    <a:pt x="188213" y="200659"/>
                  </a:lnTo>
                  <a:lnTo>
                    <a:pt x="195302" y="181609"/>
                  </a:lnTo>
                  <a:lnTo>
                    <a:pt x="158368" y="181609"/>
                  </a:lnTo>
                  <a:lnTo>
                    <a:pt x="151891" y="180339"/>
                  </a:lnTo>
                  <a:lnTo>
                    <a:pt x="148716" y="179069"/>
                  </a:lnTo>
                  <a:lnTo>
                    <a:pt x="145668" y="177800"/>
                  </a:lnTo>
                  <a:lnTo>
                    <a:pt x="139318" y="176529"/>
                  </a:lnTo>
                  <a:lnTo>
                    <a:pt x="116077" y="143509"/>
                  </a:lnTo>
                  <a:lnTo>
                    <a:pt x="116331" y="130809"/>
                  </a:lnTo>
                  <a:lnTo>
                    <a:pt x="117855" y="123189"/>
                  </a:lnTo>
                  <a:lnTo>
                    <a:pt x="120650" y="115569"/>
                  </a:lnTo>
                  <a:lnTo>
                    <a:pt x="123316" y="107950"/>
                  </a:lnTo>
                  <a:lnTo>
                    <a:pt x="126618" y="102869"/>
                  </a:lnTo>
                  <a:lnTo>
                    <a:pt x="135000" y="92709"/>
                  </a:lnTo>
                  <a:lnTo>
                    <a:pt x="139700" y="87629"/>
                  </a:lnTo>
                  <a:lnTo>
                    <a:pt x="145034" y="85089"/>
                  </a:lnTo>
                  <a:lnTo>
                    <a:pt x="150240" y="82550"/>
                  </a:lnTo>
                  <a:lnTo>
                    <a:pt x="155955" y="81279"/>
                  </a:lnTo>
                  <a:lnTo>
                    <a:pt x="162178" y="81279"/>
                  </a:lnTo>
                  <a:lnTo>
                    <a:pt x="168275" y="80009"/>
                  </a:lnTo>
                  <a:lnTo>
                    <a:pt x="221487" y="80009"/>
                  </a:lnTo>
                  <a:lnTo>
                    <a:pt x="218948" y="78739"/>
                  </a:lnTo>
                  <a:lnTo>
                    <a:pt x="212598" y="73659"/>
                  </a:lnTo>
                  <a:lnTo>
                    <a:pt x="208787" y="71119"/>
                  </a:lnTo>
                  <a:lnTo>
                    <a:pt x="204215" y="68579"/>
                  </a:lnTo>
                  <a:lnTo>
                    <a:pt x="199771" y="66039"/>
                  </a:lnTo>
                  <a:lnTo>
                    <a:pt x="194563" y="63500"/>
                  </a:lnTo>
                  <a:lnTo>
                    <a:pt x="188594" y="60959"/>
                  </a:lnTo>
                  <a:lnTo>
                    <a:pt x="180665" y="58419"/>
                  </a:lnTo>
                  <a:lnTo>
                    <a:pt x="165234" y="55879"/>
                  </a:lnTo>
                  <a:close/>
                </a:path>
                <a:path w="330835" h="243839">
                  <a:moveTo>
                    <a:pt x="157606" y="118109"/>
                  </a:moveTo>
                  <a:lnTo>
                    <a:pt x="156972" y="118109"/>
                  </a:lnTo>
                  <a:lnTo>
                    <a:pt x="156337" y="119379"/>
                  </a:lnTo>
                  <a:lnTo>
                    <a:pt x="155066" y="119379"/>
                  </a:lnTo>
                  <a:lnTo>
                    <a:pt x="154431" y="120650"/>
                  </a:lnTo>
                  <a:lnTo>
                    <a:pt x="153669" y="120650"/>
                  </a:lnTo>
                  <a:lnTo>
                    <a:pt x="153035" y="121919"/>
                  </a:lnTo>
                  <a:lnTo>
                    <a:pt x="151002" y="125729"/>
                  </a:lnTo>
                  <a:lnTo>
                    <a:pt x="150367" y="128269"/>
                  </a:lnTo>
                  <a:lnTo>
                    <a:pt x="148971" y="132079"/>
                  </a:lnTo>
                  <a:lnTo>
                    <a:pt x="148336" y="134619"/>
                  </a:lnTo>
                  <a:lnTo>
                    <a:pt x="148589" y="138429"/>
                  </a:lnTo>
                  <a:lnTo>
                    <a:pt x="149225" y="139700"/>
                  </a:lnTo>
                  <a:lnTo>
                    <a:pt x="150494" y="139700"/>
                  </a:lnTo>
                  <a:lnTo>
                    <a:pt x="176149" y="148589"/>
                  </a:lnTo>
                  <a:lnTo>
                    <a:pt x="164591" y="180339"/>
                  </a:lnTo>
                  <a:lnTo>
                    <a:pt x="161543" y="181609"/>
                  </a:lnTo>
                  <a:lnTo>
                    <a:pt x="195302" y="181609"/>
                  </a:lnTo>
                  <a:lnTo>
                    <a:pt x="208534" y="146050"/>
                  </a:lnTo>
                  <a:lnTo>
                    <a:pt x="208914" y="144779"/>
                  </a:lnTo>
                  <a:lnTo>
                    <a:pt x="208787" y="140969"/>
                  </a:lnTo>
                  <a:lnTo>
                    <a:pt x="208025" y="138429"/>
                  </a:lnTo>
                  <a:lnTo>
                    <a:pt x="207517" y="138429"/>
                  </a:lnTo>
                  <a:lnTo>
                    <a:pt x="206755" y="137159"/>
                  </a:lnTo>
                  <a:lnTo>
                    <a:pt x="205993" y="137159"/>
                  </a:lnTo>
                  <a:lnTo>
                    <a:pt x="205104" y="135889"/>
                  </a:lnTo>
                  <a:lnTo>
                    <a:pt x="203962" y="135889"/>
                  </a:lnTo>
                  <a:lnTo>
                    <a:pt x="158114" y="119379"/>
                  </a:lnTo>
                  <a:lnTo>
                    <a:pt x="157606" y="118109"/>
                  </a:lnTo>
                  <a:close/>
                </a:path>
                <a:path w="330835" h="243839">
                  <a:moveTo>
                    <a:pt x="27304" y="154939"/>
                  </a:moveTo>
                  <a:lnTo>
                    <a:pt x="17399" y="154939"/>
                  </a:lnTo>
                  <a:lnTo>
                    <a:pt x="19303" y="156209"/>
                  </a:lnTo>
                  <a:lnTo>
                    <a:pt x="26542" y="156209"/>
                  </a:lnTo>
                  <a:lnTo>
                    <a:pt x="27304" y="154939"/>
                  </a:lnTo>
                  <a:close/>
                </a:path>
                <a:path w="330835" h="243839">
                  <a:moveTo>
                    <a:pt x="14731" y="0"/>
                  </a:moveTo>
                  <a:lnTo>
                    <a:pt x="11429" y="0"/>
                  </a:lnTo>
                  <a:lnTo>
                    <a:pt x="10160" y="2539"/>
                  </a:lnTo>
                  <a:lnTo>
                    <a:pt x="9398" y="2539"/>
                  </a:lnTo>
                  <a:lnTo>
                    <a:pt x="8762" y="5079"/>
                  </a:lnTo>
                  <a:lnTo>
                    <a:pt x="7238" y="7619"/>
                  </a:lnTo>
                  <a:lnTo>
                    <a:pt x="6476" y="10159"/>
                  </a:lnTo>
                  <a:lnTo>
                    <a:pt x="5714" y="11429"/>
                  </a:lnTo>
                  <a:lnTo>
                    <a:pt x="5206" y="13969"/>
                  </a:lnTo>
                  <a:lnTo>
                    <a:pt x="4444" y="16509"/>
                  </a:lnTo>
                  <a:lnTo>
                    <a:pt x="4444" y="20319"/>
                  </a:lnTo>
                  <a:lnTo>
                    <a:pt x="4572" y="20319"/>
                  </a:lnTo>
                  <a:lnTo>
                    <a:pt x="4952" y="21589"/>
                  </a:lnTo>
                  <a:lnTo>
                    <a:pt x="5714" y="21589"/>
                  </a:lnTo>
                  <a:lnTo>
                    <a:pt x="6476" y="22859"/>
                  </a:lnTo>
                  <a:lnTo>
                    <a:pt x="40386" y="34289"/>
                  </a:lnTo>
                  <a:lnTo>
                    <a:pt x="253" y="144779"/>
                  </a:lnTo>
                  <a:lnTo>
                    <a:pt x="0" y="144779"/>
                  </a:lnTo>
                  <a:lnTo>
                    <a:pt x="0" y="146050"/>
                  </a:lnTo>
                  <a:lnTo>
                    <a:pt x="253" y="146050"/>
                  </a:lnTo>
                  <a:lnTo>
                    <a:pt x="508" y="147319"/>
                  </a:lnTo>
                  <a:lnTo>
                    <a:pt x="1142" y="147319"/>
                  </a:lnTo>
                  <a:lnTo>
                    <a:pt x="2921" y="149859"/>
                  </a:lnTo>
                  <a:lnTo>
                    <a:pt x="5968" y="151129"/>
                  </a:lnTo>
                  <a:lnTo>
                    <a:pt x="7619" y="151129"/>
                  </a:lnTo>
                  <a:lnTo>
                    <a:pt x="9905" y="152400"/>
                  </a:lnTo>
                  <a:lnTo>
                    <a:pt x="12573" y="153669"/>
                  </a:lnTo>
                  <a:lnTo>
                    <a:pt x="15112" y="154939"/>
                  </a:lnTo>
                  <a:lnTo>
                    <a:pt x="27939" y="154939"/>
                  </a:lnTo>
                  <a:lnTo>
                    <a:pt x="68072" y="44450"/>
                  </a:lnTo>
                  <a:lnTo>
                    <a:pt x="111505" y="44450"/>
                  </a:lnTo>
                  <a:lnTo>
                    <a:pt x="112522" y="39369"/>
                  </a:lnTo>
                  <a:lnTo>
                    <a:pt x="112394" y="38100"/>
                  </a:lnTo>
                  <a:lnTo>
                    <a:pt x="112140" y="36829"/>
                  </a:lnTo>
                  <a:lnTo>
                    <a:pt x="111760" y="35559"/>
                  </a:lnTo>
                  <a:lnTo>
                    <a:pt x="110236" y="35559"/>
                  </a:lnTo>
                  <a:lnTo>
                    <a:pt x="14731" y="0"/>
                  </a:lnTo>
                  <a:close/>
                </a:path>
                <a:path w="330835" h="243839">
                  <a:moveTo>
                    <a:pt x="322834" y="143509"/>
                  </a:moveTo>
                  <a:lnTo>
                    <a:pt x="320166" y="143509"/>
                  </a:lnTo>
                  <a:lnTo>
                    <a:pt x="320928" y="144779"/>
                  </a:lnTo>
                  <a:lnTo>
                    <a:pt x="322325" y="144779"/>
                  </a:lnTo>
                  <a:lnTo>
                    <a:pt x="322834" y="143509"/>
                  </a:lnTo>
                  <a:close/>
                </a:path>
                <a:path w="330835" h="243839">
                  <a:moveTo>
                    <a:pt x="329564" y="121919"/>
                  </a:moveTo>
                  <a:lnTo>
                    <a:pt x="283972" y="121919"/>
                  </a:lnTo>
                  <a:lnTo>
                    <a:pt x="288925" y="123189"/>
                  </a:lnTo>
                  <a:lnTo>
                    <a:pt x="291718" y="123189"/>
                  </a:lnTo>
                  <a:lnTo>
                    <a:pt x="294639" y="124459"/>
                  </a:lnTo>
                  <a:lnTo>
                    <a:pt x="298576" y="125729"/>
                  </a:lnTo>
                  <a:lnTo>
                    <a:pt x="301878" y="127000"/>
                  </a:lnTo>
                  <a:lnTo>
                    <a:pt x="304800" y="129539"/>
                  </a:lnTo>
                  <a:lnTo>
                    <a:pt x="307593" y="132079"/>
                  </a:lnTo>
                  <a:lnTo>
                    <a:pt x="310006" y="133350"/>
                  </a:lnTo>
                  <a:lnTo>
                    <a:pt x="314071" y="138429"/>
                  </a:lnTo>
                  <a:lnTo>
                    <a:pt x="315722" y="139700"/>
                  </a:lnTo>
                  <a:lnTo>
                    <a:pt x="317118" y="140969"/>
                  </a:lnTo>
                  <a:lnTo>
                    <a:pt x="318388" y="143509"/>
                  </a:lnTo>
                  <a:lnTo>
                    <a:pt x="323468" y="143509"/>
                  </a:lnTo>
                  <a:lnTo>
                    <a:pt x="324103" y="142239"/>
                  </a:lnTo>
                  <a:lnTo>
                    <a:pt x="324612" y="142239"/>
                  </a:lnTo>
                  <a:lnTo>
                    <a:pt x="326516" y="138429"/>
                  </a:lnTo>
                  <a:lnTo>
                    <a:pt x="327151" y="135889"/>
                  </a:lnTo>
                  <a:lnTo>
                    <a:pt x="327913" y="134619"/>
                  </a:lnTo>
                  <a:lnTo>
                    <a:pt x="328549" y="132079"/>
                  </a:lnTo>
                  <a:lnTo>
                    <a:pt x="329056" y="130809"/>
                  </a:lnTo>
                  <a:lnTo>
                    <a:pt x="329818" y="128269"/>
                  </a:lnTo>
                  <a:lnTo>
                    <a:pt x="330326" y="125729"/>
                  </a:lnTo>
                  <a:lnTo>
                    <a:pt x="330326" y="124459"/>
                  </a:lnTo>
                  <a:lnTo>
                    <a:pt x="329564" y="121919"/>
                  </a:lnTo>
                  <a:close/>
                </a:path>
                <a:path w="330835" h="243839">
                  <a:moveTo>
                    <a:pt x="221487" y="80009"/>
                  </a:moveTo>
                  <a:lnTo>
                    <a:pt x="168275" y="80009"/>
                  </a:lnTo>
                  <a:lnTo>
                    <a:pt x="174625" y="81279"/>
                  </a:lnTo>
                  <a:lnTo>
                    <a:pt x="181228" y="83819"/>
                  </a:lnTo>
                  <a:lnTo>
                    <a:pt x="187325" y="86359"/>
                  </a:lnTo>
                  <a:lnTo>
                    <a:pt x="192531" y="88900"/>
                  </a:lnTo>
                  <a:lnTo>
                    <a:pt x="196723" y="91439"/>
                  </a:lnTo>
                  <a:lnTo>
                    <a:pt x="200913" y="95250"/>
                  </a:lnTo>
                  <a:lnTo>
                    <a:pt x="204342" y="97789"/>
                  </a:lnTo>
                  <a:lnTo>
                    <a:pt x="207263" y="100329"/>
                  </a:lnTo>
                  <a:lnTo>
                    <a:pt x="210058" y="102869"/>
                  </a:lnTo>
                  <a:lnTo>
                    <a:pt x="212216" y="105409"/>
                  </a:lnTo>
                  <a:lnTo>
                    <a:pt x="213740" y="107950"/>
                  </a:lnTo>
                  <a:lnTo>
                    <a:pt x="215391" y="109219"/>
                  </a:lnTo>
                  <a:lnTo>
                    <a:pt x="216535" y="110489"/>
                  </a:lnTo>
                  <a:lnTo>
                    <a:pt x="220472" y="110489"/>
                  </a:lnTo>
                  <a:lnTo>
                    <a:pt x="221741" y="109219"/>
                  </a:lnTo>
                  <a:lnTo>
                    <a:pt x="222503" y="107950"/>
                  </a:lnTo>
                  <a:lnTo>
                    <a:pt x="223138" y="106679"/>
                  </a:lnTo>
                  <a:lnTo>
                    <a:pt x="223900" y="105409"/>
                  </a:lnTo>
                  <a:lnTo>
                    <a:pt x="224662" y="102869"/>
                  </a:lnTo>
                  <a:lnTo>
                    <a:pt x="225298" y="101600"/>
                  </a:lnTo>
                  <a:lnTo>
                    <a:pt x="226567" y="97789"/>
                  </a:lnTo>
                  <a:lnTo>
                    <a:pt x="227329" y="95250"/>
                  </a:lnTo>
                  <a:lnTo>
                    <a:pt x="227837" y="91439"/>
                  </a:lnTo>
                  <a:lnTo>
                    <a:pt x="227711" y="88900"/>
                  </a:lnTo>
                  <a:lnTo>
                    <a:pt x="227075" y="87629"/>
                  </a:lnTo>
                  <a:lnTo>
                    <a:pt x="226567" y="86359"/>
                  </a:lnTo>
                  <a:lnTo>
                    <a:pt x="225298" y="85089"/>
                  </a:lnTo>
                  <a:lnTo>
                    <a:pt x="221487" y="80009"/>
                  </a:lnTo>
                  <a:close/>
                </a:path>
                <a:path w="330835" h="243839">
                  <a:moveTo>
                    <a:pt x="111505" y="44450"/>
                  </a:moveTo>
                  <a:lnTo>
                    <a:pt x="68072" y="44450"/>
                  </a:lnTo>
                  <a:lnTo>
                    <a:pt x="101980" y="57150"/>
                  </a:lnTo>
                  <a:lnTo>
                    <a:pt x="105283" y="57150"/>
                  </a:lnTo>
                  <a:lnTo>
                    <a:pt x="106044" y="55879"/>
                  </a:lnTo>
                  <a:lnTo>
                    <a:pt x="106679" y="55879"/>
                  </a:lnTo>
                  <a:lnTo>
                    <a:pt x="107314" y="54609"/>
                  </a:lnTo>
                  <a:lnTo>
                    <a:pt x="108076" y="53339"/>
                  </a:lnTo>
                  <a:lnTo>
                    <a:pt x="109474" y="49529"/>
                  </a:lnTo>
                  <a:lnTo>
                    <a:pt x="110236" y="48259"/>
                  </a:lnTo>
                  <a:lnTo>
                    <a:pt x="110998" y="45719"/>
                  </a:lnTo>
                  <a:lnTo>
                    <a:pt x="111505" y="44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82049" y="3922021"/>
              <a:ext cx="449580" cy="534670"/>
            </a:xfrm>
            <a:custGeom>
              <a:avLst/>
              <a:gdLst/>
              <a:ahLst/>
              <a:cxnLst/>
              <a:rect l="l" t="t" r="r" b="b"/>
              <a:pathLst>
                <a:path w="449579" h="534670">
                  <a:moveTo>
                    <a:pt x="334015" y="6896"/>
                  </a:moveTo>
                  <a:lnTo>
                    <a:pt x="287951" y="0"/>
                  </a:lnTo>
                  <a:lnTo>
                    <a:pt x="243638" y="7543"/>
                  </a:lnTo>
                  <a:lnTo>
                    <a:pt x="204084" y="27974"/>
                  </a:lnTo>
                  <a:lnTo>
                    <a:pt x="172296" y="59738"/>
                  </a:lnTo>
                  <a:lnTo>
                    <a:pt x="151280" y="101283"/>
                  </a:lnTo>
                  <a:lnTo>
                    <a:pt x="127110" y="177150"/>
                  </a:lnTo>
                  <a:lnTo>
                    <a:pt x="79862" y="165732"/>
                  </a:lnTo>
                  <a:lnTo>
                    <a:pt x="0" y="416414"/>
                  </a:lnTo>
                  <a:lnTo>
                    <a:pt x="180592" y="488481"/>
                  </a:lnTo>
                  <a:lnTo>
                    <a:pt x="369582" y="534156"/>
                  </a:lnTo>
                  <a:lnTo>
                    <a:pt x="386396" y="481378"/>
                  </a:lnTo>
                  <a:lnTo>
                    <a:pt x="188410" y="418304"/>
                  </a:lnTo>
                  <a:lnTo>
                    <a:pt x="199549" y="383339"/>
                  </a:lnTo>
                  <a:lnTo>
                    <a:pt x="190804" y="374387"/>
                  </a:lnTo>
                  <a:lnTo>
                    <a:pt x="185150" y="363219"/>
                  </a:lnTo>
                  <a:lnTo>
                    <a:pt x="183091" y="350607"/>
                  </a:lnTo>
                  <a:lnTo>
                    <a:pt x="185131" y="337325"/>
                  </a:lnTo>
                  <a:lnTo>
                    <a:pt x="193152" y="322951"/>
                  </a:lnTo>
                  <a:lnTo>
                    <a:pt x="205669" y="313075"/>
                  </a:lnTo>
                  <a:lnTo>
                    <a:pt x="220968" y="308582"/>
                  </a:lnTo>
                  <a:lnTo>
                    <a:pt x="237338" y="310356"/>
                  </a:lnTo>
                  <a:lnTo>
                    <a:pt x="422126" y="369226"/>
                  </a:lnTo>
                  <a:lnTo>
                    <a:pt x="449445" y="283473"/>
                  </a:lnTo>
                  <a:lnTo>
                    <a:pt x="404299" y="265457"/>
                  </a:lnTo>
                  <a:lnTo>
                    <a:pt x="405140" y="262818"/>
                  </a:lnTo>
                  <a:lnTo>
                    <a:pt x="167548" y="187127"/>
                  </a:lnTo>
                  <a:lnTo>
                    <a:pt x="190877" y="113898"/>
                  </a:lnTo>
                  <a:lnTo>
                    <a:pt x="210927" y="77809"/>
                  </a:lnTo>
                  <a:lnTo>
                    <a:pt x="242138" y="53110"/>
                  </a:lnTo>
                  <a:lnTo>
                    <a:pt x="280350" y="41950"/>
                  </a:lnTo>
                  <a:lnTo>
                    <a:pt x="321404" y="46479"/>
                  </a:lnTo>
                  <a:lnTo>
                    <a:pt x="416121" y="76654"/>
                  </a:lnTo>
                  <a:lnTo>
                    <a:pt x="407356" y="59700"/>
                  </a:lnTo>
                  <a:lnTo>
                    <a:pt x="375575" y="27915"/>
                  </a:lnTo>
                  <a:lnTo>
                    <a:pt x="334015" y="6896"/>
                  </a:lnTo>
                  <a:close/>
                </a:path>
                <a:path w="449579" h="534670">
                  <a:moveTo>
                    <a:pt x="422126" y="369226"/>
                  </a:moveTo>
                  <a:lnTo>
                    <a:pt x="237338" y="310356"/>
                  </a:lnTo>
                  <a:lnTo>
                    <a:pt x="251718" y="318378"/>
                  </a:lnTo>
                  <a:lnTo>
                    <a:pt x="261600" y="330893"/>
                  </a:lnTo>
                  <a:lnTo>
                    <a:pt x="266097" y="346190"/>
                  </a:lnTo>
                  <a:lnTo>
                    <a:pt x="264325" y="362555"/>
                  </a:lnTo>
                  <a:lnTo>
                    <a:pt x="258424" y="374197"/>
                  </a:lnTo>
                  <a:lnTo>
                    <a:pt x="249489" y="383171"/>
                  </a:lnTo>
                  <a:lnTo>
                    <a:pt x="238377" y="389134"/>
                  </a:lnTo>
                  <a:lnTo>
                    <a:pt x="225947" y="391749"/>
                  </a:lnTo>
                  <a:lnTo>
                    <a:pt x="214808" y="426714"/>
                  </a:lnTo>
                  <a:lnTo>
                    <a:pt x="386396" y="481378"/>
                  </a:lnTo>
                  <a:lnTo>
                    <a:pt x="422126" y="369226"/>
                  </a:lnTo>
                  <a:close/>
                </a:path>
                <a:path w="449579" h="534670">
                  <a:moveTo>
                    <a:pt x="268861" y="211409"/>
                  </a:moveTo>
                  <a:lnTo>
                    <a:pt x="167548" y="187127"/>
                  </a:lnTo>
                  <a:lnTo>
                    <a:pt x="365542" y="250204"/>
                  </a:lnTo>
                  <a:lnTo>
                    <a:pt x="268861" y="211409"/>
                  </a:lnTo>
                  <a:close/>
                </a:path>
                <a:path w="449579" h="534670">
                  <a:moveTo>
                    <a:pt x="416121" y="76654"/>
                  </a:moveTo>
                  <a:lnTo>
                    <a:pt x="321404" y="46479"/>
                  </a:lnTo>
                  <a:lnTo>
                    <a:pt x="357508" y="66531"/>
                  </a:lnTo>
                  <a:lnTo>
                    <a:pt x="382221" y="97737"/>
                  </a:lnTo>
                  <a:lnTo>
                    <a:pt x="393392" y="135938"/>
                  </a:lnTo>
                  <a:lnTo>
                    <a:pt x="388871" y="176975"/>
                  </a:lnTo>
                  <a:lnTo>
                    <a:pt x="365542" y="250204"/>
                  </a:lnTo>
                  <a:lnTo>
                    <a:pt x="405140" y="262818"/>
                  </a:lnTo>
                  <a:lnTo>
                    <a:pt x="428469" y="189590"/>
                  </a:lnTo>
                  <a:lnTo>
                    <a:pt x="435357" y="143544"/>
                  </a:lnTo>
                  <a:lnTo>
                    <a:pt x="427801" y="99246"/>
                  </a:lnTo>
                  <a:lnTo>
                    <a:pt x="416121" y="7665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8096" y="3991355"/>
              <a:ext cx="560831" cy="64046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540510" y="4527245"/>
            <a:ext cx="5575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54812" y="120472"/>
            <a:ext cx="7506334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5"/>
              <a:t>AUTHENTICATING</a:t>
            </a:r>
            <a:r>
              <a:rPr dirty="0" spc="335"/>
              <a:t> </a:t>
            </a:r>
            <a:r>
              <a:rPr dirty="0"/>
              <a:t>TO</a:t>
            </a:r>
            <a:r>
              <a:rPr dirty="0" spc="320"/>
              <a:t> </a:t>
            </a:r>
            <a:r>
              <a:rPr dirty="0" spc="105"/>
              <a:t>SERVICE</a:t>
            </a:r>
            <a:r>
              <a:rPr dirty="0" spc="335"/>
              <a:t> </a:t>
            </a:r>
            <a:r>
              <a:rPr dirty="0" spc="65"/>
              <a:t>(5)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9119361" y="3471113"/>
            <a:ext cx="106807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FFFF00"/>
                </a:solidFill>
                <a:latin typeface="Liberation Sans Narrow"/>
                <a:cs typeface="Liberation Sans Narrow"/>
              </a:rPr>
              <a:t>Service</a:t>
            </a:r>
            <a:r>
              <a:rPr dirty="0" sz="1400" spc="4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Key </a:t>
            </a:r>
            <a:r>
              <a:rPr dirty="0" sz="1400" spc="-75">
                <a:solidFill>
                  <a:srgbClr val="FFFF00"/>
                </a:solidFill>
                <a:latin typeface="Trebuchet MS"/>
                <a:cs typeface="Trebuchet MS"/>
              </a:rPr>
              <a:t>Service</a:t>
            </a:r>
            <a:r>
              <a:rPr dirty="0" sz="1400" spc="-65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FFF00"/>
                </a:solidFill>
                <a:latin typeface="Trebuchet MS"/>
                <a:cs typeface="Trebuchet MS"/>
              </a:rPr>
              <a:t>Owner </a:t>
            </a:r>
            <a:r>
              <a:rPr dirty="0" sz="1400" spc="-20">
                <a:solidFill>
                  <a:srgbClr val="FFFF0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9341331" y="3064886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20">
                <a:moveTo>
                  <a:pt x="149774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0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5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7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4" y="0"/>
                </a:lnTo>
                <a:close/>
              </a:path>
              <a:path w="384175" h="299720">
                <a:moveTo>
                  <a:pt x="355495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0" y="192498"/>
                </a:lnTo>
                <a:lnTo>
                  <a:pt x="355495" y="10694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274191" y="1506677"/>
            <a:ext cx="1064895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FFFF00"/>
                </a:solidFill>
                <a:latin typeface="Liberation Sans Narrow"/>
                <a:cs typeface="Liberation Sans Narrow"/>
              </a:rPr>
              <a:t>Service</a:t>
            </a:r>
            <a:r>
              <a:rPr dirty="0" sz="1400" spc="4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Key </a:t>
            </a:r>
            <a:r>
              <a:rPr dirty="0" sz="1400" spc="-75">
                <a:solidFill>
                  <a:srgbClr val="FFFF00"/>
                </a:solidFill>
                <a:latin typeface="Trebuchet MS"/>
                <a:cs typeface="Trebuchet MS"/>
              </a:rPr>
              <a:t>Service</a:t>
            </a:r>
            <a:r>
              <a:rPr dirty="0" sz="1400" spc="-7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00"/>
                </a:solidFill>
                <a:latin typeface="Trebuchet MS"/>
                <a:cs typeface="Trebuchet MS"/>
              </a:rPr>
              <a:t>Owner </a:t>
            </a:r>
            <a:r>
              <a:rPr dirty="0" sz="1400" spc="-20">
                <a:solidFill>
                  <a:srgbClr val="FFFF0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492731" y="1108070"/>
            <a:ext cx="628015" cy="299720"/>
          </a:xfrm>
          <a:custGeom>
            <a:avLst/>
            <a:gdLst/>
            <a:ahLst/>
            <a:cxnLst/>
            <a:rect l="l" t="t" r="r" b="b"/>
            <a:pathLst>
              <a:path w="628014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90850" y="293792"/>
                </a:lnTo>
                <a:lnTo>
                  <a:pt x="227514" y="277862"/>
                </a:lnTo>
                <a:lnTo>
                  <a:pt x="258297" y="253109"/>
                </a:lnTo>
                <a:lnTo>
                  <a:pt x="281726" y="221004"/>
                </a:lnTo>
                <a:lnTo>
                  <a:pt x="328085" y="221004"/>
                </a:lnTo>
                <a:lnTo>
                  <a:pt x="356613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593399" y="106943"/>
                </a:lnTo>
                <a:lnTo>
                  <a:pt x="570576" y="78425"/>
                </a:lnTo>
                <a:lnTo>
                  <a:pt x="281726" y="78425"/>
                </a:lnTo>
                <a:lnTo>
                  <a:pt x="258297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628014" h="299719">
                <a:moveTo>
                  <a:pt x="593399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356613" y="192498"/>
                </a:lnTo>
                <a:lnTo>
                  <a:pt x="385142" y="221004"/>
                </a:lnTo>
                <a:lnTo>
                  <a:pt x="431500" y="174674"/>
                </a:lnTo>
                <a:lnTo>
                  <a:pt x="607660" y="174674"/>
                </a:lnTo>
                <a:lnTo>
                  <a:pt x="627633" y="149720"/>
                </a:lnTo>
                <a:lnTo>
                  <a:pt x="593399" y="106943"/>
                </a:lnTo>
                <a:close/>
              </a:path>
              <a:path w="628014" h="299719">
                <a:moveTo>
                  <a:pt x="524217" y="174674"/>
                </a:moveTo>
                <a:lnTo>
                  <a:pt x="431500" y="174674"/>
                </a:lnTo>
                <a:lnTo>
                  <a:pt x="477859" y="221004"/>
                </a:lnTo>
                <a:lnTo>
                  <a:pt x="524217" y="174674"/>
                </a:lnTo>
                <a:close/>
              </a:path>
              <a:path w="628014" h="299719">
                <a:moveTo>
                  <a:pt x="607660" y="174674"/>
                </a:moveTo>
                <a:lnTo>
                  <a:pt x="524217" y="174674"/>
                </a:lnTo>
                <a:lnTo>
                  <a:pt x="570576" y="221004"/>
                </a:lnTo>
                <a:lnTo>
                  <a:pt x="607660" y="17467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495042" y="1839848"/>
            <a:ext cx="2123440" cy="1722755"/>
          </a:xfrm>
          <a:custGeom>
            <a:avLst/>
            <a:gdLst/>
            <a:ahLst/>
            <a:cxnLst/>
            <a:rect l="l" t="t" r="r" b="b"/>
            <a:pathLst>
              <a:path w="2123440" h="1722754">
                <a:moveTo>
                  <a:pt x="2022164" y="1665453"/>
                </a:moveTo>
                <a:lnTo>
                  <a:pt x="1998218" y="1695068"/>
                </a:lnTo>
                <a:lnTo>
                  <a:pt x="2123059" y="1722501"/>
                </a:lnTo>
                <a:lnTo>
                  <a:pt x="2102534" y="1677415"/>
                </a:lnTo>
                <a:lnTo>
                  <a:pt x="2036953" y="1677415"/>
                </a:lnTo>
                <a:lnTo>
                  <a:pt x="2022164" y="1665453"/>
                </a:lnTo>
                <a:close/>
              </a:path>
              <a:path w="2123440" h="1722754">
                <a:moveTo>
                  <a:pt x="2046121" y="1635824"/>
                </a:moveTo>
                <a:lnTo>
                  <a:pt x="2022164" y="1665453"/>
                </a:lnTo>
                <a:lnTo>
                  <a:pt x="2036953" y="1677415"/>
                </a:lnTo>
                <a:lnTo>
                  <a:pt x="2060956" y="1647825"/>
                </a:lnTo>
                <a:lnTo>
                  <a:pt x="2046121" y="1635824"/>
                </a:lnTo>
                <a:close/>
              </a:path>
              <a:path w="2123440" h="1722754">
                <a:moveTo>
                  <a:pt x="2070099" y="1606168"/>
                </a:moveTo>
                <a:lnTo>
                  <a:pt x="2046121" y="1635824"/>
                </a:lnTo>
                <a:lnTo>
                  <a:pt x="2060956" y="1647825"/>
                </a:lnTo>
                <a:lnTo>
                  <a:pt x="2036953" y="1677415"/>
                </a:lnTo>
                <a:lnTo>
                  <a:pt x="2102534" y="1677415"/>
                </a:lnTo>
                <a:lnTo>
                  <a:pt x="2070099" y="1606168"/>
                </a:lnTo>
                <a:close/>
              </a:path>
              <a:path w="2123440" h="1722754">
                <a:moveTo>
                  <a:pt x="23875" y="0"/>
                </a:moveTo>
                <a:lnTo>
                  <a:pt x="0" y="29717"/>
                </a:lnTo>
                <a:lnTo>
                  <a:pt x="2022164" y="1665453"/>
                </a:lnTo>
                <a:lnTo>
                  <a:pt x="2046121" y="1635824"/>
                </a:lnTo>
                <a:lnTo>
                  <a:pt x="2387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3744848" y="2145029"/>
            <a:ext cx="272605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solidFill>
                  <a:srgbClr val="FFC000"/>
                </a:solidFill>
                <a:latin typeface="Trebuchet MS"/>
                <a:cs typeface="Trebuchet MS"/>
              </a:rPr>
              <a:t>Forging</a:t>
            </a:r>
            <a:r>
              <a:rPr dirty="0" sz="1800" spc="-8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125">
                <a:solidFill>
                  <a:srgbClr val="FFC000"/>
                </a:solidFill>
                <a:latin typeface="Trebuchet MS"/>
                <a:cs typeface="Trebuchet MS"/>
              </a:rPr>
              <a:t>TGS </a:t>
            </a:r>
            <a:r>
              <a:rPr dirty="0" sz="1800" spc="-70">
                <a:solidFill>
                  <a:srgbClr val="FFC000"/>
                </a:solidFill>
                <a:latin typeface="Trebuchet MS"/>
                <a:cs typeface="Trebuchet MS"/>
              </a:rPr>
              <a:t>using</a:t>
            </a:r>
            <a:r>
              <a:rPr dirty="0" sz="1800" spc="-8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dirty="0" sz="1800" spc="-10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75">
                <a:solidFill>
                  <a:srgbClr val="FFC000"/>
                </a:solidFill>
                <a:latin typeface="Trebuchet MS"/>
                <a:cs typeface="Trebuchet MS"/>
              </a:rPr>
              <a:t>service </a:t>
            </a:r>
            <a:r>
              <a:rPr dirty="0" sz="1800" spc="-65">
                <a:solidFill>
                  <a:srgbClr val="FFC000"/>
                </a:solidFill>
                <a:latin typeface="Trebuchet MS"/>
                <a:cs typeface="Trebuchet MS"/>
              </a:rPr>
              <a:t>owner</a:t>
            </a:r>
            <a:r>
              <a:rPr dirty="0" sz="1800" spc="-10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FFC000"/>
                </a:solidFill>
                <a:latin typeface="Trebuchet MS"/>
                <a:cs typeface="Trebuchet MS"/>
              </a:rPr>
              <a:t>hash </a:t>
            </a:r>
            <a:r>
              <a:rPr dirty="0" sz="1800" spc="-100">
                <a:solidFill>
                  <a:srgbClr val="FFC000"/>
                </a:solidFill>
                <a:latin typeface="Trebuchet MS"/>
                <a:cs typeface="Trebuchet MS"/>
              </a:rPr>
              <a:t>(Silver</a:t>
            </a:r>
            <a:r>
              <a:rPr dirty="0" sz="1800" spc="-8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Ticket)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2822" rIns="0" bIns="0" rtlCol="0" vert="horz">
            <a:spAutoFit/>
          </a:bodyPr>
          <a:lstStyle/>
          <a:p>
            <a:pPr marL="55810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192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039859" y="6576618"/>
            <a:ext cx="145986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(service)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2512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SILVER</a:t>
            </a:r>
            <a:r>
              <a:rPr dirty="0" spc="320"/>
              <a:t> </a:t>
            </a:r>
            <a:r>
              <a:rPr dirty="0" spc="110"/>
              <a:t>TICKET</a:t>
            </a:r>
            <a:r>
              <a:rPr dirty="0" spc="325"/>
              <a:t> </a:t>
            </a:r>
            <a:r>
              <a:rPr dirty="0" spc="100"/>
              <a:t>SERVICES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042142" y="6389319"/>
            <a:ext cx="23622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193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019668" y="6317081"/>
            <a:ext cx="261874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https://adsecurity.org/?p=2011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88301" y="1066672"/>
          <a:ext cx="10392410" cy="5099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1060"/>
                <a:gridCol w="2687319"/>
                <a:gridCol w="4298314"/>
              </a:tblGrid>
              <a:tr h="568325">
                <a:tc>
                  <a:txBody>
                    <a:bodyPr/>
                    <a:lstStyle/>
                    <a:p>
                      <a:pPr marL="11283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Service</a:t>
                      </a:r>
                      <a:r>
                        <a:rPr dirty="0" sz="1800" spc="30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Type</a:t>
                      </a:r>
                      <a:endParaRPr sz="18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B="0" marT="33655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Service</a:t>
                      </a:r>
                      <a:r>
                        <a:rPr dirty="0" sz="1800" spc="10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Silver</a:t>
                      </a:r>
                      <a:r>
                        <a:rPr dirty="0" sz="1800" spc="45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Ticket</a:t>
                      </a:r>
                      <a:endParaRPr sz="18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B="0" marT="33655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25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800" spc="55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Command</a:t>
                      </a:r>
                      <a:r>
                        <a:rPr dirty="0" sz="1800" spc="5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dirty="0" sz="1800" spc="50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example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dirty="0" sz="1800" spc="55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on</a:t>
                      </a:r>
                      <a:r>
                        <a:rPr dirty="0" sz="1800" spc="30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DC-</a:t>
                      </a:r>
                      <a:r>
                        <a:rPr dirty="0" sz="1800" spc="60" b="1">
                          <a:solidFill>
                            <a:srgbClr val="FFFFFF"/>
                          </a:solidFill>
                          <a:latin typeface="Liberation Sans Narrow"/>
                          <a:cs typeface="Liberation Sans Narrow"/>
                        </a:rPr>
                        <a:t>01</a:t>
                      </a:r>
                      <a:endParaRPr sz="1800">
                        <a:latin typeface="Liberation Sans Narrow"/>
                        <a:cs typeface="Liberation Sans Narrow"/>
                      </a:endParaRPr>
                    </a:p>
                  </a:txBody>
                  <a:tcPr marL="0" marR="0" marB="0" marT="33655">
                    <a:solidFill>
                      <a:srgbClr val="6FAC46"/>
                    </a:solidFill>
                  </a:tcPr>
                </a:tc>
              </a:tr>
              <a:tr h="558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-8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Scheduled</a:t>
                      </a:r>
                      <a:r>
                        <a:rPr dirty="0" sz="1800" spc="-5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Tasks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126364">
                    <a:lnL w="6350">
                      <a:solidFill>
                        <a:srgbClr val="6FAC46"/>
                      </a:solidFill>
                      <a:prstDash val="solid"/>
                    </a:lnL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HOST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126364"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800" spc="-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Schtasks.exe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5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/S</a:t>
                      </a:r>
                      <a:r>
                        <a:rPr dirty="0" sz="1800" spc="-1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dc-</a:t>
                      </a:r>
                      <a:r>
                        <a:rPr dirty="0" sz="18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126364">
                    <a:lnR w="6350">
                      <a:solidFill>
                        <a:srgbClr val="6FAC46"/>
                      </a:solidFill>
                      <a:prstDash val="solid"/>
                    </a:lnR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140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8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Windows</a:t>
                      </a:r>
                      <a:r>
                        <a:rPr dirty="0" sz="18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File</a:t>
                      </a:r>
                      <a:r>
                        <a:rPr dirty="0" sz="1800" spc="-10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Share</a:t>
                      </a:r>
                      <a:r>
                        <a:rPr dirty="0" sz="1800" spc="-7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(CIFS)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dirty="0" sz="18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CIFS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02284" indent="-287020">
                        <a:lnSpc>
                          <a:spcPct val="100000"/>
                        </a:lnSpc>
                        <a:spcBef>
                          <a:spcPts val="935"/>
                        </a:spcBef>
                        <a:buFont typeface="Arial"/>
                        <a:buChar char="•"/>
                        <a:tabLst>
                          <a:tab pos="502284" algn="l"/>
                          <a:tab pos="502920" algn="l"/>
                        </a:tabLst>
                      </a:pPr>
                      <a:r>
                        <a:rPr dirty="0" sz="1800" spc="-6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Dir 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\\dc-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01\c$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502284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502284" algn="l"/>
                          <a:tab pos="502920" algn="l"/>
                        </a:tabLst>
                      </a:pPr>
                      <a:r>
                        <a:rPr dirty="0" sz="1800" spc="-114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PsExec</a:t>
                      </a:r>
                      <a:r>
                        <a:rPr dirty="0" sz="18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\\dc-01</a:t>
                      </a:r>
                      <a:r>
                        <a:rPr dirty="0" sz="1800" spc="-6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cmd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118745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1147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dirty="0" sz="18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LDAP</a:t>
                      </a:r>
                      <a:r>
                        <a:rPr dirty="0" sz="1800" spc="-10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operations,</a:t>
                      </a:r>
                      <a:r>
                        <a:rPr dirty="0" sz="18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included</a:t>
                      </a:r>
                      <a:r>
                        <a:rPr dirty="0" sz="18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DCSync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dirty="0" sz="18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LDAP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15900">
                        <a:lnSpc>
                          <a:spcPts val="2150"/>
                        </a:lnSpc>
                      </a:pPr>
                      <a:r>
                        <a:rPr dirty="0" sz="18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dirty="0" sz="1800" spc="-1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Mimikatz: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215900">
                        <a:lnSpc>
                          <a:spcPts val="2150"/>
                        </a:lnSpc>
                      </a:pPr>
                      <a:r>
                        <a:rPr dirty="0" sz="18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lsadump::dcsync</a:t>
                      </a:r>
                      <a:r>
                        <a:rPr dirty="0" sz="18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/user:krbtgt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810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011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Powershell</a:t>
                      </a:r>
                      <a:r>
                        <a:rPr dirty="0" sz="18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Remoting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2715" marR="20389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HOST </a:t>
                      </a:r>
                      <a:r>
                        <a:rPr dirty="0" sz="1800" spc="-8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HTTP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dirty="0" sz="1800" spc="-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Depending</a:t>
                      </a:r>
                      <a:r>
                        <a:rPr dirty="0" sz="1800" spc="-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dirty="0" sz="1800" spc="-1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OS</a:t>
                      </a:r>
                      <a:r>
                        <a:rPr dirty="0" sz="1800" spc="-1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version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132715" marR="11537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may</a:t>
                      </a:r>
                      <a:r>
                        <a:rPr dirty="0" sz="1800" spc="-1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also</a:t>
                      </a:r>
                      <a:r>
                        <a:rPr dirty="0" sz="18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0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need: 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WSMAN</a:t>
                      </a:r>
                      <a:r>
                        <a:rPr dirty="0" sz="1800" spc="5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RPCSS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750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2159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10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Enter-</a:t>
                      </a:r>
                      <a:r>
                        <a:rPr dirty="0" sz="1800" spc="-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PSSession</a:t>
                      </a:r>
                      <a:r>
                        <a:rPr dirty="0" sz="1800" spc="-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-</a:t>
                      </a:r>
                      <a:r>
                        <a:rPr dirty="0" sz="18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ComputerName</a:t>
                      </a:r>
                      <a:r>
                        <a:rPr dirty="0" sz="18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dc-</a:t>
                      </a:r>
                      <a:r>
                        <a:rPr dirty="0" sz="1800" spc="-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38647" y="3105608"/>
            <a:ext cx="5545455" cy="79946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4222115" algn="l"/>
                <a:tab pos="4797425" algn="l"/>
                <a:tab pos="515302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2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48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1458595" algn="l"/>
                <a:tab pos="23710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99287" y="1098529"/>
            <a:ext cx="9300210" cy="4282440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web-01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previous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dumps.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9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obtain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sid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(ignoring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last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digits):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  <a:tabLst>
                <a:tab pos="108521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Mimikatz: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  <a:tabLst>
                <a:tab pos="4512310" algn="l"/>
                <a:tab pos="6268085" algn="l"/>
                <a:tab pos="6856095" algn="l"/>
                <a:tab pos="860298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[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]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[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]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1917700" algn="l"/>
                <a:tab pos="2931160" algn="l"/>
                <a:tab pos="7801609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Klist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displays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 contents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Kerberos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credentials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1292860" algn="l"/>
                <a:tab pos="167322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847" y="513410"/>
            <a:ext cx="580961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0"/>
              <a:t>SOLUTION</a:t>
            </a:r>
            <a:r>
              <a:rPr dirty="0" spc="320"/>
              <a:t> </a:t>
            </a:r>
            <a:r>
              <a:rPr dirty="0" spc="85"/>
              <a:t>SILVER</a:t>
            </a:r>
            <a:r>
              <a:rPr dirty="0" spc="345"/>
              <a:t> </a:t>
            </a:r>
            <a:r>
              <a:rPr dirty="0" spc="100"/>
              <a:t>TICKET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6802" y="1158239"/>
            <a:ext cx="12058650" cy="4541520"/>
            <a:chOff x="66802" y="1158239"/>
            <a:chExt cx="12058650" cy="45415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" y="1158239"/>
              <a:ext cx="12045695" cy="454152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3152" y="2115311"/>
              <a:ext cx="12045950" cy="2703830"/>
            </a:xfrm>
            <a:custGeom>
              <a:avLst/>
              <a:gdLst/>
              <a:ahLst/>
              <a:cxnLst/>
              <a:rect l="l" t="t" r="r" b="b"/>
              <a:pathLst>
                <a:path w="12045950" h="2703829">
                  <a:moveTo>
                    <a:pt x="0" y="54355"/>
                  </a:moveTo>
                  <a:lnTo>
                    <a:pt x="4271" y="33218"/>
                  </a:lnTo>
                  <a:lnTo>
                    <a:pt x="15919" y="15938"/>
                  </a:lnTo>
                  <a:lnTo>
                    <a:pt x="33197" y="4278"/>
                  </a:lnTo>
                  <a:lnTo>
                    <a:pt x="54355" y="0"/>
                  </a:lnTo>
                  <a:lnTo>
                    <a:pt x="11991340" y="0"/>
                  </a:lnTo>
                  <a:lnTo>
                    <a:pt x="12012477" y="4278"/>
                  </a:lnTo>
                  <a:lnTo>
                    <a:pt x="12029757" y="15938"/>
                  </a:lnTo>
                  <a:lnTo>
                    <a:pt x="12041417" y="33218"/>
                  </a:lnTo>
                  <a:lnTo>
                    <a:pt x="12045696" y="54355"/>
                  </a:lnTo>
                  <a:lnTo>
                    <a:pt x="12045696" y="271779"/>
                  </a:lnTo>
                  <a:lnTo>
                    <a:pt x="12041417" y="292917"/>
                  </a:lnTo>
                  <a:lnTo>
                    <a:pt x="12029757" y="310197"/>
                  </a:lnTo>
                  <a:lnTo>
                    <a:pt x="12012477" y="321857"/>
                  </a:lnTo>
                  <a:lnTo>
                    <a:pt x="11991340" y="326136"/>
                  </a:lnTo>
                  <a:lnTo>
                    <a:pt x="54355" y="326136"/>
                  </a:lnTo>
                  <a:lnTo>
                    <a:pt x="33197" y="321857"/>
                  </a:lnTo>
                  <a:lnTo>
                    <a:pt x="15919" y="310197"/>
                  </a:lnTo>
                  <a:lnTo>
                    <a:pt x="4271" y="292917"/>
                  </a:lnTo>
                  <a:lnTo>
                    <a:pt x="0" y="271779"/>
                  </a:lnTo>
                  <a:lnTo>
                    <a:pt x="0" y="54355"/>
                  </a:lnTo>
                  <a:close/>
                </a:path>
                <a:path w="12045950" h="2703829">
                  <a:moveTo>
                    <a:pt x="2499360" y="2541016"/>
                  </a:moveTo>
                  <a:lnTo>
                    <a:pt x="2501921" y="2528381"/>
                  </a:lnTo>
                  <a:lnTo>
                    <a:pt x="2508900" y="2518044"/>
                  </a:lnTo>
                  <a:lnTo>
                    <a:pt x="2519237" y="2511065"/>
                  </a:lnTo>
                  <a:lnTo>
                    <a:pt x="2531872" y="2508504"/>
                  </a:lnTo>
                  <a:lnTo>
                    <a:pt x="4530344" y="2508504"/>
                  </a:lnTo>
                  <a:lnTo>
                    <a:pt x="4542978" y="2511065"/>
                  </a:lnTo>
                  <a:lnTo>
                    <a:pt x="4553315" y="2518044"/>
                  </a:lnTo>
                  <a:lnTo>
                    <a:pt x="4560294" y="2528381"/>
                  </a:lnTo>
                  <a:lnTo>
                    <a:pt x="4562856" y="2541016"/>
                  </a:lnTo>
                  <a:lnTo>
                    <a:pt x="4562856" y="2671064"/>
                  </a:lnTo>
                  <a:lnTo>
                    <a:pt x="4560294" y="2683698"/>
                  </a:lnTo>
                  <a:lnTo>
                    <a:pt x="4553315" y="2694035"/>
                  </a:lnTo>
                  <a:lnTo>
                    <a:pt x="4542978" y="2701014"/>
                  </a:lnTo>
                  <a:lnTo>
                    <a:pt x="4530344" y="2703576"/>
                  </a:lnTo>
                  <a:lnTo>
                    <a:pt x="2531872" y="2703576"/>
                  </a:lnTo>
                  <a:lnTo>
                    <a:pt x="2519237" y="2701014"/>
                  </a:lnTo>
                  <a:lnTo>
                    <a:pt x="2508900" y="2694035"/>
                  </a:lnTo>
                  <a:lnTo>
                    <a:pt x="2501921" y="2683698"/>
                  </a:lnTo>
                  <a:lnTo>
                    <a:pt x="2499360" y="2671064"/>
                  </a:lnTo>
                  <a:lnTo>
                    <a:pt x="2499360" y="2541016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99287" y="1098529"/>
            <a:ext cx="10922635" cy="4053840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/ptt option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mimikatz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 used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directly,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8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have an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option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issuing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Rubeus.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Mimikatz: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4512310" algn="l"/>
                <a:tab pos="6268085" algn="l"/>
                <a:tab pos="6856095" algn="l"/>
                <a:tab pos="860298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[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]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[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]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  <a:tabLst>
                <a:tab pos="1917700" algn="l"/>
                <a:tab pos="293116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saved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your directory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“ticket.kirbi”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Then,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Rubeus: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  <a:tabLst>
                <a:tab pos="1844675" algn="l"/>
                <a:tab pos="229870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i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77190">
              <a:lnSpc>
                <a:spcPct val="100000"/>
              </a:lnSpc>
              <a:spcBef>
                <a:spcPts val="105"/>
              </a:spcBef>
            </a:pPr>
            <a:r>
              <a:rPr dirty="0" spc="110"/>
              <a:t>SOLUTION</a:t>
            </a:r>
            <a:r>
              <a:rPr dirty="0" spc="320"/>
              <a:t> </a:t>
            </a:r>
            <a:r>
              <a:rPr dirty="0" spc="85"/>
              <a:t>SILVER</a:t>
            </a:r>
            <a:r>
              <a:rPr dirty="0" spc="335"/>
              <a:t> </a:t>
            </a:r>
            <a:r>
              <a:rPr dirty="0" spc="110"/>
              <a:t>TICKET</a:t>
            </a:r>
            <a:r>
              <a:rPr dirty="0" spc="335"/>
              <a:t> </a:t>
            </a:r>
            <a:r>
              <a:rPr dirty="0" spc="100"/>
              <a:t>(RUBEUS)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1901444"/>
            <a:ext cx="3745229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17164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07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7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593413"/>
            <a:ext cx="262953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323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4157852"/>
            <a:ext cx="355092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3230" algn="l"/>
                <a:tab pos="25927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442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30797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 Black"/>
                <a:cs typeface="Arial Black"/>
              </a:rPr>
              <a:t>ATTACK</a:t>
            </a:r>
            <a:r>
              <a:rPr dirty="0" sz="2900" spc="5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PLAN</a:t>
            </a:r>
            <a:endParaRPr sz="2900">
              <a:latin typeface="Arial Black"/>
              <a:cs typeface="Arial Black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827776" y="2846832"/>
            <a:ext cx="536575" cy="655320"/>
            <a:chOff x="5827776" y="2846832"/>
            <a:chExt cx="536575" cy="655320"/>
          </a:xfrm>
        </p:grpSpPr>
        <p:sp>
          <p:nvSpPr>
            <p:cNvPr id="7" name="object 7" descr=""/>
            <p:cNvSpPr/>
            <p:nvPr/>
          </p:nvSpPr>
          <p:spPr>
            <a:xfrm>
              <a:off x="5827776" y="3126359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0" y="0"/>
                  </a:moveTo>
                  <a:lnTo>
                    <a:pt x="0" y="81279"/>
                  </a:lnTo>
                  <a:lnTo>
                    <a:pt x="4025" y="115508"/>
                  </a:lnTo>
                  <a:lnTo>
                    <a:pt x="35044" y="180635"/>
                  </a:lnTo>
                  <a:lnTo>
                    <a:pt x="61244" y="210931"/>
                  </a:lnTo>
                  <a:lnTo>
                    <a:pt x="94043" y="239315"/>
                  </a:lnTo>
                  <a:lnTo>
                    <a:pt x="133045" y="265485"/>
                  </a:lnTo>
                  <a:lnTo>
                    <a:pt x="177853" y="289141"/>
                  </a:lnTo>
                  <a:lnTo>
                    <a:pt x="228071" y="309981"/>
                  </a:lnTo>
                  <a:lnTo>
                    <a:pt x="283303" y="327705"/>
                  </a:lnTo>
                  <a:lnTo>
                    <a:pt x="343153" y="342011"/>
                  </a:lnTo>
                  <a:lnTo>
                    <a:pt x="343153" y="375285"/>
                  </a:lnTo>
                  <a:lnTo>
                    <a:pt x="536448" y="320039"/>
                  </a:lnTo>
                  <a:lnTo>
                    <a:pt x="343153" y="227329"/>
                  </a:lnTo>
                  <a:lnTo>
                    <a:pt x="343153" y="260603"/>
                  </a:lnTo>
                  <a:lnTo>
                    <a:pt x="283303" y="246332"/>
                  </a:lnTo>
                  <a:lnTo>
                    <a:pt x="228071" y="228636"/>
                  </a:lnTo>
                  <a:lnTo>
                    <a:pt x="177853" y="207817"/>
                  </a:lnTo>
                  <a:lnTo>
                    <a:pt x="133045" y="184178"/>
                  </a:lnTo>
                  <a:lnTo>
                    <a:pt x="94043" y="158019"/>
                  </a:lnTo>
                  <a:lnTo>
                    <a:pt x="61244" y="129643"/>
                  </a:lnTo>
                  <a:lnTo>
                    <a:pt x="35044" y="99351"/>
                  </a:lnTo>
                  <a:lnTo>
                    <a:pt x="4025" y="34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827968" y="284683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6255" y="0"/>
                  </a:moveTo>
                  <a:lnTo>
                    <a:pt x="497107" y="746"/>
                  </a:lnTo>
                  <a:lnTo>
                    <a:pt x="458150" y="2920"/>
                  </a:lnTo>
                  <a:lnTo>
                    <a:pt x="396782" y="9527"/>
                  </a:lnTo>
                  <a:lnTo>
                    <a:pt x="338525" y="19554"/>
                  </a:lnTo>
                  <a:lnTo>
                    <a:pt x="283718" y="32764"/>
                  </a:lnTo>
                  <a:lnTo>
                    <a:pt x="232700" y="48920"/>
                  </a:lnTo>
                  <a:lnTo>
                    <a:pt x="185811" y="67783"/>
                  </a:lnTo>
                  <a:lnTo>
                    <a:pt x="143389" y="89115"/>
                  </a:lnTo>
                  <a:lnTo>
                    <a:pt x="105773" y="112680"/>
                  </a:lnTo>
                  <a:lnTo>
                    <a:pt x="73302" y="138240"/>
                  </a:lnTo>
                  <a:lnTo>
                    <a:pt x="46317" y="165556"/>
                  </a:lnTo>
                  <a:lnTo>
                    <a:pt x="10155" y="224507"/>
                  </a:lnTo>
                  <a:lnTo>
                    <a:pt x="0" y="287633"/>
                  </a:lnTo>
                  <a:lnTo>
                    <a:pt x="5522" y="320166"/>
                  </a:lnTo>
                  <a:lnTo>
                    <a:pt x="17717" y="289173"/>
                  </a:lnTo>
                  <a:lnTo>
                    <a:pt x="36157" y="259619"/>
                  </a:lnTo>
                  <a:lnTo>
                    <a:pt x="90162" y="205552"/>
                  </a:lnTo>
                  <a:lnTo>
                    <a:pt x="124925" y="181402"/>
                  </a:lnTo>
                  <a:lnTo>
                    <a:pt x="164326" y="159414"/>
                  </a:lnTo>
                  <a:lnTo>
                    <a:pt x="207963" y="139771"/>
                  </a:lnTo>
                  <a:lnTo>
                    <a:pt x="255435" y="122653"/>
                  </a:lnTo>
                  <a:lnTo>
                    <a:pt x="306339" y="108241"/>
                  </a:lnTo>
                  <a:lnTo>
                    <a:pt x="360275" y="96717"/>
                  </a:lnTo>
                  <a:lnTo>
                    <a:pt x="416841" y="88261"/>
                  </a:lnTo>
                  <a:lnTo>
                    <a:pt x="475635" y="83055"/>
                  </a:lnTo>
                  <a:lnTo>
                    <a:pt x="536255" y="81279"/>
                  </a:lnTo>
                  <a:lnTo>
                    <a:pt x="536255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9460992" y="2865627"/>
            <a:ext cx="536575" cy="655320"/>
            <a:chOff x="9460992" y="2865627"/>
            <a:chExt cx="536575" cy="655320"/>
          </a:xfrm>
        </p:grpSpPr>
        <p:sp>
          <p:nvSpPr>
            <p:cNvPr id="10" name="object 10" descr=""/>
            <p:cNvSpPr/>
            <p:nvPr/>
          </p:nvSpPr>
          <p:spPr>
            <a:xfrm>
              <a:off x="9460992" y="2865627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193293" y="0"/>
                  </a:moveTo>
                  <a:lnTo>
                    <a:pt x="0" y="55245"/>
                  </a:lnTo>
                  <a:lnTo>
                    <a:pt x="193293" y="147955"/>
                  </a:lnTo>
                  <a:lnTo>
                    <a:pt x="193293" y="114681"/>
                  </a:lnTo>
                  <a:lnTo>
                    <a:pt x="253144" y="128952"/>
                  </a:lnTo>
                  <a:lnTo>
                    <a:pt x="308376" y="146648"/>
                  </a:lnTo>
                  <a:lnTo>
                    <a:pt x="358594" y="167467"/>
                  </a:lnTo>
                  <a:lnTo>
                    <a:pt x="403402" y="191106"/>
                  </a:lnTo>
                  <a:lnTo>
                    <a:pt x="442404" y="217265"/>
                  </a:lnTo>
                  <a:lnTo>
                    <a:pt x="475203" y="245641"/>
                  </a:lnTo>
                  <a:lnTo>
                    <a:pt x="501403" y="275933"/>
                  </a:lnTo>
                  <a:lnTo>
                    <a:pt x="532422" y="341056"/>
                  </a:lnTo>
                  <a:lnTo>
                    <a:pt x="536448" y="375285"/>
                  </a:lnTo>
                  <a:lnTo>
                    <a:pt x="536448" y="294005"/>
                  </a:lnTo>
                  <a:lnTo>
                    <a:pt x="520608" y="226557"/>
                  </a:lnTo>
                  <a:lnTo>
                    <a:pt x="475203" y="164353"/>
                  </a:lnTo>
                  <a:lnTo>
                    <a:pt x="442404" y="135969"/>
                  </a:lnTo>
                  <a:lnTo>
                    <a:pt x="403402" y="109799"/>
                  </a:lnTo>
                  <a:lnTo>
                    <a:pt x="358594" y="86143"/>
                  </a:lnTo>
                  <a:lnTo>
                    <a:pt x="308376" y="65303"/>
                  </a:lnTo>
                  <a:lnTo>
                    <a:pt x="253144" y="47579"/>
                  </a:lnTo>
                  <a:lnTo>
                    <a:pt x="193293" y="33274"/>
                  </a:lnTo>
                  <a:lnTo>
                    <a:pt x="19329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460992" y="320027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0732" y="0"/>
                  </a:moveTo>
                  <a:lnTo>
                    <a:pt x="500098" y="60547"/>
                  </a:lnTo>
                  <a:lnTo>
                    <a:pt x="446093" y="114614"/>
                  </a:lnTo>
                  <a:lnTo>
                    <a:pt x="411330" y="138764"/>
                  </a:lnTo>
                  <a:lnTo>
                    <a:pt x="371929" y="160752"/>
                  </a:lnTo>
                  <a:lnTo>
                    <a:pt x="328292" y="180395"/>
                  </a:lnTo>
                  <a:lnTo>
                    <a:pt x="280820" y="197513"/>
                  </a:lnTo>
                  <a:lnTo>
                    <a:pt x="229915" y="211925"/>
                  </a:lnTo>
                  <a:lnTo>
                    <a:pt x="175979" y="223449"/>
                  </a:lnTo>
                  <a:lnTo>
                    <a:pt x="119414" y="231905"/>
                  </a:lnTo>
                  <a:lnTo>
                    <a:pt x="60620" y="237111"/>
                  </a:lnTo>
                  <a:lnTo>
                    <a:pt x="0" y="238887"/>
                  </a:lnTo>
                  <a:lnTo>
                    <a:pt x="0" y="320166"/>
                  </a:lnTo>
                  <a:lnTo>
                    <a:pt x="39147" y="319420"/>
                  </a:lnTo>
                  <a:lnTo>
                    <a:pt x="78104" y="317246"/>
                  </a:lnTo>
                  <a:lnTo>
                    <a:pt x="139473" y="310639"/>
                  </a:lnTo>
                  <a:lnTo>
                    <a:pt x="197730" y="300612"/>
                  </a:lnTo>
                  <a:lnTo>
                    <a:pt x="252537" y="287402"/>
                  </a:lnTo>
                  <a:lnTo>
                    <a:pt x="303554" y="271246"/>
                  </a:lnTo>
                  <a:lnTo>
                    <a:pt x="350444" y="252383"/>
                  </a:lnTo>
                  <a:lnTo>
                    <a:pt x="392866" y="231051"/>
                  </a:lnTo>
                  <a:lnTo>
                    <a:pt x="430482" y="207486"/>
                  </a:lnTo>
                  <a:lnTo>
                    <a:pt x="462952" y="181926"/>
                  </a:lnTo>
                  <a:lnTo>
                    <a:pt x="489938" y="154610"/>
                  </a:lnTo>
                  <a:lnTo>
                    <a:pt x="526100" y="95659"/>
                  </a:lnTo>
                  <a:lnTo>
                    <a:pt x="536255" y="32533"/>
                  </a:lnTo>
                  <a:lnTo>
                    <a:pt x="530732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17289" y="3351352"/>
            <a:ext cx="374015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0" b="1">
                <a:solidFill>
                  <a:srgbClr val="FFFFFF"/>
                </a:solidFill>
                <a:latin typeface="Arial Black"/>
                <a:cs typeface="Arial Black"/>
              </a:rPr>
              <a:t>GOLDEN</a:t>
            </a:r>
            <a:r>
              <a:rPr dirty="0" sz="3000" spc="36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100" b="1">
                <a:solidFill>
                  <a:srgbClr val="FFFFFF"/>
                </a:solidFill>
                <a:latin typeface="Arial Black"/>
                <a:cs typeface="Arial Black"/>
              </a:rPr>
              <a:t>TICKET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3736085" y="1387221"/>
            <a:ext cx="47485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0" b="1">
                <a:solidFill>
                  <a:srgbClr val="FFFFFF"/>
                </a:solidFill>
                <a:latin typeface="Arial Black"/>
                <a:cs typeface="Arial Black"/>
              </a:rPr>
              <a:t>KERBEROS</a:t>
            </a:r>
            <a:r>
              <a:rPr dirty="0" sz="3000" spc="40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40" b="1">
                <a:solidFill>
                  <a:srgbClr val="FFFFFF"/>
                </a:solidFill>
                <a:latin typeface="Arial Black"/>
                <a:cs typeface="Arial Black"/>
              </a:rPr>
              <a:t>ATTACKS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457580"/>
            <a:ext cx="23768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ABOUT</a:t>
            </a:r>
            <a:r>
              <a:rPr dirty="0" sz="3000" spc="345"/>
              <a:t> </a:t>
            </a:r>
            <a:r>
              <a:rPr dirty="0" sz="3000" spc="40"/>
              <a:t>US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917244" y="1709088"/>
            <a:ext cx="5120640" cy="2068195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Tarek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Naja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(@DeanOfCyber)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18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EU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GCC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Qualys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subject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matter</a:t>
            </a:r>
            <a:r>
              <a:rPr dirty="0" sz="15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expert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Founder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Hackers</a:t>
            </a:r>
            <a:r>
              <a:rPr dirty="0" sz="15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Academy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www.hackersacademy.com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2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Dubai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OWASP</a:t>
            </a:r>
            <a:r>
              <a:rPr dirty="0" sz="15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chapter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leader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dirty="0" sz="15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Areas: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Penetration</a:t>
            </a:r>
            <a:r>
              <a:rPr dirty="0" sz="15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15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Trainings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252464" y="1709088"/>
            <a:ext cx="5363845" cy="160782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Khalifa</a:t>
            </a:r>
            <a:r>
              <a:rPr dirty="0" sz="17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Alshamsi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(@kha1ifuzz)</a:t>
            </a:r>
            <a:endParaRPr sz="17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3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12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Cyber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ts val="1705"/>
              </a:lnSpc>
              <a:spcBef>
                <a:spcPts val="84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Founder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Offensivebits</a:t>
            </a:r>
            <a:r>
              <a:rPr dirty="0" sz="15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Malcrove,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Offensive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Cyber</a:t>
            </a:r>
            <a:endParaRPr sz="1500">
              <a:latin typeface="Arial"/>
              <a:cs typeface="Arial"/>
            </a:endParaRPr>
          </a:p>
          <a:p>
            <a:pPr marL="241300">
              <a:lnSpc>
                <a:spcPts val="1705"/>
              </a:lnSpc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Defense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r>
              <a:rPr dirty="0" sz="15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Dubai.</a:t>
            </a:r>
            <a:endParaRPr sz="15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Heading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Penetration</a:t>
            </a: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Teaming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Services.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288" y="3593591"/>
            <a:ext cx="4687823" cy="312724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44702" y="6337065"/>
            <a:ext cx="1752600" cy="12509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1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95"/>
              <a:t>INTRO</a:t>
            </a:r>
            <a:r>
              <a:rPr dirty="0" sz="3000" spc="320"/>
              <a:t> </a:t>
            </a:r>
            <a:r>
              <a:rPr dirty="0" sz="3000"/>
              <a:t>TO</a:t>
            </a:r>
            <a:r>
              <a:rPr dirty="0" sz="3000" spc="330"/>
              <a:t> </a:t>
            </a:r>
            <a:r>
              <a:rPr dirty="0" sz="3000" spc="40"/>
              <a:t>AD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638800">
              <a:lnSpc>
                <a:spcPts val="1240"/>
              </a:lnSpc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32540"/>
            <a:ext cx="6955155" cy="169672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Scenario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2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Imagine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managing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thousands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computers.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allow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employees</a:t>
            </a:r>
            <a:r>
              <a:rPr dirty="0" sz="17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computers.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computers.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restrict</a:t>
            </a:r>
            <a:r>
              <a:rPr dirty="0" sz="17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employees</a:t>
            </a:r>
            <a:r>
              <a:rPr dirty="0" sz="17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running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certain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software.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25804" y="3337717"/>
            <a:ext cx="7187565" cy="105029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it?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2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Centralized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dirty="0" sz="17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environment.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stores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info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environment.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0059" y="540512"/>
            <a:ext cx="3618865" cy="467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4"/>
              <a:t>GOLDEN</a:t>
            </a:r>
            <a:r>
              <a:rPr dirty="0" spc="285"/>
              <a:t> </a:t>
            </a:r>
            <a:r>
              <a:rPr dirty="0" spc="100"/>
              <a:t>TICKET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474977" y="1261999"/>
            <a:ext cx="9537065" cy="3067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1785" marR="169545" indent="-286385">
              <a:lnSpc>
                <a:spcPct val="120000"/>
              </a:lnSpc>
              <a:spcBef>
                <a:spcPts val="100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Hackers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bypass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KDC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TGTs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themselves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various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resources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impersonating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privileged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including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admins</a:t>
            </a:r>
            <a:endParaRPr sz="1800">
              <a:latin typeface="Arial"/>
              <a:cs typeface="Arial"/>
            </a:endParaRPr>
          </a:p>
          <a:p>
            <a:pPr marL="311785" indent="-286385">
              <a:lnSpc>
                <a:spcPct val="100000"/>
              </a:lnSpc>
              <a:spcBef>
                <a:spcPts val="935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Encrypt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krbtgt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endParaRPr sz="1800">
              <a:latin typeface="Arial"/>
              <a:cs typeface="Arial"/>
            </a:endParaRPr>
          </a:p>
          <a:p>
            <a:pPr marL="311785" indent="-286385">
              <a:lnSpc>
                <a:spcPct val="100000"/>
              </a:lnSpc>
              <a:spcBef>
                <a:spcPts val="935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Krbtgt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obtained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lsass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NTDS.dit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DC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(needs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privilege)</a:t>
            </a:r>
            <a:endParaRPr sz="1800">
              <a:latin typeface="Arial"/>
              <a:cs typeface="Arial"/>
            </a:endParaRPr>
          </a:p>
          <a:p>
            <a:pPr marL="821055" indent="-795655">
              <a:lnSpc>
                <a:spcPct val="100000"/>
              </a:lnSpc>
              <a:spcBef>
                <a:spcPts val="940"/>
              </a:spcBef>
              <a:buChar char="•"/>
              <a:tabLst>
                <a:tab pos="821055" algn="l"/>
                <a:tab pos="82169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commonly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via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DCSync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endParaRPr sz="1800">
              <a:latin typeface="Arial"/>
              <a:cs typeface="Arial"/>
            </a:endParaRPr>
          </a:p>
          <a:p>
            <a:pPr marL="311785" indent="-286385">
              <a:lnSpc>
                <a:spcPct val="100000"/>
              </a:lnSpc>
              <a:spcBef>
                <a:spcPts val="915"/>
              </a:spcBef>
              <a:buChar char="•"/>
              <a:tabLst>
                <a:tab pos="311785" algn="l"/>
                <a:tab pos="3124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Prerequisites</a:t>
            </a:r>
            <a:endParaRPr sz="1800">
              <a:latin typeface="Arial Black"/>
              <a:cs typeface="Arial Black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krbtgt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095" y="670559"/>
            <a:ext cx="2386583" cy="27492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7568" y="816863"/>
            <a:ext cx="2194560" cy="2194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5864" y="4404359"/>
            <a:ext cx="2176272" cy="2176272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177413" y="694816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3"/>
                </a:moveTo>
                <a:lnTo>
                  <a:pt x="5874131" y="37973"/>
                </a:lnTo>
                <a:lnTo>
                  <a:pt x="5874258" y="76073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5"/>
                </a:lnTo>
                <a:lnTo>
                  <a:pt x="5931755" y="37973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2"/>
                </a:lnTo>
                <a:lnTo>
                  <a:pt x="254" y="111252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131" y="37973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3"/>
                </a:lnTo>
                <a:lnTo>
                  <a:pt x="5874131" y="37973"/>
                </a:lnTo>
                <a:close/>
              </a:path>
              <a:path w="5969634" h="114300">
                <a:moveTo>
                  <a:pt x="5854700" y="0"/>
                </a:moveTo>
                <a:lnTo>
                  <a:pt x="5854953" y="38087"/>
                </a:lnTo>
                <a:lnTo>
                  <a:pt x="5931755" y="37973"/>
                </a:lnTo>
                <a:lnTo>
                  <a:pt x="58547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94303" y="332359"/>
            <a:ext cx="3964304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80" b="1">
                <a:latin typeface="Liberation Sans Narrow"/>
                <a:cs typeface="Liberation Sans Narrow"/>
              </a:rPr>
              <a:t>1.</a:t>
            </a:r>
            <a:r>
              <a:rPr dirty="0" sz="1800" spc="5" b="1">
                <a:latin typeface="Liberation Sans Narrow"/>
                <a:cs typeface="Liberation Sans Narrow"/>
              </a:rPr>
              <a:t> </a:t>
            </a:r>
            <a:r>
              <a:rPr dirty="0" sz="1800" spc="-25" b="1">
                <a:latin typeface="Liberation Sans Narrow"/>
                <a:cs typeface="Liberation Sans Narrow"/>
              </a:rPr>
              <a:t>KRB_AS_REQ:</a:t>
            </a:r>
            <a:r>
              <a:rPr dirty="0" sz="1800" spc="65" b="1">
                <a:latin typeface="Liberation Sans Narrow"/>
                <a:cs typeface="Liberation Sans Narrow"/>
              </a:rPr>
              <a:t> </a:t>
            </a:r>
            <a:r>
              <a:rPr dirty="0" sz="1800" spc="-90" b="0">
                <a:latin typeface="Trebuchet MS"/>
                <a:cs typeface="Trebuchet MS"/>
              </a:rPr>
              <a:t>requesting</a:t>
            </a:r>
            <a:r>
              <a:rPr dirty="0" sz="1800" spc="-30" b="0">
                <a:latin typeface="Trebuchet MS"/>
                <a:cs typeface="Trebuchet MS"/>
              </a:rPr>
              <a:t> </a:t>
            </a:r>
            <a:r>
              <a:rPr dirty="0" sz="1800" spc="-170" b="0">
                <a:latin typeface="Trebuchet MS"/>
                <a:cs typeface="Trebuchet MS"/>
              </a:rPr>
              <a:t>TGT</a:t>
            </a:r>
            <a:r>
              <a:rPr dirty="0" sz="1800" spc="-135" b="0">
                <a:latin typeface="Trebuchet MS"/>
                <a:cs typeface="Trebuchet MS"/>
              </a:rPr>
              <a:t> </a:t>
            </a:r>
            <a:r>
              <a:rPr dirty="0" sz="1800" spc="-80" b="0">
                <a:latin typeface="Trebuchet MS"/>
                <a:cs typeface="Trebuchet MS"/>
              </a:rPr>
              <a:t>from</a:t>
            </a:r>
            <a:r>
              <a:rPr dirty="0" sz="1800" spc="-114" b="0">
                <a:latin typeface="Trebuchet MS"/>
                <a:cs typeface="Trebuchet MS"/>
              </a:rPr>
              <a:t> </a:t>
            </a:r>
            <a:r>
              <a:rPr dirty="0" sz="1800" spc="-25" b="0">
                <a:latin typeface="Trebuchet MS"/>
                <a:cs typeface="Trebuchet MS"/>
              </a:rPr>
              <a:t>KDC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244595" y="1460627"/>
            <a:ext cx="5851525" cy="114300"/>
          </a:xfrm>
          <a:custGeom>
            <a:avLst/>
            <a:gdLst/>
            <a:ahLst/>
            <a:cxnLst/>
            <a:rect l="l" t="t" r="r" b="b"/>
            <a:pathLst>
              <a:path w="5851525" h="114300">
                <a:moveTo>
                  <a:pt x="114173" y="0"/>
                </a:moveTo>
                <a:lnTo>
                  <a:pt x="0" y="57403"/>
                </a:lnTo>
                <a:lnTo>
                  <a:pt x="114427" y="114300"/>
                </a:lnTo>
                <a:lnTo>
                  <a:pt x="114342" y="76200"/>
                </a:lnTo>
                <a:lnTo>
                  <a:pt x="95250" y="76200"/>
                </a:lnTo>
                <a:lnTo>
                  <a:pt x="95123" y="38100"/>
                </a:lnTo>
                <a:lnTo>
                  <a:pt x="114257" y="38054"/>
                </a:lnTo>
                <a:lnTo>
                  <a:pt x="114173" y="0"/>
                </a:lnTo>
                <a:close/>
              </a:path>
              <a:path w="5851525" h="114300">
                <a:moveTo>
                  <a:pt x="114257" y="38054"/>
                </a:moveTo>
                <a:lnTo>
                  <a:pt x="95123" y="38100"/>
                </a:lnTo>
                <a:lnTo>
                  <a:pt x="95250" y="76200"/>
                </a:lnTo>
                <a:lnTo>
                  <a:pt x="114342" y="76154"/>
                </a:lnTo>
                <a:lnTo>
                  <a:pt x="114257" y="38054"/>
                </a:lnTo>
                <a:close/>
              </a:path>
              <a:path w="5851525" h="114300">
                <a:moveTo>
                  <a:pt x="114342" y="76154"/>
                </a:moveTo>
                <a:lnTo>
                  <a:pt x="95250" y="76200"/>
                </a:lnTo>
                <a:lnTo>
                  <a:pt x="114342" y="76200"/>
                </a:lnTo>
                <a:close/>
              </a:path>
              <a:path w="5851525" h="114300">
                <a:moveTo>
                  <a:pt x="5851144" y="24511"/>
                </a:moveTo>
                <a:lnTo>
                  <a:pt x="114257" y="38054"/>
                </a:lnTo>
                <a:lnTo>
                  <a:pt x="114342" y="76154"/>
                </a:lnTo>
                <a:lnTo>
                  <a:pt x="5851271" y="62611"/>
                </a:lnTo>
                <a:lnTo>
                  <a:pt x="5851144" y="2451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0063353" y="447802"/>
            <a:ext cx="863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192779" y="3477895"/>
            <a:ext cx="4887595" cy="2586355"/>
            <a:chOff x="3192779" y="3477895"/>
            <a:chExt cx="4887595" cy="2586355"/>
          </a:xfrm>
        </p:grpSpPr>
        <p:sp>
          <p:nvSpPr>
            <p:cNvPr id="10" name="object 10" descr=""/>
            <p:cNvSpPr/>
            <p:nvPr/>
          </p:nvSpPr>
          <p:spPr>
            <a:xfrm>
              <a:off x="3238499" y="3610610"/>
              <a:ext cx="4784090" cy="1651635"/>
            </a:xfrm>
            <a:custGeom>
              <a:avLst/>
              <a:gdLst/>
              <a:ahLst/>
              <a:cxnLst/>
              <a:rect l="l" t="t" r="r" b="b"/>
              <a:pathLst>
                <a:path w="4784090" h="1651635">
                  <a:moveTo>
                    <a:pt x="4669206" y="1615031"/>
                  </a:moveTo>
                  <a:lnTo>
                    <a:pt x="4656963" y="1651127"/>
                  </a:lnTo>
                  <a:lnTo>
                    <a:pt x="4783582" y="1633601"/>
                  </a:lnTo>
                  <a:lnTo>
                    <a:pt x="4771240" y="1621154"/>
                  </a:lnTo>
                  <a:lnTo>
                    <a:pt x="4687316" y="1621154"/>
                  </a:lnTo>
                  <a:lnTo>
                    <a:pt x="4669206" y="1615031"/>
                  </a:lnTo>
                  <a:close/>
                </a:path>
                <a:path w="4784090" h="1651635">
                  <a:moveTo>
                    <a:pt x="4681436" y="1578975"/>
                  </a:moveTo>
                  <a:lnTo>
                    <a:pt x="4669206" y="1615031"/>
                  </a:lnTo>
                  <a:lnTo>
                    <a:pt x="4687316" y="1621154"/>
                  </a:lnTo>
                  <a:lnTo>
                    <a:pt x="4699508" y="1585087"/>
                  </a:lnTo>
                  <a:lnTo>
                    <a:pt x="4681436" y="1578975"/>
                  </a:lnTo>
                  <a:close/>
                </a:path>
                <a:path w="4784090" h="1651635">
                  <a:moveTo>
                    <a:pt x="4693666" y="1542922"/>
                  </a:moveTo>
                  <a:lnTo>
                    <a:pt x="4681436" y="1578975"/>
                  </a:lnTo>
                  <a:lnTo>
                    <a:pt x="4699508" y="1585087"/>
                  </a:lnTo>
                  <a:lnTo>
                    <a:pt x="4687316" y="1621154"/>
                  </a:lnTo>
                  <a:lnTo>
                    <a:pt x="4771240" y="1621154"/>
                  </a:lnTo>
                  <a:lnTo>
                    <a:pt x="4693666" y="1542922"/>
                  </a:lnTo>
                  <a:close/>
                </a:path>
                <a:path w="4784090" h="1651635">
                  <a:moveTo>
                    <a:pt x="12192" y="0"/>
                  </a:moveTo>
                  <a:lnTo>
                    <a:pt x="0" y="36067"/>
                  </a:lnTo>
                  <a:lnTo>
                    <a:pt x="4669206" y="1615031"/>
                  </a:lnTo>
                  <a:lnTo>
                    <a:pt x="4681436" y="157897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355" y="3477895"/>
              <a:ext cx="1471993" cy="63271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0720" y="3984752"/>
              <a:ext cx="2366547" cy="93459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192779" y="4411980"/>
              <a:ext cx="4887595" cy="1652270"/>
            </a:xfrm>
            <a:custGeom>
              <a:avLst/>
              <a:gdLst/>
              <a:ahLst/>
              <a:cxnLst/>
              <a:rect l="l" t="t" r="r" b="b"/>
              <a:pathLst>
                <a:path w="4887595" h="1652270">
                  <a:moveTo>
                    <a:pt x="114528" y="36102"/>
                  </a:moveTo>
                  <a:lnTo>
                    <a:pt x="102539" y="72280"/>
                  </a:lnTo>
                  <a:lnTo>
                    <a:pt x="4875276" y="1652257"/>
                  </a:lnTo>
                  <a:lnTo>
                    <a:pt x="4887341" y="1616087"/>
                  </a:lnTo>
                  <a:lnTo>
                    <a:pt x="114528" y="36102"/>
                  </a:lnTo>
                  <a:close/>
                </a:path>
                <a:path w="4887595" h="1652270">
                  <a:moveTo>
                    <a:pt x="126492" y="0"/>
                  </a:moveTo>
                  <a:lnTo>
                    <a:pt x="0" y="18288"/>
                  </a:lnTo>
                  <a:lnTo>
                    <a:pt x="90550" y="108458"/>
                  </a:lnTo>
                  <a:lnTo>
                    <a:pt x="102539" y="72280"/>
                  </a:lnTo>
                  <a:lnTo>
                    <a:pt x="84455" y="66294"/>
                  </a:lnTo>
                  <a:lnTo>
                    <a:pt x="96393" y="30099"/>
                  </a:lnTo>
                  <a:lnTo>
                    <a:pt x="116517" y="30099"/>
                  </a:lnTo>
                  <a:lnTo>
                    <a:pt x="126492" y="0"/>
                  </a:lnTo>
                  <a:close/>
                </a:path>
                <a:path w="4887595" h="1652270">
                  <a:moveTo>
                    <a:pt x="96393" y="30099"/>
                  </a:moveTo>
                  <a:lnTo>
                    <a:pt x="84455" y="66294"/>
                  </a:lnTo>
                  <a:lnTo>
                    <a:pt x="102539" y="72280"/>
                  </a:lnTo>
                  <a:lnTo>
                    <a:pt x="114528" y="36102"/>
                  </a:lnTo>
                  <a:lnTo>
                    <a:pt x="96393" y="30099"/>
                  </a:lnTo>
                  <a:close/>
                </a:path>
                <a:path w="4887595" h="1652270">
                  <a:moveTo>
                    <a:pt x="116517" y="30099"/>
                  </a:moveTo>
                  <a:lnTo>
                    <a:pt x="96393" y="30099"/>
                  </a:lnTo>
                  <a:lnTo>
                    <a:pt x="114528" y="36102"/>
                  </a:lnTo>
                  <a:lnTo>
                    <a:pt x="116517" y="3009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0920" y="4290949"/>
              <a:ext cx="1434855" cy="60261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5739" y="4832223"/>
              <a:ext cx="847959" cy="378587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0064622" y="5385612"/>
            <a:ext cx="1459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(service)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43380" y="589610"/>
            <a:ext cx="5562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244595" y="2218182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854954" y="0"/>
                </a:moveTo>
                <a:lnTo>
                  <a:pt x="5854954" y="114300"/>
                </a:lnTo>
                <a:lnTo>
                  <a:pt x="5931154" y="76200"/>
                </a:lnTo>
                <a:lnTo>
                  <a:pt x="5874004" y="76200"/>
                </a:lnTo>
                <a:lnTo>
                  <a:pt x="5874004" y="38100"/>
                </a:lnTo>
                <a:lnTo>
                  <a:pt x="5931154" y="38100"/>
                </a:lnTo>
                <a:lnTo>
                  <a:pt x="5854954" y="0"/>
                </a:lnTo>
                <a:close/>
              </a:path>
              <a:path w="5969634" h="114300">
                <a:moveTo>
                  <a:pt x="585495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854954" y="76200"/>
                </a:lnTo>
                <a:lnTo>
                  <a:pt x="5854954" y="38100"/>
                </a:lnTo>
                <a:close/>
              </a:path>
              <a:path w="5969634" h="114300">
                <a:moveTo>
                  <a:pt x="5931154" y="38100"/>
                </a:moveTo>
                <a:lnTo>
                  <a:pt x="5874004" y="38100"/>
                </a:lnTo>
                <a:lnTo>
                  <a:pt x="5874004" y="76200"/>
                </a:lnTo>
                <a:lnTo>
                  <a:pt x="5931154" y="76200"/>
                </a:lnTo>
                <a:lnTo>
                  <a:pt x="5969254" y="57150"/>
                </a:lnTo>
                <a:lnTo>
                  <a:pt x="5931154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244595" y="2981832"/>
            <a:ext cx="5920740" cy="114300"/>
          </a:xfrm>
          <a:custGeom>
            <a:avLst/>
            <a:gdLst/>
            <a:ahLst/>
            <a:cxnLst/>
            <a:rect l="l" t="t" r="r" b="b"/>
            <a:pathLst>
              <a:path w="5920740" h="114300">
                <a:moveTo>
                  <a:pt x="114173" y="0"/>
                </a:moveTo>
                <a:lnTo>
                  <a:pt x="0" y="57276"/>
                </a:lnTo>
                <a:lnTo>
                  <a:pt x="114427" y="114300"/>
                </a:lnTo>
                <a:lnTo>
                  <a:pt x="114342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257" y="38064"/>
                </a:lnTo>
                <a:lnTo>
                  <a:pt x="114173" y="0"/>
                </a:lnTo>
                <a:close/>
              </a:path>
              <a:path w="5920740" h="114300">
                <a:moveTo>
                  <a:pt x="114257" y="38064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42" y="76164"/>
                </a:lnTo>
                <a:lnTo>
                  <a:pt x="114257" y="38064"/>
                </a:lnTo>
                <a:close/>
              </a:path>
              <a:path w="5920740" h="114300">
                <a:moveTo>
                  <a:pt x="114342" y="76164"/>
                </a:moveTo>
                <a:lnTo>
                  <a:pt x="95250" y="76200"/>
                </a:lnTo>
                <a:lnTo>
                  <a:pt x="114342" y="76200"/>
                </a:lnTo>
                <a:close/>
              </a:path>
              <a:path w="5920740" h="114300">
                <a:moveTo>
                  <a:pt x="5920485" y="27304"/>
                </a:moveTo>
                <a:lnTo>
                  <a:pt x="114257" y="38064"/>
                </a:lnTo>
                <a:lnTo>
                  <a:pt x="114342" y="76164"/>
                </a:lnTo>
                <a:lnTo>
                  <a:pt x="5920485" y="65404"/>
                </a:lnTo>
                <a:lnTo>
                  <a:pt x="5920485" y="27304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3751579" y="1148841"/>
            <a:ext cx="3992245" cy="18249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241300" algn="l"/>
              </a:tabLst>
            </a:pPr>
            <a:r>
              <a:rPr dirty="0" sz="1800" spc="-35" b="1">
                <a:solidFill>
                  <a:srgbClr val="FFFFFF"/>
                </a:solidFill>
                <a:latin typeface="Liberation Sans Narrow"/>
                <a:cs typeface="Liberation Sans Narrow"/>
              </a:rPr>
              <a:t>KRB_AS_REP:</a:t>
            </a:r>
            <a:r>
              <a:rPr dirty="0" sz="1800" spc="80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delivering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TGT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iberation Sans Narrow"/>
              <a:buAutoNum type="arabicPeriod" startAt="2"/>
            </a:pPr>
            <a:endParaRPr sz="1800">
              <a:latin typeface="Trebuchet MS"/>
              <a:cs typeface="Trebuchet MS"/>
            </a:endParaRPr>
          </a:p>
          <a:p>
            <a:pPr marL="253365" indent="-229235">
              <a:lnSpc>
                <a:spcPct val="100000"/>
              </a:lnSpc>
              <a:spcBef>
                <a:spcPts val="1325"/>
              </a:spcBef>
              <a:buAutoNum type="arabicPeriod" startAt="2"/>
              <a:tabLst>
                <a:tab pos="254000" algn="l"/>
              </a:tabLst>
            </a:pPr>
            <a:r>
              <a:rPr dirty="0" sz="1800" spc="-30" b="1">
                <a:solidFill>
                  <a:srgbClr val="FFFFFF"/>
                </a:solidFill>
                <a:latin typeface="Liberation Sans Narrow"/>
                <a:cs typeface="Liberation Sans Narrow"/>
              </a:rPr>
              <a:t>KRB_TGS_REQ:</a:t>
            </a:r>
            <a:r>
              <a:rPr dirty="0" sz="1800" spc="4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Having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29">
                <a:solidFill>
                  <a:srgbClr val="FFFFFF"/>
                </a:solidFill>
                <a:latin typeface="Trebuchet MS"/>
                <a:cs typeface="Trebuchet MS"/>
              </a:rPr>
              <a:t>TGT,</a:t>
            </a:r>
            <a:r>
              <a:rPr dirty="0" sz="1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TGS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Liberation Sans Narrow"/>
              <a:buAutoNum type="arabicPeriod" startAt="2"/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Liberation Sans Narrow"/>
              <a:buAutoNum type="arabicPeriod" startAt="2"/>
            </a:pPr>
            <a:endParaRPr sz="1850">
              <a:latin typeface="Trebuchet MS"/>
              <a:cs typeface="Trebuchet MS"/>
            </a:endParaRPr>
          </a:p>
          <a:p>
            <a:pPr marL="310515" indent="-229235">
              <a:lnSpc>
                <a:spcPct val="100000"/>
              </a:lnSpc>
              <a:buAutoNum type="arabicPeriod" startAt="2"/>
              <a:tabLst>
                <a:tab pos="311150" algn="l"/>
              </a:tabLst>
            </a:pPr>
            <a:r>
              <a:rPr dirty="0" sz="1800" spc="-40" b="1">
                <a:solidFill>
                  <a:srgbClr val="FFFFFF"/>
                </a:solidFill>
                <a:latin typeface="Liberation Sans Narrow"/>
                <a:cs typeface="Liberation Sans Narrow"/>
              </a:rPr>
              <a:t>KRB_TGS_REP:</a:t>
            </a:r>
            <a:r>
              <a:rPr dirty="0" sz="1800" spc="65" b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KDC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delivering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TGS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120580" y="-38100"/>
            <a:ext cx="6066790" cy="1893570"/>
            <a:chOff x="3120580" y="-38100"/>
            <a:chExt cx="6066790" cy="1893570"/>
          </a:xfrm>
        </p:grpSpPr>
        <p:sp>
          <p:nvSpPr>
            <p:cNvPr id="22" name="object 22" descr=""/>
            <p:cNvSpPr/>
            <p:nvPr/>
          </p:nvSpPr>
          <p:spPr>
            <a:xfrm>
              <a:off x="3134867" y="208788"/>
              <a:ext cx="6038215" cy="1527175"/>
            </a:xfrm>
            <a:custGeom>
              <a:avLst/>
              <a:gdLst/>
              <a:ahLst/>
              <a:cxnLst/>
              <a:rect l="l" t="t" r="r" b="b"/>
              <a:pathLst>
                <a:path w="6038215" h="1527175">
                  <a:moveTo>
                    <a:pt x="0" y="254507"/>
                  </a:moveTo>
                  <a:lnTo>
                    <a:pt x="4099" y="208752"/>
                  </a:lnTo>
                  <a:lnTo>
                    <a:pt x="15919" y="165690"/>
                  </a:lnTo>
                  <a:lnTo>
                    <a:pt x="34741" y="126040"/>
                  </a:lnTo>
                  <a:lnTo>
                    <a:pt x="59847" y="90520"/>
                  </a:lnTo>
                  <a:lnTo>
                    <a:pt x="90520" y="59847"/>
                  </a:lnTo>
                  <a:lnTo>
                    <a:pt x="126040" y="34741"/>
                  </a:lnTo>
                  <a:lnTo>
                    <a:pt x="165690" y="15919"/>
                  </a:lnTo>
                  <a:lnTo>
                    <a:pt x="208752" y="4099"/>
                  </a:lnTo>
                  <a:lnTo>
                    <a:pt x="254507" y="0"/>
                  </a:lnTo>
                  <a:lnTo>
                    <a:pt x="5783580" y="0"/>
                  </a:lnTo>
                  <a:lnTo>
                    <a:pt x="5829335" y="4099"/>
                  </a:lnTo>
                  <a:lnTo>
                    <a:pt x="5872397" y="15919"/>
                  </a:lnTo>
                  <a:lnTo>
                    <a:pt x="5912047" y="34741"/>
                  </a:lnTo>
                  <a:lnTo>
                    <a:pt x="5947567" y="59847"/>
                  </a:lnTo>
                  <a:lnTo>
                    <a:pt x="5978240" y="90520"/>
                  </a:lnTo>
                  <a:lnTo>
                    <a:pt x="6003346" y="126040"/>
                  </a:lnTo>
                  <a:lnTo>
                    <a:pt x="6022168" y="165690"/>
                  </a:lnTo>
                  <a:lnTo>
                    <a:pt x="6033988" y="208752"/>
                  </a:lnTo>
                  <a:lnTo>
                    <a:pt x="6038087" y="254507"/>
                  </a:lnTo>
                  <a:lnTo>
                    <a:pt x="6038087" y="1272539"/>
                  </a:lnTo>
                  <a:lnTo>
                    <a:pt x="6033988" y="1318295"/>
                  </a:lnTo>
                  <a:lnTo>
                    <a:pt x="6022168" y="1361357"/>
                  </a:lnTo>
                  <a:lnTo>
                    <a:pt x="6003346" y="1401007"/>
                  </a:lnTo>
                  <a:lnTo>
                    <a:pt x="5978240" y="1436527"/>
                  </a:lnTo>
                  <a:lnTo>
                    <a:pt x="5947567" y="1467200"/>
                  </a:lnTo>
                  <a:lnTo>
                    <a:pt x="5912047" y="1492306"/>
                  </a:lnTo>
                  <a:lnTo>
                    <a:pt x="5872397" y="1511128"/>
                  </a:lnTo>
                  <a:lnTo>
                    <a:pt x="5829335" y="1522948"/>
                  </a:lnTo>
                  <a:lnTo>
                    <a:pt x="5783580" y="1527047"/>
                  </a:lnTo>
                  <a:lnTo>
                    <a:pt x="254507" y="1527047"/>
                  </a:lnTo>
                  <a:lnTo>
                    <a:pt x="208752" y="1522948"/>
                  </a:lnTo>
                  <a:lnTo>
                    <a:pt x="165690" y="1511128"/>
                  </a:lnTo>
                  <a:lnTo>
                    <a:pt x="126040" y="1492306"/>
                  </a:lnTo>
                  <a:lnTo>
                    <a:pt x="90520" y="1467200"/>
                  </a:lnTo>
                  <a:lnTo>
                    <a:pt x="59847" y="1436527"/>
                  </a:lnTo>
                  <a:lnTo>
                    <a:pt x="34741" y="1401007"/>
                  </a:lnTo>
                  <a:lnTo>
                    <a:pt x="15919" y="1361357"/>
                  </a:lnTo>
                  <a:lnTo>
                    <a:pt x="4099" y="1318295"/>
                  </a:lnTo>
                  <a:lnTo>
                    <a:pt x="0" y="1272539"/>
                  </a:lnTo>
                  <a:lnTo>
                    <a:pt x="0" y="254507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951475" y="123444"/>
              <a:ext cx="2404110" cy="1668145"/>
            </a:xfrm>
            <a:custGeom>
              <a:avLst/>
              <a:gdLst/>
              <a:ahLst/>
              <a:cxnLst/>
              <a:rect l="l" t="t" r="r" b="b"/>
              <a:pathLst>
                <a:path w="2404109" h="1668145">
                  <a:moveTo>
                    <a:pt x="2403602" y="1668144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951475" y="0"/>
              <a:ext cx="2167255" cy="1817370"/>
            </a:xfrm>
            <a:custGeom>
              <a:avLst/>
              <a:gdLst/>
              <a:ahLst/>
              <a:cxnLst/>
              <a:rect l="l" t="t" r="r" b="b"/>
              <a:pathLst>
                <a:path w="2167254" h="1817370">
                  <a:moveTo>
                    <a:pt x="0" y="1817242"/>
                  </a:moveTo>
                  <a:lnTo>
                    <a:pt x="2167148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1837944"/>
            <a:ext cx="2383536" cy="27523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5376" y="2234183"/>
            <a:ext cx="2197607" cy="2197608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067685" y="2462657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2"/>
                </a:moveTo>
                <a:lnTo>
                  <a:pt x="5874004" y="37972"/>
                </a:lnTo>
                <a:lnTo>
                  <a:pt x="5874258" y="76072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4"/>
                </a:lnTo>
                <a:lnTo>
                  <a:pt x="5931755" y="37972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1"/>
                </a:lnTo>
                <a:lnTo>
                  <a:pt x="253" y="111251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004" y="37972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2"/>
                </a:lnTo>
                <a:lnTo>
                  <a:pt x="5874004" y="37972"/>
                </a:lnTo>
                <a:close/>
              </a:path>
              <a:path w="5969634" h="114300">
                <a:moveTo>
                  <a:pt x="5854699" y="0"/>
                </a:moveTo>
                <a:lnTo>
                  <a:pt x="5854953" y="38087"/>
                </a:lnTo>
                <a:lnTo>
                  <a:pt x="5931755" y="37972"/>
                </a:lnTo>
                <a:lnTo>
                  <a:pt x="585469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067811" y="4135373"/>
            <a:ext cx="6029960" cy="114300"/>
          </a:xfrm>
          <a:custGeom>
            <a:avLst/>
            <a:gdLst/>
            <a:ahLst/>
            <a:cxnLst/>
            <a:rect l="l" t="t" r="r" b="b"/>
            <a:pathLst>
              <a:path w="60299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602995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6029959" h="114300">
                <a:moveTo>
                  <a:pt x="6029452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6029452" y="76200"/>
                </a:lnTo>
                <a:lnTo>
                  <a:pt x="6029452" y="381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51491" y="4453839"/>
            <a:ext cx="8629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27252" y="4239895"/>
            <a:ext cx="556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95138" y="2091944"/>
            <a:ext cx="33604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SPN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krbtgt,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nonce…etc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54812" y="182702"/>
            <a:ext cx="515429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OBTAINING</a:t>
            </a:r>
            <a:r>
              <a:rPr dirty="0" spc="280"/>
              <a:t> </a:t>
            </a:r>
            <a:r>
              <a:rPr dirty="0" spc="55"/>
              <a:t>TGT</a:t>
            </a:r>
            <a:r>
              <a:rPr dirty="0" spc="320"/>
              <a:t> </a:t>
            </a:r>
            <a:r>
              <a:rPr dirty="0" spc="85"/>
              <a:t>(1</a:t>
            </a:r>
            <a:r>
              <a:rPr dirty="0" spc="290"/>
              <a:t> </a:t>
            </a:r>
            <a:r>
              <a:rPr dirty="0"/>
              <a:t>&amp;</a:t>
            </a:r>
            <a:r>
              <a:rPr dirty="0" spc="300"/>
              <a:t> </a:t>
            </a:r>
            <a:r>
              <a:rPr dirty="0" spc="45"/>
              <a:t>2)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959002" y="1795652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92D050"/>
                </a:solidFill>
                <a:latin typeface="Liberation Sans Narrow"/>
                <a:cs typeface="Liberation Sans Narrow"/>
              </a:rPr>
              <a:t>User</a:t>
            </a:r>
            <a:r>
              <a:rPr dirty="0" sz="1400" spc="80" b="1">
                <a:solidFill>
                  <a:srgbClr val="92D05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92D050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400" spc="-75">
                <a:solidFill>
                  <a:srgbClr val="92D050"/>
                </a:solidFill>
                <a:latin typeface="Trebuchet MS"/>
                <a:cs typeface="Trebuchet MS"/>
              </a:rPr>
              <a:t>User’s</a:t>
            </a:r>
            <a:r>
              <a:rPr dirty="0" sz="1400" spc="-5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92D05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047723" y="1470782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7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9556242" y="1698751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00AFEF"/>
                </a:solidFill>
                <a:latin typeface="Liberation Sans Narrow"/>
                <a:cs typeface="Liberation Sans Narrow"/>
              </a:rPr>
              <a:t>Krbtgt</a:t>
            </a:r>
            <a:r>
              <a:rPr dirty="0" sz="1400" spc="14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00AFEF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400" spc="-95">
                <a:solidFill>
                  <a:srgbClr val="00AFEF"/>
                </a:solidFill>
                <a:latin typeface="Trebuchet MS"/>
                <a:cs typeface="Trebuchet MS"/>
              </a:rPr>
              <a:t>Krbtgt</a:t>
            </a:r>
            <a:r>
              <a:rPr dirty="0" sz="1400" spc="-1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00AFEF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9691851" y="1339718"/>
            <a:ext cx="628015" cy="299720"/>
          </a:xfrm>
          <a:custGeom>
            <a:avLst/>
            <a:gdLst/>
            <a:ahLst/>
            <a:cxnLst/>
            <a:rect l="l" t="t" r="r" b="b"/>
            <a:pathLst>
              <a:path w="62801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90850" y="293792"/>
                </a:lnTo>
                <a:lnTo>
                  <a:pt x="227515" y="277862"/>
                </a:lnTo>
                <a:lnTo>
                  <a:pt x="258297" y="253109"/>
                </a:lnTo>
                <a:lnTo>
                  <a:pt x="281726" y="221004"/>
                </a:lnTo>
                <a:lnTo>
                  <a:pt x="328085" y="221004"/>
                </a:lnTo>
                <a:lnTo>
                  <a:pt x="356613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593399" y="106943"/>
                </a:lnTo>
                <a:lnTo>
                  <a:pt x="570576" y="78425"/>
                </a:lnTo>
                <a:lnTo>
                  <a:pt x="281726" y="78425"/>
                </a:lnTo>
                <a:lnTo>
                  <a:pt x="258296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628015" h="299719">
                <a:moveTo>
                  <a:pt x="593399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356613" y="192498"/>
                </a:lnTo>
                <a:lnTo>
                  <a:pt x="385142" y="221004"/>
                </a:lnTo>
                <a:lnTo>
                  <a:pt x="431500" y="174674"/>
                </a:lnTo>
                <a:lnTo>
                  <a:pt x="607660" y="174674"/>
                </a:lnTo>
                <a:lnTo>
                  <a:pt x="627633" y="149720"/>
                </a:lnTo>
                <a:lnTo>
                  <a:pt x="593399" y="106943"/>
                </a:lnTo>
                <a:close/>
              </a:path>
              <a:path w="628015" h="299719">
                <a:moveTo>
                  <a:pt x="524217" y="174674"/>
                </a:moveTo>
                <a:lnTo>
                  <a:pt x="431500" y="174674"/>
                </a:lnTo>
                <a:lnTo>
                  <a:pt x="477859" y="221004"/>
                </a:lnTo>
                <a:lnTo>
                  <a:pt x="524217" y="174674"/>
                </a:lnTo>
                <a:close/>
              </a:path>
              <a:path w="628015" h="299719">
                <a:moveTo>
                  <a:pt x="607660" y="174674"/>
                </a:moveTo>
                <a:lnTo>
                  <a:pt x="524217" y="174674"/>
                </a:lnTo>
                <a:lnTo>
                  <a:pt x="570576" y="221004"/>
                </a:lnTo>
                <a:lnTo>
                  <a:pt x="607660" y="17467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384803" y="2052827"/>
            <a:ext cx="868680" cy="372110"/>
          </a:xfrm>
          <a:custGeom>
            <a:avLst/>
            <a:gdLst/>
            <a:ahLst/>
            <a:cxnLst/>
            <a:rect l="l" t="t" r="r" b="b"/>
            <a:pathLst>
              <a:path w="868679" h="372110">
                <a:moveTo>
                  <a:pt x="0" y="371856"/>
                </a:moveTo>
                <a:lnTo>
                  <a:pt x="868679" y="371856"/>
                </a:lnTo>
                <a:lnTo>
                  <a:pt x="868679" y="0"/>
                </a:lnTo>
                <a:lnTo>
                  <a:pt x="0" y="0"/>
                </a:lnTo>
                <a:lnTo>
                  <a:pt x="0" y="371856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585717" y="2071496"/>
            <a:ext cx="4679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 b="1">
                <a:solidFill>
                  <a:srgbClr val="FFFFFF"/>
                </a:solidFill>
                <a:latin typeface="Liberation Sans Narrow"/>
                <a:cs typeface="Liberation Sans Narrow"/>
              </a:rPr>
              <a:t>Data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4186089" y="1909192"/>
            <a:ext cx="829944" cy="505459"/>
            <a:chOff x="4186089" y="1909192"/>
            <a:chExt cx="829944" cy="505459"/>
          </a:xfrm>
        </p:grpSpPr>
        <p:sp>
          <p:nvSpPr>
            <p:cNvPr id="17" name="object 17" descr=""/>
            <p:cNvSpPr/>
            <p:nvPr/>
          </p:nvSpPr>
          <p:spPr>
            <a:xfrm>
              <a:off x="4186089" y="1909192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6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4013" y="2003424"/>
              <a:ext cx="322543" cy="11417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2329" y="2208529"/>
              <a:ext cx="343408" cy="122300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7061454" y="4431283"/>
            <a:ext cx="210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data…etc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3421379" y="4408932"/>
            <a:ext cx="868680" cy="368935"/>
          </a:xfrm>
          <a:custGeom>
            <a:avLst/>
            <a:gdLst/>
            <a:ahLst/>
            <a:cxnLst/>
            <a:rect l="l" t="t" r="r" b="b"/>
            <a:pathLst>
              <a:path w="868679" h="368935">
                <a:moveTo>
                  <a:pt x="0" y="368808"/>
                </a:moveTo>
                <a:lnTo>
                  <a:pt x="868679" y="368808"/>
                </a:lnTo>
                <a:lnTo>
                  <a:pt x="868679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28575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3658361" y="4427296"/>
            <a:ext cx="3917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Liberation Sans Narrow"/>
                <a:cs typeface="Liberation Sans Narrow"/>
              </a:rPr>
              <a:t>TGT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222031" y="4250691"/>
            <a:ext cx="1953895" cy="541655"/>
            <a:chOff x="4222031" y="4250691"/>
            <a:chExt cx="1953895" cy="541655"/>
          </a:xfrm>
        </p:grpSpPr>
        <p:sp>
          <p:nvSpPr>
            <p:cNvPr id="24" name="object 24" descr=""/>
            <p:cNvSpPr/>
            <p:nvPr/>
          </p:nvSpPr>
          <p:spPr>
            <a:xfrm>
              <a:off x="4222031" y="4250691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7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9249" y="4350638"/>
              <a:ext cx="443484" cy="335534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5292852" y="4408931"/>
              <a:ext cx="868680" cy="368935"/>
            </a:xfrm>
            <a:custGeom>
              <a:avLst/>
              <a:gdLst/>
              <a:ahLst/>
              <a:cxnLst/>
              <a:rect l="l" t="t" r="r" b="b"/>
              <a:pathLst>
                <a:path w="868679" h="368935">
                  <a:moveTo>
                    <a:pt x="0" y="368808"/>
                  </a:moveTo>
                  <a:lnTo>
                    <a:pt x="868679" y="368808"/>
                  </a:lnTo>
                  <a:lnTo>
                    <a:pt x="868679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5492622" y="4427296"/>
            <a:ext cx="4679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 b="1">
                <a:solidFill>
                  <a:srgbClr val="FFFFFF"/>
                </a:solidFill>
                <a:latin typeface="Liberation Sans Narrow"/>
                <a:cs typeface="Liberation Sans Narrow"/>
              </a:rPr>
              <a:t>Data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267455" y="1237488"/>
            <a:ext cx="5262245" cy="4258310"/>
            <a:chOff x="3267455" y="1237488"/>
            <a:chExt cx="5262245" cy="4258310"/>
          </a:xfrm>
        </p:grpSpPr>
        <p:sp>
          <p:nvSpPr>
            <p:cNvPr id="29" name="object 29" descr=""/>
            <p:cNvSpPr/>
            <p:nvPr/>
          </p:nvSpPr>
          <p:spPr>
            <a:xfrm>
              <a:off x="6092486" y="4264534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7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0347" y="4358639"/>
              <a:ext cx="322611" cy="1143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78727" y="4563745"/>
              <a:ext cx="343407" cy="122428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3305555" y="1275588"/>
              <a:ext cx="5186045" cy="4182110"/>
            </a:xfrm>
            <a:custGeom>
              <a:avLst/>
              <a:gdLst/>
              <a:ahLst/>
              <a:cxnLst/>
              <a:rect l="l" t="t" r="r" b="b"/>
              <a:pathLst>
                <a:path w="5186045" h="4182110">
                  <a:moveTo>
                    <a:pt x="0" y="128015"/>
                  </a:moveTo>
                  <a:lnTo>
                    <a:pt x="5185918" y="3847084"/>
                  </a:lnTo>
                </a:path>
                <a:path w="5186045" h="4182110">
                  <a:moveTo>
                    <a:pt x="4958969" y="0"/>
                  </a:moveTo>
                  <a:lnTo>
                    <a:pt x="685800" y="4181729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0784205" y="1698751"/>
            <a:ext cx="86741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92D050"/>
                </a:solidFill>
                <a:latin typeface="Liberation Sans Narrow"/>
                <a:cs typeface="Liberation Sans Narrow"/>
              </a:rPr>
              <a:t>User</a:t>
            </a:r>
            <a:r>
              <a:rPr dirty="0" sz="1400" spc="80" b="1">
                <a:solidFill>
                  <a:srgbClr val="92D05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92D050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400" spc="-70">
                <a:solidFill>
                  <a:srgbClr val="92D050"/>
                </a:solidFill>
                <a:latin typeface="Trebuchet MS"/>
                <a:cs typeface="Trebuchet MS"/>
              </a:rPr>
              <a:t>User’s</a:t>
            </a:r>
            <a:r>
              <a:rPr dirty="0" sz="1400" spc="-7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92D05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0871427" y="1374115"/>
            <a:ext cx="384175" cy="300990"/>
          </a:xfrm>
          <a:custGeom>
            <a:avLst/>
            <a:gdLst/>
            <a:ahLst/>
            <a:cxnLst/>
            <a:rect l="l" t="t" r="r" b="b"/>
            <a:pathLst>
              <a:path w="384175" h="300989">
                <a:moveTo>
                  <a:pt x="149774" y="0"/>
                </a:moveTo>
                <a:lnTo>
                  <a:pt x="102428" y="7665"/>
                </a:lnTo>
                <a:lnTo>
                  <a:pt x="61313" y="29010"/>
                </a:lnTo>
                <a:lnTo>
                  <a:pt x="28893" y="61561"/>
                </a:lnTo>
                <a:lnTo>
                  <a:pt x="7634" y="102842"/>
                </a:lnTo>
                <a:lnTo>
                  <a:pt x="0" y="150379"/>
                </a:lnTo>
                <a:lnTo>
                  <a:pt x="7634" y="197910"/>
                </a:lnTo>
                <a:lnTo>
                  <a:pt x="28893" y="239188"/>
                </a:lnTo>
                <a:lnTo>
                  <a:pt x="61313" y="271737"/>
                </a:lnTo>
                <a:lnTo>
                  <a:pt x="102428" y="293082"/>
                </a:lnTo>
                <a:lnTo>
                  <a:pt x="149774" y="300747"/>
                </a:lnTo>
                <a:lnTo>
                  <a:pt x="165114" y="298632"/>
                </a:lnTo>
                <a:lnTo>
                  <a:pt x="269941" y="193345"/>
                </a:lnTo>
                <a:lnTo>
                  <a:pt x="85585" y="193345"/>
                </a:lnTo>
                <a:lnTo>
                  <a:pt x="68969" y="189954"/>
                </a:lnTo>
                <a:lnTo>
                  <a:pt x="55362" y="180724"/>
                </a:lnTo>
                <a:lnTo>
                  <a:pt x="46169" y="167062"/>
                </a:lnTo>
                <a:lnTo>
                  <a:pt x="42792" y="150379"/>
                </a:lnTo>
                <a:lnTo>
                  <a:pt x="46169" y="133696"/>
                </a:lnTo>
                <a:lnTo>
                  <a:pt x="55362" y="120035"/>
                </a:lnTo>
                <a:lnTo>
                  <a:pt x="68969" y="110804"/>
                </a:lnTo>
                <a:lnTo>
                  <a:pt x="85585" y="107413"/>
                </a:lnTo>
                <a:lnTo>
                  <a:pt x="355496" y="107414"/>
                </a:lnTo>
                <a:lnTo>
                  <a:pt x="384014" y="78770"/>
                </a:lnTo>
                <a:lnTo>
                  <a:pt x="281726" y="78770"/>
                </a:lnTo>
                <a:lnTo>
                  <a:pt x="258297" y="46523"/>
                </a:lnTo>
                <a:lnTo>
                  <a:pt x="227514" y="21661"/>
                </a:lnTo>
                <a:lnTo>
                  <a:pt x="190850" y="5661"/>
                </a:lnTo>
                <a:lnTo>
                  <a:pt x="149774" y="0"/>
                </a:lnTo>
                <a:close/>
              </a:path>
              <a:path w="384175" h="300989">
                <a:moveTo>
                  <a:pt x="355496" y="107414"/>
                </a:moveTo>
                <a:lnTo>
                  <a:pt x="85585" y="107413"/>
                </a:lnTo>
                <a:lnTo>
                  <a:pt x="102200" y="110804"/>
                </a:lnTo>
                <a:lnTo>
                  <a:pt x="115807" y="120035"/>
                </a:lnTo>
                <a:lnTo>
                  <a:pt x="125001" y="133696"/>
                </a:lnTo>
                <a:lnTo>
                  <a:pt x="128377" y="150379"/>
                </a:lnTo>
                <a:lnTo>
                  <a:pt x="125001" y="167062"/>
                </a:lnTo>
                <a:lnTo>
                  <a:pt x="115807" y="180724"/>
                </a:lnTo>
                <a:lnTo>
                  <a:pt x="102200" y="189954"/>
                </a:lnTo>
                <a:lnTo>
                  <a:pt x="85585" y="193345"/>
                </a:lnTo>
                <a:lnTo>
                  <a:pt x="269941" y="193345"/>
                </a:lnTo>
                <a:lnTo>
                  <a:pt x="355496" y="10741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1837944"/>
            <a:ext cx="2383536" cy="27523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85376" y="2234183"/>
            <a:ext cx="2197607" cy="2197608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3067685" y="2462657"/>
            <a:ext cx="5969635" cy="114300"/>
          </a:xfrm>
          <a:custGeom>
            <a:avLst/>
            <a:gdLst/>
            <a:ahLst/>
            <a:cxnLst/>
            <a:rect l="l" t="t" r="r" b="b"/>
            <a:pathLst>
              <a:path w="5969634" h="114300">
                <a:moveTo>
                  <a:pt x="5931755" y="37972"/>
                </a:moveTo>
                <a:lnTo>
                  <a:pt x="5874004" y="37972"/>
                </a:lnTo>
                <a:lnTo>
                  <a:pt x="5874258" y="76072"/>
                </a:lnTo>
                <a:lnTo>
                  <a:pt x="5855207" y="76187"/>
                </a:lnTo>
                <a:lnTo>
                  <a:pt x="5855462" y="114300"/>
                </a:lnTo>
                <a:lnTo>
                  <a:pt x="5969381" y="56514"/>
                </a:lnTo>
                <a:lnTo>
                  <a:pt x="5931755" y="37972"/>
                </a:lnTo>
                <a:close/>
              </a:path>
              <a:path w="5969634" h="114300">
                <a:moveTo>
                  <a:pt x="5854953" y="38087"/>
                </a:moveTo>
                <a:lnTo>
                  <a:pt x="0" y="73151"/>
                </a:lnTo>
                <a:lnTo>
                  <a:pt x="253" y="111251"/>
                </a:lnTo>
                <a:lnTo>
                  <a:pt x="5855207" y="76187"/>
                </a:lnTo>
                <a:lnTo>
                  <a:pt x="5854953" y="38087"/>
                </a:lnTo>
                <a:close/>
              </a:path>
              <a:path w="5969634" h="114300">
                <a:moveTo>
                  <a:pt x="5874004" y="37972"/>
                </a:moveTo>
                <a:lnTo>
                  <a:pt x="5854953" y="38087"/>
                </a:lnTo>
                <a:lnTo>
                  <a:pt x="5855207" y="76187"/>
                </a:lnTo>
                <a:lnTo>
                  <a:pt x="5874258" y="76072"/>
                </a:lnTo>
                <a:lnTo>
                  <a:pt x="5874004" y="37972"/>
                </a:lnTo>
                <a:close/>
              </a:path>
              <a:path w="5969634" h="114300">
                <a:moveTo>
                  <a:pt x="5854699" y="0"/>
                </a:moveTo>
                <a:lnTo>
                  <a:pt x="5854953" y="38087"/>
                </a:lnTo>
                <a:lnTo>
                  <a:pt x="5931755" y="37972"/>
                </a:lnTo>
                <a:lnTo>
                  <a:pt x="585469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3067811" y="4135373"/>
            <a:ext cx="6029960" cy="659765"/>
            <a:chOff x="3067811" y="4135373"/>
            <a:chExt cx="6029960" cy="659765"/>
          </a:xfrm>
        </p:grpSpPr>
        <p:sp>
          <p:nvSpPr>
            <p:cNvPr id="6" name="object 6" descr=""/>
            <p:cNvSpPr/>
            <p:nvPr/>
          </p:nvSpPr>
          <p:spPr>
            <a:xfrm>
              <a:off x="3067811" y="4135373"/>
              <a:ext cx="6029960" cy="114300"/>
            </a:xfrm>
            <a:custGeom>
              <a:avLst/>
              <a:gdLst/>
              <a:ahLst/>
              <a:cxnLst/>
              <a:rect l="l" t="t" r="r" b="b"/>
              <a:pathLst>
                <a:path w="6029959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6029959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6029959" h="114300">
                  <a:moveTo>
                    <a:pt x="6029452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6029452" y="76200"/>
                  </a:lnTo>
                  <a:lnTo>
                    <a:pt x="6029452" y="3810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08475" y="4411979"/>
              <a:ext cx="868680" cy="368935"/>
            </a:xfrm>
            <a:custGeom>
              <a:avLst/>
              <a:gdLst/>
              <a:ahLst/>
              <a:cxnLst/>
              <a:rect l="l" t="t" r="r" b="b"/>
              <a:pathLst>
                <a:path w="868679" h="368935">
                  <a:moveTo>
                    <a:pt x="0" y="368808"/>
                  </a:moveTo>
                  <a:lnTo>
                    <a:pt x="868679" y="368808"/>
                  </a:lnTo>
                  <a:lnTo>
                    <a:pt x="868679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151491" y="4453839"/>
            <a:ext cx="8629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DC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(KDC)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27252" y="4239895"/>
            <a:ext cx="556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Client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66664" y="2091944"/>
            <a:ext cx="2771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SPN…etc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4812" y="120472"/>
            <a:ext cx="514667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OBTAINING</a:t>
            </a:r>
            <a:r>
              <a:rPr dirty="0" spc="280"/>
              <a:t> </a:t>
            </a:r>
            <a:r>
              <a:rPr dirty="0" spc="55"/>
              <a:t>TGS</a:t>
            </a:r>
            <a:r>
              <a:rPr dirty="0" spc="320"/>
              <a:t> </a:t>
            </a:r>
            <a:r>
              <a:rPr dirty="0" spc="65"/>
              <a:t>(3</a:t>
            </a:r>
            <a:r>
              <a:rPr dirty="0" spc="280"/>
              <a:t> </a:t>
            </a:r>
            <a:r>
              <a:rPr dirty="0"/>
              <a:t>&amp;</a:t>
            </a:r>
            <a:r>
              <a:rPr dirty="0" spc="290"/>
              <a:t> </a:t>
            </a:r>
            <a:r>
              <a:rPr dirty="0" spc="45"/>
              <a:t>4)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0831830" y="1454912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00AFEF"/>
                </a:solidFill>
                <a:latin typeface="Liberation Sans Narrow"/>
                <a:cs typeface="Liberation Sans Narrow"/>
              </a:rPr>
              <a:t>Krbtgt</a:t>
            </a:r>
            <a:r>
              <a:rPr dirty="0" sz="1400" spc="14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00AFEF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400" spc="-95">
                <a:solidFill>
                  <a:srgbClr val="00AFEF"/>
                </a:solidFill>
                <a:latin typeface="Trebuchet MS"/>
                <a:cs typeface="Trebuchet MS"/>
              </a:rPr>
              <a:t>Krbtgt</a:t>
            </a:r>
            <a:r>
              <a:rPr dirty="0" sz="1400" spc="-1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00AFEF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0947771" y="1019678"/>
            <a:ext cx="386080" cy="299720"/>
          </a:xfrm>
          <a:custGeom>
            <a:avLst/>
            <a:gdLst/>
            <a:ahLst/>
            <a:cxnLst/>
            <a:rect l="l" t="t" r="r" b="b"/>
            <a:pathLst>
              <a:path w="386079" h="299719">
                <a:moveTo>
                  <a:pt x="150433" y="0"/>
                </a:moveTo>
                <a:lnTo>
                  <a:pt x="102879" y="7631"/>
                </a:lnTo>
                <a:lnTo>
                  <a:pt x="61583" y="28883"/>
                </a:lnTo>
                <a:lnTo>
                  <a:pt x="29020" y="61291"/>
                </a:lnTo>
                <a:lnTo>
                  <a:pt x="7667" y="102391"/>
                </a:lnTo>
                <a:lnTo>
                  <a:pt x="0" y="149720"/>
                </a:lnTo>
                <a:lnTo>
                  <a:pt x="7667" y="197043"/>
                </a:lnTo>
                <a:lnTo>
                  <a:pt x="29020" y="238140"/>
                </a:lnTo>
                <a:lnTo>
                  <a:pt x="61583" y="270547"/>
                </a:lnTo>
                <a:lnTo>
                  <a:pt x="102879" y="291798"/>
                </a:lnTo>
                <a:lnTo>
                  <a:pt x="150433" y="299429"/>
                </a:lnTo>
                <a:lnTo>
                  <a:pt x="165841" y="297324"/>
                </a:lnTo>
                <a:lnTo>
                  <a:pt x="271129" y="192498"/>
                </a:lnTo>
                <a:lnTo>
                  <a:pt x="85961" y="192498"/>
                </a:lnTo>
                <a:lnTo>
                  <a:pt x="69273" y="189122"/>
                </a:lnTo>
                <a:lnTo>
                  <a:pt x="55606" y="179932"/>
                </a:lnTo>
                <a:lnTo>
                  <a:pt x="46372" y="166330"/>
                </a:lnTo>
                <a:lnTo>
                  <a:pt x="42980" y="149720"/>
                </a:lnTo>
                <a:lnTo>
                  <a:pt x="46372" y="133111"/>
                </a:lnTo>
                <a:lnTo>
                  <a:pt x="55606" y="119509"/>
                </a:lnTo>
                <a:lnTo>
                  <a:pt x="69273" y="110318"/>
                </a:lnTo>
                <a:lnTo>
                  <a:pt x="85961" y="106943"/>
                </a:lnTo>
                <a:lnTo>
                  <a:pt x="357061" y="106943"/>
                </a:lnTo>
                <a:lnTo>
                  <a:pt x="385705" y="78425"/>
                </a:lnTo>
                <a:lnTo>
                  <a:pt x="282966" y="78425"/>
                </a:lnTo>
                <a:lnTo>
                  <a:pt x="259433" y="46319"/>
                </a:lnTo>
                <a:lnTo>
                  <a:pt x="228516" y="21566"/>
                </a:lnTo>
                <a:lnTo>
                  <a:pt x="191690" y="5636"/>
                </a:lnTo>
                <a:lnTo>
                  <a:pt x="150433" y="0"/>
                </a:lnTo>
                <a:close/>
              </a:path>
              <a:path w="386079" h="299719">
                <a:moveTo>
                  <a:pt x="357061" y="106943"/>
                </a:moveTo>
                <a:lnTo>
                  <a:pt x="85961" y="106943"/>
                </a:lnTo>
                <a:lnTo>
                  <a:pt x="102650" y="110318"/>
                </a:lnTo>
                <a:lnTo>
                  <a:pt x="116317" y="119509"/>
                </a:lnTo>
                <a:lnTo>
                  <a:pt x="125551" y="133111"/>
                </a:lnTo>
                <a:lnTo>
                  <a:pt x="128942" y="149720"/>
                </a:lnTo>
                <a:lnTo>
                  <a:pt x="125551" y="166330"/>
                </a:lnTo>
                <a:lnTo>
                  <a:pt x="116317" y="179932"/>
                </a:lnTo>
                <a:lnTo>
                  <a:pt x="102650" y="189122"/>
                </a:lnTo>
                <a:lnTo>
                  <a:pt x="85961" y="192498"/>
                </a:lnTo>
                <a:lnTo>
                  <a:pt x="271129" y="192498"/>
                </a:lnTo>
                <a:lnTo>
                  <a:pt x="357061" y="10694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5793485" y="4421581"/>
            <a:ext cx="21069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Username,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data…etc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643884" y="2068067"/>
            <a:ext cx="868680" cy="368935"/>
          </a:xfrm>
          <a:prstGeom prst="rect">
            <a:avLst/>
          </a:prstGeom>
          <a:ln w="28575">
            <a:solidFill>
              <a:srgbClr val="00AFEF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248920">
              <a:lnSpc>
                <a:spcPct val="100000"/>
              </a:lnSpc>
              <a:spcBef>
                <a:spcPts val="235"/>
              </a:spcBef>
            </a:pPr>
            <a:r>
              <a:rPr dirty="0" sz="1800" spc="-25" b="1">
                <a:solidFill>
                  <a:srgbClr val="FFFFFF"/>
                </a:solidFill>
                <a:latin typeface="Liberation Sans Narrow"/>
                <a:cs typeface="Liberation Sans Narrow"/>
              </a:rPr>
              <a:t>TGT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443772" y="1909192"/>
            <a:ext cx="388620" cy="505459"/>
          </a:xfrm>
          <a:custGeom>
            <a:avLst/>
            <a:gdLst/>
            <a:ahLst/>
            <a:cxnLst/>
            <a:rect l="l" t="t" r="r" b="b"/>
            <a:pathLst>
              <a:path w="388620" h="505460">
                <a:moveTo>
                  <a:pt x="193574" y="0"/>
                </a:moveTo>
                <a:lnTo>
                  <a:pt x="147601" y="7486"/>
                </a:lnTo>
                <a:lnTo>
                  <a:pt x="107703" y="28190"/>
                </a:lnTo>
                <a:lnTo>
                  <a:pt x="76269" y="59716"/>
                </a:lnTo>
                <a:lnTo>
                  <a:pt x="55687" y="99665"/>
                </a:lnTo>
                <a:lnTo>
                  <a:pt x="48348" y="145641"/>
                </a:lnTo>
                <a:lnTo>
                  <a:pt x="48479" y="225266"/>
                </a:lnTo>
                <a:lnTo>
                  <a:pt x="0" y="228808"/>
                </a:lnTo>
                <a:lnTo>
                  <a:pt x="430" y="491907"/>
                </a:lnTo>
                <a:lnTo>
                  <a:pt x="194402" y="505437"/>
                </a:lnTo>
                <a:lnTo>
                  <a:pt x="388319" y="491272"/>
                </a:lnTo>
                <a:lnTo>
                  <a:pt x="388228" y="435880"/>
                </a:lnTo>
                <a:lnTo>
                  <a:pt x="180435" y="436220"/>
                </a:lnTo>
                <a:lnTo>
                  <a:pt x="180375" y="399523"/>
                </a:lnTo>
                <a:lnTo>
                  <a:pt x="169316" y="393667"/>
                </a:lnTo>
                <a:lnTo>
                  <a:pt x="160524" y="384756"/>
                </a:lnTo>
                <a:lnTo>
                  <a:pt x="154715" y="373373"/>
                </a:lnTo>
                <a:lnTo>
                  <a:pt x="152605" y="360102"/>
                </a:lnTo>
                <a:lnTo>
                  <a:pt x="155858" y="343966"/>
                </a:lnTo>
                <a:lnTo>
                  <a:pt x="164765" y="330742"/>
                </a:lnTo>
                <a:lnTo>
                  <a:pt x="177964" y="321795"/>
                </a:lnTo>
                <a:lnTo>
                  <a:pt x="194096" y="318490"/>
                </a:lnTo>
                <a:lnTo>
                  <a:pt x="388036" y="318173"/>
                </a:lnTo>
                <a:lnTo>
                  <a:pt x="387888" y="228173"/>
                </a:lnTo>
                <a:lnTo>
                  <a:pt x="339397" y="224790"/>
                </a:lnTo>
                <a:lnTo>
                  <a:pt x="339393" y="222021"/>
                </a:lnTo>
                <a:lnTo>
                  <a:pt x="90033" y="222429"/>
                </a:lnTo>
                <a:lnTo>
                  <a:pt x="89907" y="145573"/>
                </a:lnTo>
                <a:lnTo>
                  <a:pt x="97990" y="105087"/>
                </a:lnTo>
                <a:lnTo>
                  <a:pt x="120177" y="72042"/>
                </a:lnTo>
                <a:lnTo>
                  <a:pt x="153163" y="49756"/>
                </a:lnTo>
                <a:lnTo>
                  <a:pt x="193642" y="41543"/>
                </a:lnTo>
                <a:lnTo>
                  <a:pt x="293050" y="41381"/>
                </a:lnTo>
                <a:lnTo>
                  <a:pt x="279530" y="27909"/>
                </a:lnTo>
                <a:lnTo>
                  <a:pt x="239567" y="7336"/>
                </a:lnTo>
                <a:lnTo>
                  <a:pt x="193574" y="0"/>
                </a:lnTo>
                <a:close/>
              </a:path>
              <a:path w="388620" h="505460">
                <a:moveTo>
                  <a:pt x="388036" y="318173"/>
                </a:moveTo>
                <a:lnTo>
                  <a:pt x="194096" y="318490"/>
                </a:lnTo>
                <a:lnTo>
                  <a:pt x="210237" y="321742"/>
                </a:lnTo>
                <a:lnTo>
                  <a:pt x="223466" y="330646"/>
                </a:lnTo>
                <a:lnTo>
                  <a:pt x="232416" y="343841"/>
                </a:lnTo>
                <a:lnTo>
                  <a:pt x="235722" y="359966"/>
                </a:lnTo>
                <a:lnTo>
                  <a:pt x="233654" y="372855"/>
                </a:lnTo>
                <a:lnTo>
                  <a:pt x="227883" y="384126"/>
                </a:lnTo>
                <a:lnTo>
                  <a:pt x="219121" y="393196"/>
                </a:lnTo>
                <a:lnTo>
                  <a:pt x="208081" y="399478"/>
                </a:lnTo>
                <a:lnTo>
                  <a:pt x="208141" y="436175"/>
                </a:lnTo>
                <a:lnTo>
                  <a:pt x="388228" y="435880"/>
                </a:lnTo>
                <a:lnTo>
                  <a:pt x="388036" y="318173"/>
                </a:lnTo>
                <a:close/>
              </a:path>
              <a:path w="388620" h="505460">
                <a:moveTo>
                  <a:pt x="193925" y="214642"/>
                </a:moveTo>
                <a:lnTo>
                  <a:pt x="90033" y="222429"/>
                </a:lnTo>
                <a:lnTo>
                  <a:pt x="297834" y="222089"/>
                </a:lnTo>
                <a:lnTo>
                  <a:pt x="193925" y="214642"/>
                </a:lnTo>
                <a:close/>
              </a:path>
              <a:path w="388620" h="505460">
                <a:moveTo>
                  <a:pt x="293050" y="41381"/>
                </a:moveTo>
                <a:lnTo>
                  <a:pt x="193642" y="41543"/>
                </a:lnTo>
                <a:lnTo>
                  <a:pt x="234142" y="49624"/>
                </a:lnTo>
                <a:lnTo>
                  <a:pt x="267198" y="71802"/>
                </a:lnTo>
                <a:lnTo>
                  <a:pt x="289493" y="104773"/>
                </a:lnTo>
                <a:lnTo>
                  <a:pt x="297709" y="145233"/>
                </a:lnTo>
                <a:lnTo>
                  <a:pt x="297834" y="222089"/>
                </a:lnTo>
                <a:lnTo>
                  <a:pt x="339393" y="222021"/>
                </a:lnTo>
                <a:lnTo>
                  <a:pt x="339267" y="145165"/>
                </a:lnTo>
                <a:lnTo>
                  <a:pt x="331778" y="99213"/>
                </a:lnTo>
                <a:lnTo>
                  <a:pt x="311066" y="59331"/>
                </a:lnTo>
                <a:lnTo>
                  <a:pt x="293050" y="41381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80800" y="2009267"/>
            <a:ext cx="443653" cy="335534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4047490" y="4429759"/>
            <a:ext cx="386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FFFFFF"/>
                </a:solidFill>
                <a:latin typeface="Liberation Sans Narrow"/>
                <a:cs typeface="Liberation Sans Narrow"/>
              </a:rPr>
              <a:t>TGS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610015" y="4264534"/>
            <a:ext cx="993140" cy="598170"/>
            <a:chOff x="4610015" y="4264534"/>
            <a:chExt cx="993140" cy="598170"/>
          </a:xfrm>
        </p:grpSpPr>
        <p:sp>
          <p:nvSpPr>
            <p:cNvPr id="20" name="object 20" descr=""/>
            <p:cNvSpPr/>
            <p:nvPr/>
          </p:nvSpPr>
          <p:spPr>
            <a:xfrm>
              <a:off x="4610015" y="4264534"/>
              <a:ext cx="388620" cy="505459"/>
            </a:xfrm>
            <a:custGeom>
              <a:avLst/>
              <a:gdLst/>
              <a:ahLst/>
              <a:cxnLst/>
              <a:rect l="l" t="t" r="r" b="b"/>
              <a:pathLst>
                <a:path w="388620" h="505460">
                  <a:moveTo>
                    <a:pt x="193574" y="0"/>
                  </a:moveTo>
                  <a:lnTo>
                    <a:pt x="147601" y="7486"/>
                  </a:lnTo>
                  <a:lnTo>
                    <a:pt x="107703" y="28191"/>
                  </a:lnTo>
                  <a:lnTo>
                    <a:pt x="76269" y="59716"/>
                  </a:lnTo>
                  <a:lnTo>
                    <a:pt x="55687" y="99665"/>
                  </a:lnTo>
                  <a:lnTo>
                    <a:pt x="48348" y="145641"/>
                  </a:lnTo>
                  <a:lnTo>
                    <a:pt x="48479" y="225267"/>
                  </a:lnTo>
                  <a:lnTo>
                    <a:pt x="0" y="228808"/>
                  </a:lnTo>
                  <a:lnTo>
                    <a:pt x="430" y="491907"/>
                  </a:lnTo>
                  <a:lnTo>
                    <a:pt x="194402" y="505437"/>
                  </a:lnTo>
                  <a:lnTo>
                    <a:pt x="388319" y="491272"/>
                  </a:lnTo>
                  <a:lnTo>
                    <a:pt x="388228" y="435880"/>
                  </a:lnTo>
                  <a:lnTo>
                    <a:pt x="180435" y="436220"/>
                  </a:lnTo>
                  <a:lnTo>
                    <a:pt x="180375" y="399523"/>
                  </a:lnTo>
                  <a:lnTo>
                    <a:pt x="169316" y="393667"/>
                  </a:lnTo>
                  <a:lnTo>
                    <a:pt x="160524" y="384756"/>
                  </a:lnTo>
                  <a:lnTo>
                    <a:pt x="154715" y="373373"/>
                  </a:lnTo>
                  <a:lnTo>
                    <a:pt x="152605" y="360102"/>
                  </a:lnTo>
                  <a:lnTo>
                    <a:pt x="155858" y="343966"/>
                  </a:lnTo>
                  <a:lnTo>
                    <a:pt x="164765" y="330742"/>
                  </a:lnTo>
                  <a:lnTo>
                    <a:pt x="177964" y="321795"/>
                  </a:lnTo>
                  <a:lnTo>
                    <a:pt x="194096" y="318490"/>
                  </a:lnTo>
                  <a:lnTo>
                    <a:pt x="388036" y="318173"/>
                  </a:lnTo>
                  <a:lnTo>
                    <a:pt x="387888" y="228173"/>
                  </a:lnTo>
                  <a:lnTo>
                    <a:pt x="339397" y="224790"/>
                  </a:lnTo>
                  <a:lnTo>
                    <a:pt x="339393" y="222021"/>
                  </a:lnTo>
                  <a:lnTo>
                    <a:pt x="90033" y="222429"/>
                  </a:lnTo>
                  <a:lnTo>
                    <a:pt x="89907" y="145573"/>
                  </a:lnTo>
                  <a:lnTo>
                    <a:pt x="97990" y="105087"/>
                  </a:lnTo>
                  <a:lnTo>
                    <a:pt x="120177" y="72043"/>
                  </a:lnTo>
                  <a:lnTo>
                    <a:pt x="153163" y="49756"/>
                  </a:lnTo>
                  <a:lnTo>
                    <a:pt x="193642" y="41543"/>
                  </a:lnTo>
                  <a:lnTo>
                    <a:pt x="293050" y="41381"/>
                  </a:lnTo>
                  <a:lnTo>
                    <a:pt x="279530" y="27909"/>
                  </a:lnTo>
                  <a:lnTo>
                    <a:pt x="239567" y="7336"/>
                  </a:lnTo>
                  <a:lnTo>
                    <a:pt x="193574" y="0"/>
                  </a:lnTo>
                  <a:close/>
                </a:path>
                <a:path w="388620" h="505460">
                  <a:moveTo>
                    <a:pt x="388036" y="318173"/>
                  </a:moveTo>
                  <a:lnTo>
                    <a:pt x="194096" y="318490"/>
                  </a:lnTo>
                  <a:lnTo>
                    <a:pt x="210237" y="321742"/>
                  </a:lnTo>
                  <a:lnTo>
                    <a:pt x="223466" y="330646"/>
                  </a:lnTo>
                  <a:lnTo>
                    <a:pt x="232416" y="343841"/>
                  </a:lnTo>
                  <a:lnTo>
                    <a:pt x="235722" y="359966"/>
                  </a:lnTo>
                  <a:lnTo>
                    <a:pt x="233654" y="372855"/>
                  </a:lnTo>
                  <a:lnTo>
                    <a:pt x="227883" y="384126"/>
                  </a:lnTo>
                  <a:lnTo>
                    <a:pt x="219121" y="393196"/>
                  </a:lnTo>
                  <a:lnTo>
                    <a:pt x="208081" y="399478"/>
                  </a:lnTo>
                  <a:lnTo>
                    <a:pt x="208141" y="436175"/>
                  </a:lnTo>
                  <a:lnTo>
                    <a:pt x="388228" y="435880"/>
                  </a:lnTo>
                  <a:lnTo>
                    <a:pt x="388036" y="318173"/>
                  </a:lnTo>
                  <a:close/>
                </a:path>
                <a:path w="388620" h="505460">
                  <a:moveTo>
                    <a:pt x="193925" y="214642"/>
                  </a:moveTo>
                  <a:lnTo>
                    <a:pt x="90033" y="222429"/>
                  </a:lnTo>
                  <a:lnTo>
                    <a:pt x="297834" y="222089"/>
                  </a:lnTo>
                  <a:lnTo>
                    <a:pt x="193925" y="214642"/>
                  </a:lnTo>
                  <a:close/>
                </a:path>
                <a:path w="388620" h="505460">
                  <a:moveTo>
                    <a:pt x="293050" y="41381"/>
                  </a:moveTo>
                  <a:lnTo>
                    <a:pt x="193642" y="41543"/>
                  </a:lnTo>
                  <a:lnTo>
                    <a:pt x="234142" y="49623"/>
                  </a:lnTo>
                  <a:lnTo>
                    <a:pt x="267198" y="71802"/>
                  </a:lnTo>
                  <a:lnTo>
                    <a:pt x="289493" y="104773"/>
                  </a:lnTo>
                  <a:lnTo>
                    <a:pt x="297709" y="145233"/>
                  </a:lnTo>
                  <a:lnTo>
                    <a:pt x="297834" y="222089"/>
                  </a:lnTo>
                  <a:lnTo>
                    <a:pt x="339393" y="222021"/>
                  </a:lnTo>
                  <a:lnTo>
                    <a:pt x="339267" y="145165"/>
                  </a:lnTo>
                  <a:lnTo>
                    <a:pt x="331778" y="99213"/>
                  </a:lnTo>
                  <a:lnTo>
                    <a:pt x="311066" y="59331"/>
                  </a:lnTo>
                  <a:lnTo>
                    <a:pt x="293050" y="4138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413" y="4316221"/>
              <a:ext cx="512190" cy="11963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4129" y="4533518"/>
              <a:ext cx="486283" cy="11569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6900" y="4739893"/>
              <a:ext cx="343535" cy="122428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9452229" y="1426210"/>
            <a:ext cx="106489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FFFF00"/>
                </a:solidFill>
                <a:latin typeface="Liberation Sans Narrow"/>
                <a:cs typeface="Liberation Sans Narrow"/>
              </a:rPr>
              <a:t>Service</a:t>
            </a:r>
            <a:r>
              <a:rPr dirty="0" sz="1400" spc="45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Key </a:t>
            </a:r>
            <a:r>
              <a:rPr dirty="0" sz="1400" spc="-75">
                <a:solidFill>
                  <a:srgbClr val="FFFF00"/>
                </a:solidFill>
                <a:latin typeface="Trebuchet MS"/>
                <a:cs typeface="Trebuchet MS"/>
              </a:rPr>
              <a:t>Service</a:t>
            </a:r>
            <a:r>
              <a:rPr dirty="0" sz="1400" spc="-7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00"/>
                </a:solidFill>
                <a:latin typeface="Trebuchet MS"/>
                <a:cs typeface="Trebuchet MS"/>
              </a:rPr>
              <a:t>Owner </a:t>
            </a:r>
            <a:r>
              <a:rPr dirty="0" sz="1400" spc="-20">
                <a:solidFill>
                  <a:srgbClr val="FFFF00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9673563" y="1019678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6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132433" y="1607312"/>
            <a:ext cx="868044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90"/>
              </a:spcBef>
            </a:pPr>
            <a:r>
              <a:rPr dirty="0" sz="1400" b="1">
                <a:solidFill>
                  <a:srgbClr val="00AFEF"/>
                </a:solidFill>
                <a:latin typeface="Liberation Sans Narrow"/>
                <a:cs typeface="Liberation Sans Narrow"/>
              </a:rPr>
              <a:t>Krbtgt</a:t>
            </a:r>
            <a:r>
              <a:rPr dirty="0" sz="1400" spc="140" b="1">
                <a:solidFill>
                  <a:srgbClr val="00AFEF"/>
                </a:solidFill>
                <a:latin typeface="Liberation Sans Narrow"/>
                <a:cs typeface="Liberation Sans Narrow"/>
              </a:rPr>
              <a:t> </a:t>
            </a:r>
            <a:r>
              <a:rPr dirty="0" sz="1400" spc="-25" b="1">
                <a:solidFill>
                  <a:srgbClr val="00AFEF"/>
                </a:solidFill>
                <a:latin typeface="Liberation Sans Narrow"/>
                <a:cs typeface="Liberation Sans Narrow"/>
              </a:rPr>
              <a:t>Key</a:t>
            </a:r>
            <a:endParaRPr sz="1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dirty="0" sz="1400" spc="-95">
                <a:solidFill>
                  <a:srgbClr val="00AFEF"/>
                </a:solidFill>
                <a:latin typeface="Trebuchet MS"/>
                <a:cs typeface="Trebuchet MS"/>
              </a:rPr>
              <a:t>Krbtgt</a:t>
            </a:r>
            <a:r>
              <a:rPr dirty="0" sz="1400" spc="-1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00AFEF"/>
                </a:solidFill>
                <a:latin typeface="Trebuchet MS"/>
                <a:cs typeface="Trebuchet MS"/>
              </a:rPr>
              <a:t>Hash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251939" y="1172078"/>
            <a:ext cx="384175" cy="299720"/>
          </a:xfrm>
          <a:custGeom>
            <a:avLst/>
            <a:gdLst/>
            <a:ahLst/>
            <a:cxnLst/>
            <a:rect l="l" t="t" r="r" b="b"/>
            <a:pathLst>
              <a:path w="384175" h="299719">
                <a:moveTo>
                  <a:pt x="149773" y="0"/>
                </a:moveTo>
                <a:lnTo>
                  <a:pt x="102428" y="7631"/>
                </a:lnTo>
                <a:lnTo>
                  <a:pt x="61313" y="28883"/>
                </a:lnTo>
                <a:lnTo>
                  <a:pt x="28893" y="61291"/>
                </a:lnTo>
                <a:lnTo>
                  <a:pt x="7634" y="102391"/>
                </a:lnTo>
                <a:lnTo>
                  <a:pt x="0" y="149720"/>
                </a:lnTo>
                <a:lnTo>
                  <a:pt x="7634" y="197043"/>
                </a:lnTo>
                <a:lnTo>
                  <a:pt x="28893" y="238140"/>
                </a:lnTo>
                <a:lnTo>
                  <a:pt x="61313" y="270547"/>
                </a:lnTo>
                <a:lnTo>
                  <a:pt x="102428" y="291798"/>
                </a:lnTo>
                <a:lnTo>
                  <a:pt x="149774" y="299429"/>
                </a:lnTo>
                <a:lnTo>
                  <a:pt x="165114" y="297324"/>
                </a:lnTo>
                <a:lnTo>
                  <a:pt x="269941" y="192498"/>
                </a:lnTo>
                <a:lnTo>
                  <a:pt x="85585" y="192498"/>
                </a:lnTo>
                <a:lnTo>
                  <a:pt x="68969" y="189122"/>
                </a:lnTo>
                <a:lnTo>
                  <a:pt x="55362" y="179932"/>
                </a:lnTo>
                <a:lnTo>
                  <a:pt x="46169" y="166330"/>
                </a:lnTo>
                <a:lnTo>
                  <a:pt x="42792" y="149720"/>
                </a:lnTo>
                <a:lnTo>
                  <a:pt x="46169" y="133111"/>
                </a:lnTo>
                <a:lnTo>
                  <a:pt x="55362" y="119509"/>
                </a:lnTo>
                <a:lnTo>
                  <a:pt x="68969" y="110318"/>
                </a:lnTo>
                <a:lnTo>
                  <a:pt x="85585" y="106943"/>
                </a:lnTo>
                <a:lnTo>
                  <a:pt x="355496" y="106943"/>
                </a:lnTo>
                <a:lnTo>
                  <a:pt x="384014" y="78425"/>
                </a:lnTo>
                <a:lnTo>
                  <a:pt x="281726" y="78425"/>
                </a:lnTo>
                <a:lnTo>
                  <a:pt x="258297" y="46319"/>
                </a:lnTo>
                <a:lnTo>
                  <a:pt x="227514" y="21566"/>
                </a:lnTo>
                <a:lnTo>
                  <a:pt x="190850" y="5636"/>
                </a:lnTo>
                <a:lnTo>
                  <a:pt x="149773" y="0"/>
                </a:lnTo>
                <a:close/>
              </a:path>
              <a:path w="384175" h="299719">
                <a:moveTo>
                  <a:pt x="355496" y="106943"/>
                </a:moveTo>
                <a:lnTo>
                  <a:pt x="85585" y="106943"/>
                </a:lnTo>
                <a:lnTo>
                  <a:pt x="102200" y="110318"/>
                </a:lnTo>
                <a:lnTo>
                  <a:pt x="115807" y="119509"/>
                </a:lnTo>
                <a:lnTo>
                  <a:pt x="125001" y="133111"/>
                </a:lnTo>
                <a:lnTo>
                  <a:pt x="128377" y="149720"/>
                </a:lnTo>
                <a:lnTo>
                  <a:pt x="125001" y="166330"/>
                </a:lnTo>
                <a:lnTo>
                  <a:pt x="115807" y="179932"/>
                </a:lnTo>
                <a:lnTo>
                  <a:pt x="102200" y="189122"/>
                </a:lnTo>
                <a:lnTo>
                  <a:pt x="85585" y="192498"/>
                </a:lnTo>
                <a:lnTo>
                  <a:pt x="269941" y="192498"/>
                </a:lnTo>
                <a:lnTo>
                  <a:pt x="355496" y="10694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2093341" y="1397508"/>
            <a:ext cx="1433830" cy="447040"/>
          </a:xfrm>
          <a:custGeom>
            <a:avLst/>
            <a:gdLst/>
            <a:ahLst/>
            <a:cxnLst/>
            <a:rect l="l" t="t" r="r" b="b"/>
            <a:pathLst>
              <a:path w="1433829" h="447039">
                <a:moveTo>
                  <a:pt x="1318456" y="410092"/>
                </a:moveTo>
                <a:lnTo>
                  <a:pt x="1308099" y="446658"/>
                </a:lnTo>
                <a:lnTo>
                  <a:pt x="1433703" y="422909"/>
                </a:lnTo>
                <a:lnTo>
                  <a:pt x="1425341" y="415289"/>
                </a:lnTo>
                <a:lnTo>
                  <a:pt x="1336801" y="415289"/>
                </a:lnTo>
                <a:lnTo>
                  <a:pt x="1318456" y="410092"/>
                </a:lnTo>
                <a:close/>
              </a:path>
              <a:path w="1433829" h="447039">
                <a:moveTo>
                  <a:pt x="1328853" y="373386"/>
                </a:moveTo>
                <a:lnTo>
                  <a:pt x="1318456" y="410092"/>
                </a:lnTo>
                <a:lnTo>
                  <a:pt x="1336801" y="415289"/>
                </a:lnTo>
                <a:lnTo>
                  <a:pt x="1347216" y="378587"/>
                </a:lnTo>
                <a:lnTo>
                  <a:pt x="1328853" y="373386"/>
                </a:lnTo>
                <a:close/>
              </a:path>
              <a:path w="1433829" h="447039">
                <a:moveTo>
                  <a:pt x="1339214" y="336803"/>
                </a:moveTo>
                <a:lnTo>
                  <a:pt x="1328853" y="373386"/>
                </a:lnTo>
                <a:lnTo>
                  <a:pt x="1347216" y="378587"/>
                </a:lnTo>
                <a:lnTo>
                  <a:pt x="1336801" y="415289"/>
                </a:lnTo>
                <a:lnTo>
                  <a:pt x="1425341" y="415289"/>
                </a:lnTo>
                <a:lnTo>
                  <a:pt x="1339214" y="336803"/>
                </a:lnTo>
                <a:close/>
              </a:path>
              <a:path w="1433829" h="447039">
                <a:moveTo>
                  <a:pt x="10413" y="0"/>
                </a:moveTo>
                <a:lnTo>
                  <a:pt x="0" y="36575"/>
                </a:lnTo>
                <a:lnTo>
                  <a:pt x="1318456" y="410092"/>
                </a:lnTo>
                <a:lnTo>
                  <a:pt x="1328853" y="373386"/>
                </a:lnTo>
                <a:lnTo>
                  <a:pt x="1041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3721353" y="1256791"/>
            <a:ext cx="2642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solidFill>
                  <a:srgbClr val="FFC000"/>
                </a:solidFill>
                <a:latin typeface="Trebuchet MS"/>
                <a:cs typeface="Trebuchet MS"/>
              </a:rPr>
              <a:t>Forging</a:t>
            </a:r>
            <a:r>
              <a:rPr dirty="0" sz="1800" spc="-7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170">
                <a:solidFill>
                  <a:srgbClr val="FFC000"/>
                </a:solidFill>
                <a:latin typeface="Trebuchet MS"/>
                <a:cs typeface="Trebuchet MS"/>
              </a:rPr>
              <a:t>TGT</a:t>
            </a:r>
            <a:r>
              <a:rPr dirty="0" sz="1800" spc="-12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70">
                <a:solidFill>
                  <a:srgbClr val="FFC000"/>
                </a:solidFill>
                <a:latin typeface="Trebuchet MS"/>
                <a:cs typeface="Trebuchet MS"/>
              </a:rPr>
              <a:t>using</a:t>
            </a:r>
            <a:r>
              <a:rPr dirty="0" sz="1800" spc="-7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dirty="0" sz="1800" spc="-85">
                <a:solidFill>
                  <a:srgbClr val="FFC000"/>
                </a:solidFill>
                <a:latin typeface="Trebuchet MS"/>
                <a:cs typeface="Trebuchet MS"/>
              </a:rPr>
              <a:t> krbtgt </a:t>
            </a:r>
            <a:r>
              <a:rPr dirty="0" sz="1800" spc="-60">
                <a:solidFill>
                  <a:srgbClr val="FFC000"/>
                </a:solidFill>
                <a:latin typeface="Trebuchet MS"/>
                <a:cs typeface="Trebuchet MS"/>
              </a:rPr>
              <a:t>hash</a:t>
            </a:r>
            <a:r>
              <a:rPr dirty="0" sz="1800" spc="-11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C000"/>
                </a:solidFill>
                <a:latin typeface="Trebuchet MS"/>
                <a:cs typeface="Trebuchet MS"/>
              </a:rPr>
              <a:t>(Golden</a:t>
            </a:r>
            <a:r>
              <a:rPr dirty="0" sz="1800" spc="-8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Ticket)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38647" y="2872867"/>
            <a:ext cx="420560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54685" algn="l"/>
                <a:tab pos="1290320" algn="l"/>
                <a:tab pos="2324735" algn="l"/>
                <a:tab pos="32010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5438647" y="3436442"/>
            <a:ext cx="230695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8200" algn="l"/>
                <a:tab pos="1707514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38647" y="4000576"/>
            <a:ext cx="415607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8965" algn="l"/>
                <a:tab pos="1326515" algn="l"/>
                <a:tab pos="1682750" algn="l"/>
                <a:tab pos="2464435" algn="l"/>
                <a:tab pos="3440429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100"/>
              </a:spcBef>
            </a:pPr>
            <a:r>
              <a:rPr dirty="0" spc="100"/>
              <a:t>BONUS </a:t>
            </a:r>
            <a:r>
              <a:rPr dirty="0" spc="105"/>
              <a:t>MISSION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32815" y="1929129"/>
            <a:ext cx="8046084" cy="3265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Pass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hash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account: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418274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145">
                <a:solidFill>
                  <a:srgbClr val="6FAC46"/>
                </a:solidFill>
                <a:latin typeface="Arial"/>
                <a:cs typeface="Arial"/>
              </a:rPr>
              <a:t>::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8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Perform DCSync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dump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krbtgt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hash: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145">
                <a:solidFill>
                  <a:srgbClr val="6FAC46"/>
                </a:solidFill>
                <a:latin typeface="Arial"/>
                <a:cs typeface="Arial"/>
              </a:rPr>
              <a:t>::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375" y="478612"/>
            <a:ext cx="7937500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4"/>
              <a:t>SOLUTION:</a:t>
            </a:r>
            <a:r>
              <a:rPr dirty="0" spc="285"/>
              <a:t> </a:t>
            </a:r>
            <a:r>
              <a:rPr dirty="0" spc="85"/>
              <a:t>PTH</a:t>
            </a:r>
            <a:r>
              <a:rPr dirty="0" spc="340"/>
              <a:t> </a:t>
            </a:r>
            <a:r>
              <a:rPr dirty="0" spc="90"/>
              <a:t>AND</a:t>
            </a:r>
            <a:r>
              <a:rPr dirty="0" spc="275"/>
              <a:t> </a:t>
            </a:r>
            <a:r>
              <a:rPr dirty="0" spc="100"/>
              <a:t>DUMP</a:t>
            </a:r>
            <a:r>
              <a:rPr dirty="0" spc="365"/>
              <a:t> </a:t>
            </a:r>
            <a:r>
              <a:rPr dirty="0" spc="90"/>
              <a:t>KRBTGT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3813" y="1715770"/>
            <a:ext cx="10228580" cy="2868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Golden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ticket: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0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6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0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[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]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[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5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600" spc="2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251523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600" spc="-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8196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\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6FAC46"/>
                </a:solidFill>
                <a:latin typeface="Arial"/>
                <a:cs typeface="Arial"/>
              </a:rPr>
              <a:t>dc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120">
                <a:solidFill>
                  <a:srgbClr val="6FAC46"/>
                </a:solidFill>
                <a:latin typeface="Arial"/>
                <a:cs typeface="Arial"/>
              </a:rPr>
              <a:t>c$ 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2373" y="708406"/>
            <a:ext cx="6051550" cy="467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0"/>
              <a:t>SOLUTION</a:t>
            </a:r>
            <a:r>
              <a:rPr dirty="0" spc="320"/>
              <a:t> </a:t>
            </a:r>
            <a:r>
              <a:rPr dirty="0" spc="114"/>
              <a:t>GOLDEN</a:t>
            </a:r>
            <a:r>
              <a:rPr dirty="0" spc="300"/>
              <a:t> </a:t>
            </a:r>
            <a:r>
              <a:rPr dirty="0" spc="100"/>
              <a:t>TICKET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63" y="743712"/>
            <a:ext cx="11957304" cy="5382768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1901444"/>
            <a:ext cx="3745229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17164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07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7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593413"/>
            <a:ext cx="262953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323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4157852"/>
            <a:ext cx="355092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3230" algn="l"/>
                <a:tab pos="25927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4427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30797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 Black"/>
                <a:cs typeface="Arial Black"/>
              </a:rPr>
              <a:t>ATTACK</a:t>
            </a:r>
            <a:r>
              <a:rPr dirty="0" sz="2900" spc="5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PLAN</a:t>
            </a:r>
            <a:endParaRPr sz="2900">
              <a:latin typeface="Arial Black"/>
              <a:cs typeface="Arial Black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827776" y="2846832"/>
            <a:ext cx="536575" cy="655320"/>
            <a:chOff x="5827776" y="2846832"/>
            <a:chExt cx="536575" cy="655320"/>
          </a:xfrm>
        </p:grpSpPr>
        <p:sp>
          <p:nvSpPr>
            <p:cNvPr id="7" name="object 7" descr=""/>
            <p:cNvSpPr/>
            <p:nvPr/>
          </p:nvSpPr>
          <p:spPr>
            <a:xfrm>
              <a:off x="5827776" y="3126359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0" y="0"/>
                  </a:moveTo>
                  <a:lnTo>
                    <a:pt x="0" y="81279"/>
                  </a:lnTo>
                  <a:lnTo>
                    <a:pt x="4025" y="115508"/>
                  </a:lnTo>
                  <a:lnTo>
                    <a:pt x="35044" y="180635"/>
                  </a:lnTo>
                  <a:lnTo>
                    <a:pt x="61244" y="210931"/>
                  </a:lnTo>
                  <a:lnTo>
                    <a:pt x="94043" y="239315"/>
                  </a:lnTo>
                  <a:lnTo>
                    <a:pt x="133045" y="265485"/>
                  </a:lnTo>
                  <a:lnTo>
                    <a:pt x="177853" y="289141"/>
                  </a:lnTo>
                  <a:lnTo>
                    <a:pt x="228071" y="309981"/>
                  </a:lnTo>
                  <a:lnTo>
                    <a:pt x="283303" y="327705"/>
                  </a:lnTo>
                  <a:lnTo>
                    <a:pt x="343153" y="342011"/>
                  </a:lnTo>
                  <a:lnTo>
                    <a:pt x="343153" y="375285"/>
                  </a:lnTo>
                  <a:lnTo>
                    <a:pt x="536448" y="320039"/>
                  </a:lnTo>
                  <a:lnTo>
                    <a:pt x="343153" y="227329"/>
                  </a:lnTo>
                  <a:lnTo>
                    <a:pt x="343153" y="260603"/>
                  </a:lnTo>
                  <a:lnTo>
                    <a:pt x="283303" y="246332"/>
                  </a:lnTo>
                  <a:lnTo>
                    <a:pt x="228071" y="228636"/>
                  </a:lnTo>
                  <a:lnTo>
                    <a:pt x="177853" y="207817"/>
                  </a:lnTo>
                  <a:lnTo>
                    <a:pt x="133045" y="184178"/>
                  </a:lnTo>
                  <a:lnTo>
                    <a:pt x="94043" y="158019"/>
                  </a:lnTo>
                  <a:lnTo>
                    <a:pt x="61244" y="129643"/>
                  </a:lnTo>
                  <a:lnTo>
                    <a:pt x="35044" y="99351"/>
                  </a:lnTo>
                  <a:lnTo>
                    <a:pt x="4025" y="34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827968" y="284683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6255" y="0"/>
                  </a:moveTo>
                  <a:lnTo>
                    <a:pt x="497107" y="746"/>
                  </a:lnTo>
                  <a:lnTo>
                    <a:pt x="458150" y="2920"/>
                  </a:lnTo>
                  <a:lnTo>
                    <a:pt x="396782" y="9527"/>
                  </a:lnTo>
                  <a:lnTo>
                    <a:pt x="338525" y="19554"/>
                  </a:lnTo>
                  <a:lnTo>
                    <a:pt x="283718" y="32764"/>
                  </a:lnTo>
                  <a:lnTo>
                    <a:pt x="232700" y="48920"/>
                  </a:lnTo>
                  <a:lnTo>
                    <a:pt x="185811" y="67783"/>
                  </a:lnTo>
                  <a:lnTo>
                    <a:pt x="143389" y="89115"/>
                  </a:lnTo>
                  <a:lnTo>
                    <a:pt x="105773" y="112680"/>
                  </a:lnTo>
                  <a:lnTo>
                    <a:pt x="73302" y="138240"/>
                  </a:lnTo>
                  <a:lnTo>
                    <a:pt x="46317" y="165556"/>
                  </a:lnTo>
                  <a:lnTo>
                    <a:pt x="10155" y="224507"/>
                  </a:lnTo>
                  <a:lnTo>
                    <a:pt x="0" y="287633"/>
                  </a:lnTo>
                  <a:lnTo>
                    <a:pt x="5522" y="320166"/>
                  </a:lnTo>
                  <a:lnTo>
                    <a:pt x="17717" y="289173"/>
                  </a:lnTo>
                  <a:lnTo>
                    <a:pt x="36157" y="259619"/>
                  </a:lnTo>
                  <a:lnTo>
                    <a:pt x="90162" y="205552"/>
                  </a:lnTo>
                  <a:lnTo>
                    <a:pt x="124925" y="181402"/>
                  </a:lnTo>
                  <a:lnTo>
                    <a:pt x="164326" y="159414"/>
                  </a:lnTo>
                  <a:lnTo>
                    <a:pt x="207963" y="139771"/>
                  </a:lnTo>
                  <a:lnTo>
                    <a:pt x="255435" y="122653"/>
                  </a:lnTo>
                  <a:lnTo>
                    <a:pt x="306339" y="108241"/>
                  </a:lnTo>
                  <a:lnTo>
                    <a:pt x="360275" y="96717"/>
                  </a:lnTo>
                  <a:lnTo>
                    <a:pt x="416841" y="88261"/>
                  </a:lnTo>
                  <a:lnTo>
                    <a:pt x="475635" y="83055"/>
                  </a:lnTo>
                  <a:lnTo>
                    <a:pt x="536255" y="81279"/>
                  </a:lnTo>
                  <a:lnTo>
                    <a:pt x="536255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9460992" y="2865627"/>
            <a:ext cx="536575" cy="655320"/>
            <a:chOff x="9460992" y="2865627"/>
            <a:chExt cx="536575" cy="655320"/>
          </a:xfrm>
        </p:grpSpPr>
        <p:sp>
          <p:nvSpPr>
            <p:cNvPr id="10" name="object 10" descr=""/>
            <p:cNvSpPr/>
            <p:nvPr/>
          </p:nvSpPr>
          <p:spPr>
            <a:xfrm>
              <a:off x="9460992" y="2865627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193293" y="0"/>
                  </a:moveTo>
                  <a:lnTo>
                    <a:pt x="0" y="55245"/>
                  </a:lnTo>
                  <a:lnTo>
                    <a:pt x="193293" y="147955"/>
                  </a:lnTo>
                  <a:lnTo>
                    <a:pt x="193293" y="114681"/>
                  </a:lnTo>
                  <a:lnTo>
                    <a:pt x="253144" y="128952"/>
                  </a:lnTo>
                  <a:lnTo>
                    <a:pt x="308376" y="146648"/>
                  </a:lnTo>
                  <a:lnTo>
                    <a:pt x="358594" y="167467"/>
                  </a:lnTo>
                  <a:lnTo>
                    <a:pt x="403402" y="191106"/>
                  </a:lnTo>
                  <a:lnTo>
                    <a:pt x="442404" y="217265"/>
                  </a:lnTo>
                  <a:lnTo>
                    <a:pt x="475203" y="245641"/>
                  </a:lnTo>
                  <a:lnTo>
                    <a:pt x="501403" y="275933"/>
                  </a:lnTo>
                  <a:lnTo>
                    <a:pt x="532422" y="341056"/>
                  </a:lnTo>
                  <a:lnTo>
                    <a:pt x="536448" y="375285"/>
                  </a:lnTo>
                  <a:lnTo>
                    <a:pt x="536448" y="294005"/>
                  </a:lnTo>
                  <a:lnTo>
                    <a:pt x="520608" y="226557"/>
                  </a:lnTo>
                  <a:lnTo>
                    <a:pt x="475203" y="164353"/>
                  </a:lnTo>
                  <a:lnTo>
                    <a:pt x="442404" y="135969"/>
                  </a:lnTo>
                  <a:lnTo>
                    <a:pt x="403402" y="109799"/>
                  </a:lnTo>
                  <a:lnTo>
                    <a:pt x="358594" y="86143"/>
                  </a:lnTo>
                  <a:lnTo>
                    <a:pt x="308376" y="65303"/>
                  </a:lnTo>
                  <a:lnTo>
                    <a:pt x="253144" y="47579"/>
                  </a:lnTo>
                  <a:lnTo>
                    <a:pt x="193293" y="33274"/>
                  </a:lnTo>
                  <a:lnTo>
                    <a:pt x="19329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460992" y="320027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0732" y="0"/>
                  </a:moveTo>
                  <a:lnTo>
                    <a:pt x="500098" y="60547"/>
                  </a:lnTo>
                  <a:lnTo>
                    <a:pt x="446093" y="114614"/>
                  </a:lnTo>
                  <a:lnTo>
                    <a:pt x="411330" y="138764"/>
                  </a:lnTo>
                  <a:lnTo>
                    <a:pt x="371929" y="160752"/>
                  </a:lnTo>
                  <a:lnTo>
                    <a:pt x="328292" y="180395"/>
                  </a:lnTo>
                  <a:lnTo>
                    <a:pt x="280820" y="197513"/>
                  </a:lnTo>
                  <a:lnTo>
                    <a:pt x="229915" y="211925"/>
                  </a:lnTo>
                  <a:lnTo>
                    <a:pt x="175979" y="223449"/>
                  </a:lnTo>
                  <a:lnTo>
                    <a:pt x="119414" y="231905"/>
                  </a:lnTo>
                  <a:lnTo>
                    <a:pt x="60620" y="237111"/>
                  </a:lnTo>
                  <a:lnTo>
                    <a:pt x="0" y="238887"/>
                  </a:lnTo>
                  <a:lnTo>
                    <a:pt x="0" y="320166"/>
                  </a:lnTo>
                  <a:lnTo>
                    <a:pt x="39147" y="319420"/>
                  </a:lnTo>
                  <a:lnTo>
                    <a:pt x="78104" y="317246"/>
                  </a:lnTo>
                  <a:lnTo>
                    <a:pt x="139473" y="310639"/>
                  </a:lnTo>
                  <a:lnTo>
                    <a:pt x="197730" y="300612"/>
                  </a:lnTo>
                  <a:lnTo>
                    <a:pt x="252537" y="287402"/>
                  </a:lnTo>
                  <a:lnTo>
                    <a:pt x="303554" y="271246"/>
                  </a:lnTo>
                  <a:lnTo>
                    <a:pt x="350444" y="252383"/>
                  </a:lnTo>
                  <a:lnTo>
                    <a:pt x="392866" y="231051"/>
                  </a:lnTo>
                  <a:lnTo>
                    <a:pt x="430482" y="207486"/>
                  </a:lnTo>
                  <a:lnTo>
                    <a:pt x="462952" y="181926"/>
                  </a:lnTo>
                  <a:lnTo>
                    <a:pt x="489938" y="154610"/>
                  </a:lnTo>
                  <a:lnTo>
                    <a:pt x="526100" y="95659"/>
                  </a:lnTo>
                  <a:lnTo>
                    <a:pt x="536255" y="32533"/>
                  </a:lnTo>
                  <a:lnTo>
                    <a:pt x="530732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024" y="526745"/>
            <a:ext cx="3957320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PASS</a:t>
            </a:r>
            <a:r>
              <a:rPr dirty="0" spc="390"/>
              <a:t> </a:t>
            </a:r>
            <a:r>
              <a:rPr dirty="0" spc="90"/>
              <a:t>THE</a:t>
            </a:r>
            <a:r>
              <a:rPr dirty="0" spc="390"/>
              <a:t> </a:t>
            </a:r>
            <a:r>
              <a:rPr dirty="0" spc="100"/>
              <a:t>TICKET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49883" y="1252174"/>
            <a:ext cx="10010775" cy="5073650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Getting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user’s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tickets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impersonate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user.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tickets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LSASS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extracted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Mimikatz:</a:t>
            </a:r>
            <a:endParaRPr sz="1800">
              <a:latin typeface="Arial"/>
              <a:cs typeface="Arial"/>
            </a:endParaRPr>
          </a:p>
          <a:p>
            <a:pPr marL="208279">
              <a:lnSpc>
                <a:spcPct val="100000"/>
              </a:lnSpc>
              <a:spcBef>
                <a:spcPts val="129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 marL="208279">
              <a:lnSpc>
                <a:spcPct val="100000"/>
              </a:lnSpc>
              <a:spcBef>
                <a:spcPts val="1010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 marL="208279">
              <a:lnSpc>
                <a:spcPct val="100000"/>
              </a:lnSpc>
              <a:spcBef>
                <a:spcPts val="105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Rubeus</a:t>
            </a:r>
            <a:endParaRPr sz="1800">
              <a:latin typeface="Arial"/>
              <a:cs typeface="Arial"/>
            </a:endParaRPr>
          </a:p>
          <a:p>
            <a:pPr marL="208279">
              <a:lnSpc>
                <a:spcPct val="100000"/>
              </a:lnSpc>
              <a:spcBef>
                <a:spcPts val="1065"/>
              </a:spcBef>
              <a:tabLst>
                <a:tab pos="204152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endParaRPr sz="1700">
              <a:latin typeface="Arial"/>
              <a:cs typeface="Arial"/>
            </a:endParaRPr>
          </a:p>
          <a:p>
            <a:pPr marL="80645" marR="236854">
              <a:lnSpc>
                <a:spcPct val="150100"/>
              </a:lnSpc>
              <a:spcBef>
                <a:spcPts val="122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dumped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.kirbi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format.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injected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using Mimikatz:</a:t>
            </a:r>
            <a:endParaRPr sz="1800">
              <a:latin typeface="Arial"/>
              <a:cs typeface="Arial"/>
            </a:endParaRPr>
          </a:p>
          <a:p>
            <a:pPr marL="145415">
              <a:lnSpc>
                <a:spcPct val="100000"/>
              </a:lnSpc>
              <a:spcBef>
                <a:spcPts val="144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z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 marL="145415">
              <a:lnSpc>
                <a:spcPct val="100000"/>
              </a:lnSpc>
              <a:spcBef>
                <a:spcPts val="1015"/>
              </a:spcBef>
              <a:tabLst>
                <a:tab pos="194437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6FAC46"/>
                </a:solidFill>
                <a:latin typeface="Arial"/>
                <a:cs typeface="Arial"/>
              </a:rPr>
              <a:t>::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i</a:t>
            </a:r>
            <a:endParaRPr sz="1700">
              <a:latin typeface="Arial"/>
              <a:cs typeface="Arial"/>
            </a:endParaRPr>
          </a:p>
          <a:p>
            <a:pPr marL="145415">
              <a:lnSpc>
                <a:spcPct val="100000"/>
              </a:lnSpc>
              <a:spcBef>
                <a:spcPts val="105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Rubeus</a:t>
            </a:r>
            <a:endParaRPr sz="1800">
              <a:latin typeface="Arial"/>
              <a:cs typeface="Arial"/>
            </a:endParaRPr>
          </a:p>
          <a:p>
            <a:pPr marL="145415">
              <a:lnSpc>
                <a:spcPct val="100000"/>
              </a:lnSpc>
              <a:spcBef>
                <a:spcPts val="1060"/>
              </a:spcBef>
              <a:tabLst>
                <a:tab pos="1977389" algn="l"/>
                <a:tab pos="243078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i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00"/>
              <a:t>MAIN</a:t>
            </a:r>
            <a:r>
              <a:rPr dirty="0" sz="3000" spc="305"/>
              <a:t> </a:t>
            </a:r>
            <a:r>
              <a:rPr dirty="0" sz="3000" spc="105"/>
              <a:t>COMPONENTS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638800">
              <a:lnSpc>
                <a:spcPts val="1240"/>
              </a:lnSpc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45324"/>
            <a:ext cx="4900295" cy="3897629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Organizational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Units</a:t>
            </a:r>
            <a:r>
              <a:rPr dirty="0" sz="17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(OUs)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easier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manage</a:t>
            </a:r>
            <a:r>
              <a:rPr dirty="0" sz="17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one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easier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delegate</a:t>
            </a:r>
            <a:r>
              <a:rPr dirty="0" sz="17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dirty="0" sz="17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r>
              <a:rPr dirty="0" sz="17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r>
              <a:rPr dirty="0" sz="17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(GPO)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Centrally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managed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settings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Apply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 users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Example: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password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Active</a:t>
            </a:r>
            <a:r>
              <a:rPr dirty="0" sz="17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Directory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Centralized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everything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23053" y="3351352"/>
            <a:ext cx="292735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/>
              <a:t>DELEGATION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DELEGATION</a:t>
            </a:r>
            <a:r>
              <a:rPr dirty="0" spc="365"/>
              <a:t> </a:t>
            </a:r>
            <a:r>
              <a:rPr dirty="0" spc="114"/>
              <a:t>(UNCONSTRAINED)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551484" y="1183385"/>
            <a:ext cx="11163935" cy="5050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Feature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allows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 impersonate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 perform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 their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behalf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(via Kerberos).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option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available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2000.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Arial"/>
              <a:cs typeface="Arial"/>
            </a:endParaRPr>
          </a:p>
          <a:p>
            <a:pPr marL="299085" marR="814069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running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authenticating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requiring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back-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end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(i.e.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sql).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algn="just" marL="299085" marR="4953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authenticating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accessing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“Unconstrained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Delegation”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enabled,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copy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 user’s</a:t>
            </a:r>
            <a:r>
              <a:rPr dirty="0" sz="18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TGT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(TGS)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later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gets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saved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computer’s memory.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 use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 user’s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TGT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 access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 behalf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you compromised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“Unconstrained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Delegation”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 dump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 saved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tickets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“Pass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Ticket”.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authenticating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 this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computer?!!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65548" y="2410304"/>
            <a:ext cx="855980" cy="1188720"/>
          </a:xfrm>
          <a:custGeom>
            <a:avLst/>
            <a:gdLst/>
            <a:ahLst/>
            <a:cxnLst/>
            <a:rect l="l" t="t" r="r" b="b"/>
            <a:pathLst>
              <a:path w="855980" h="1188720">
                <a:moveTo>
                  <a:pt x="335615" y="381415"/>
                </a:moveTo>
                <a:lnTo>
                  <a:pt x="268505" y="381415"/>
                </a:lnTo>
                <a:lnTo>
                  <a:pt x="268505" y="402519"/>
                </a:lnTo>
                <a:lnTo>
                  <a:pt x="272861" y="450616"/>
                </a:lnTo>
                <a:lnTo>
                  <a:pt x="285590" y="496606"/>
                </a:lnTo>
                <a:lnTo>
                  <a:pt x="306190" y="539457"/>
                </a:lnTo>
                <a:lnTo>
                  <a:pt x="334161" y="578134"/>
                </a:lnTo>
                <a:lnTo>
                  <a:pt x="369003" y="611606"/>
                </a:lnTo>
                <a:lnTo>
                  <a:pt x="369003" y="659545"/>
                </a:lnTo>
                <a:lnTo>
                  <a:pt x="364892" y="665695"/>
                </a:lnTo>
                <a:lnTo>
                  <a:pt x="276390" y="701963"/>
                </a:lnTo>
                <a:lnTo>
                  <a:pt x="230474" y="719161"/>
                </a:lnTo>
                <a:lnTo>
                  <a:pt x="185716" y="738092"/>
                </a:lnTo>
                <a:lnTo>
                  <a:pt x="142799" y="759342"/>
                </a:lnTo>
                <a:lnTo>
                  <a:pt x="101765" y="783811"/>
                </a:lnTo>
                <a:lnTo>
                  <a:pt x="63083" y="812188"/>
                </a:lnTo>
                <a:lnTo>
                  <a:pt x="17147" y="868543"/>
                </a:lnTo>
                <a:lnTo>
                  <a:pt x="0" y="939185"/>
                </a:lnTo>
                <a:lnTo>
                  <a:pt x="0" y="1188301"/>
                </a:lnTo>
                <a:lnTo>
                  <a:pt x="373638" y="814665"/>
                </a:lnTo>
                <a:lnTo>
                  <a:pt x="365095" y="738092"/>
                </a:lnTo>
                <a:lnTo>
                  <a:pt x="384067" y="730335"/>
                </a:lnTo>
                <a:lnTo>
                  <a:pt x="405511" y="717577"/>
                </a:lnTo>
                <a:lnTo>
                  <a:pt x="421947" y="699491"/>
                </a:lnTo>
                <a:lnTo>
                  <a:pt x="432461" y="677436"/>
                </a:lnTo>
                <a:lnTo>
                  <a:pt x="436134" y="652767"/>
                </a:lnTo>
                <a:lnTo>
                  <a:pt x="436134" y="651089"/>
                </a:lnTo>
                <a:lnTo>
                  <a:pt x="537215" y="651089"/>
                </a:lnTo>
                <a:lnTo>
                  <a:pt x="584525" y="603779"/>
                </a:lnTo>
                <a:lnTo>
                  <a:pt x="536940" y="603779"/>
                </a:lnTo>
                <a:lnTo>
                  <a:pt x="490789" y="598462"/>
                </a:lnTo>
                <a:lnTo>
                  <a:pt x="448418" y="583316"/>
                </a:lnTo>
                <a:lnTo>
                  <a:pt x="411037" y="559552"/>
                </a:lnTo>
                <a:lnTo>
                  <a:pt x="379855" y="528380"/>
                </a:lnTo>
                <a:lnTo>
                  <a:pt x="356084" y="491011"/>
                </a:lnTo>
                <a:lnTo>
                  <a:pt x="340934" y="448654"/>
                </a:lnTo>
                <a:lnTo>
                  <a:pt x="335615" y="402519"/>
                </a:lnTo>
                <a:lnTo>
                  <a:pt x="335615" y="381415"/>
                </a:lnTo>
                <a:close/>
              </a:path>
              <a:path w="855980" h="1188720">
                <a:moveTo>
                  <a:pt x="537215" y="651089"/>
                </a:moveTo>
                <a:lnTo>
                  <a:pt x="436134" y="651089"/>
                </a:lnTo>
                <a:lnTo>
                  <a:pt x="485750" y="665909"/>
                </a:lnTo>
                <a:lnTo>
                  <a:pt x="519164" y="669140"/>
                </a:lnTo>
                <a:lnTo>
                  <a:pt x="537215" y="651089"/>
                </a:lnTo>
                <a:close/>
              </a:path>
              <a:path w="855980" h="1188720">
                <a:moveTo>
                  <a:pt x="593586" y="594719"/>
                </a:moveTo>
                <a:lnTo>
                  <a:pt x="583112" y="598462"/>
                </a:lnTo>
                <a:lnTo>
                  <a:pt x="536940" y="603779"/>
                </a:lnTo>
                <a:lnTo>
                  <a:pt x="584525" y="603779"/>
                </a:lnTo>
                <a:lnTo>
                  <a:pt x="593586" y="594719"/>
                </a:lnTo>
                <a:close/>
              </a:path>
              <a:path w="855980" h="1188720">
                <a:moveTo>
                  <a:pt x="842055" y="222705"/>
                </a:moveTo>
                <a:lnTo>
                  <a:pt x="692677" y="222704"/>
                </a:lnTo>
                <a:lnTo>
                  <a:pt x="708281" y="223482"/>
                </a:lnTo>
                <a:lnTo>
                  <a:pt x="723571" y="226670"/>
                </a:lnTo>
                <a:lnTo>
                  <a:pt x="738271" y="232217"/>
                </a:lnTo>
                <a:lnTo>
                  <a:pt x="738271" y="402519"/>
                </a:lnTo>
                <a:lnTo>
                  <a:pt x="732955" y="448654"/>
                </a:lnTo>
                <a:lnTo>
                  <a:pt x="729229" y="459076"/>
                </a:lnTo>
                <a:lnTo>
                  <a:pt x="839289" y="349017"/>
                </a:lnTo>
                <a:lnTo>
                  <a:pt x="847815" y="334385"/>
                </a:lnTo>
                <a:lnTo>
                  <a:pt x="851904" y="322827"/>
                </a:lnTo>
                <a:lnTo>
                  <a:pt x="854517" y="310896"/>
                </a:lnTo>
                <a:lnTo>
                  <a:pt x="855650" y="298742"/>
                </a:lnTo>
                <a:lnTo>
                  <a:pt x="855295" y="286515"/>
                </a:lnTo>
                <a:lnTo>
                  <a:pt x="847714" y="240313"/>
                </a:lnTo>
                <a:lnTo>
                  <a:pt x="842055" y="222705"/>
                </a:lnTo>
                <a:close/>
              </a:path>
              <a:path w="855980" h="1188720">
                <a:moveTo>
                  <a:pt x="542253" y="0"/>
                </a:moveTo>
                <a:lnTo>
                  <a:pt x="492793" y="3889"/>
                </a:lnTo>
                <a:lnTo>
                  <a:pt x="445577" y="15192"/>
                </a:lnTo>
                <a:lnTo>
                  <a:pt x="401266" y="33362"/>
                </a:lnTo>
                <a:lnTo>
                  <a:pt x="360519" y="57850"/>
                </a:lnTo>
                <a:lnTo>
                  <a:pt x="324000" y="88109"/>
                </a:lnTo>
                <a:lnTo>
                  <a:pt x="292367" y="123592"/>
                </a:lnTo>
                <a:lnTo>
                  <a:pt x="266283" y="163751"/>
                </a:lnTo>
                <a:lnTo>
                  <a:pt x="246409" y="208039"/>
                </a:lnTo>
                <a:lnTo>
                  <a:pt x="233404" y="255907"/>
                </a:lnTo>
                <a:lnTo>
                  <a:pt x="232733" y="259541"/>
                </a:lnTo>
                <a:lnTo>
                  <a:pt x="225005" y="291801"/>
                </a:lnTo>
                <a:lnTo>
                  <a:pt x="214100" y="323020"/>
                </a:lnTo>
                <a:lnTo>
                  <a:pt x="200114" y="352968"/>
                </a:lnTo>
                <a:lnTo>
                  <a:pt x="183141" y="381415"/>
                </a:lnTo>
                <a:lnTo>
                  <a:pt x="452562" y="381415"/>
                </a:lnTo>
                <a:lnTo>
                  <a:pt x="508626" y="375473"/>
                </a:lnTo>
                <a:lnTo>
                  <a:pt x="549775" y="359641"/>
                </a:lnTo>
                <a:lnTo>
                  <a:pt x="601158" y="310267"/>
                </a:lnTo>
                <a:lnTo>
                  <a:pt x="618303" y="282703"/>
                </a:lnTo>
                <a:lnTo>
                  <a:pt x="634360" y="257210"/>
                </a:lnTo>
                <a:lnTo>
                  <a:pt x="652785" y="236775"/>
                </a:lnTo>
                <a:lnTo>
                  <a:pt x="677033" y="224390"/>
                </a:lnTo>
                <a:lnTo>
                  <a:pt x="692677" y="222704"/>
                </a:lnTo>
                <a:lnTo>
                  <a:pt x="842055" y="222705"/>
                </a:lnTo>
                <a:lnTo>
                  <a:pt x="833582" y="196338"/>
                </a:lnTo>
                <a:lnTo>
                  <a:pt x="813328" y="155212"/>
                </a:lnTo>
                <a:lnTo>
                  <a:pt x="787378" y="117554"/>
                </a:lnTo>
                <a:lnTo>
                  <a:pt x="756159" y="83984"/>
                </a:lnTo>
                <a:lnTo>
                  <a:pt x="720097" y="55122"/>
                </a:lnTo>
                <a:lnTo>
                  <a:pt x="638095" y="45493"/>
                </a:lnTo>
                <a:lnTo>
                  <a:pt x="619360" y="19846"/>
                </a:lnTo>
                <a:lnTo>
                  <a:pt x="581998" y="2496"/>
                </a:lnTo>
                <a:lnTo>
                  <a:pt x="555553" y="246"/>
                </a:lnTo>
                <a:lnTo>
                  <a:pt x="542253" y="0"/>
                </a:lnTo>
                <a:close/>
              </a:path>
              <a:path w="855980" h="1188720">
                <a:moveTo>
                  <a:pt x="667027" y="29341"/>
                </a:moveTo>
                <a:lnTo>
                  <a:pt x="660774" y="30731"/>
                </a:lnTo>
                <a:lnTo>
                  <a:pt x="655012" y="33752"/>
                </a:lnTo>
                <a:lnTo>
                  <a:pt x="638095" y="45493"/>
                </a:lnTo>
                <a:lnTo>
                  <a:pt x="703537" y="45493"/>
                </a:lnTo>
                <a:lnTo>
                  <a:pt x="679619" y="31586"/>
                </a:lnTo>
                <a:lnTo>
                  <a:pt x="673425" y="29615"/>
                </a:lnTo>
                <a:lnTo>
                  <a:pt x="667027" y="2934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7176770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DELEGATION</a:t>
            </a:r>
            <a:r>
              <a:rPr dirty="0" spc="370"/>
              <a:t> </a:t>
            </a:r>
            <a:r>
              <a:rPr dirty="0" spc="114"/>
              <a:t>(UNCONSTRAINED)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0" y="2435351"/>
            <a:ext cx="2240279" cy="227380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897252" y="2484120"/>
            <a:ext cx="4711065" cy="2341245"/>
            <a:chOff x="1897252" y="2484120"/>
            <a:chExt cx="4711065" cy="23412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3063" y="2484120"/>
              <a:ext cx="1904999" cy="234086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897252" y="3270377"/>
              <a:ext cx="3035935" cy="114300"/>
            </a:xfrm>
            <a:custGeom>
              <a:avLst/>
              <a:gdLst/>
              <a:ahLst/>
              <a:cxnLst/>
              <a:rect l="l" t="t" r="r" b="b"/>
              <a:pathLst>
                <a:path w="3035935" h="114300">
                  <a:moveTo>
                    <a:pt x="2921635" y="0"/>
                  </a:moveTo>
                  <a:lnTo>
                    <a:pt x="2921465" y="38142"/>
                  </a:lnTo>
                  <a:lnTo>
                    <a:pt x="2940558" y="38226"/>
                  </a:lnTo>
                  <a:lnTo>
                    <a:pt x="2940431" y="76326"/>
                  </a:lnTo>
                  <a:lnTo>
                    <a:pt x="2921295" y="76326"/>
                  </a:lnTo>
                  <a:lnTo>
                    <a:pt x="2921127" y="114300"/>
                  </a:lnTo>
                  <a:lnTo>
                    <a:pt x="2997924" y="76326"/>
                  </a:lnTo>
                  <a:lnTo>
                    <a:pt x="2940431" y="76326"/>
                  </a:lnTo>
                  <a:lnTo>
                    <a:pt x="2998094" y="76242"/>
                  </a:lnTo>
                  <a:lnTo>
                    <a:pt x="3035681" y="57658"/>
                  </a:lnTo>
                  <a:lnTo>
                    <a:pt x="2921635" y="0"/>
                  </a:lnTo>
                  <a:close/>
                </a:path>
                <a:path w="3035935" h="114300">
                  <a:moveTo>
                    <a:pt x="2921465" y="38142"/>
                  </a:moveTo>
                  <a:lnTo>
                    <a:pt x="2921296" y="76242"/>
                  </a:lnTo>
                  <a:lnTo>
                    <a:pt x="2940431" y="76326"/>
                  </a:lnTo>
                  <a:lnTo>
                    <a:pt x="2940558" y="38226"/>
                  </a:lnTo>
                  <a:lnTo>
                    <a:pt x="2921465" y="38142"/>
                  </a:lnTo>
                  <a:close/>
                </a:path>
                <a:path w="3035935" h="114300">
                  <a:moveTo>
                    <a:pt x="254" y="25273"/>
                  </a:moveTo>
                  <a:lnTo>
                    <a:pt x="0" y="63373"/>
                  </a:lnTo>
                  <a:lnTo>
                    <a:pt x="2921296" y="76242"/>
                  </a:lnTo>
                  <a:lnTo>
                    <a:pt x="2921465" y="38142"/>
                  </a:lnTo>
                  <a:lnTo>
                    <a:pt x="254" y="25273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927608" y="2355341"/>
            <a:ext cx="463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FFF00"/>
                </a:solidFill>
                <a:latin typeface="Liberation Sans Narrow"/>
                <a:cs typeface="Liberation Sans Narrow"/>
              </a:rPr>
              <a:t>User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25059" y="2243454"/>
            <a:ext cx="14649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800" spc="45" b="1">
                <a:solidFill>
                  <a:srgbClr val="FFFF00"/>
                </a:solidFill>
                <a:latin typeface="Liberation Sans Narrow"/>
                <a:cs typeface="Liberation Sans Narrow"/>
              </a:rPr>
              <a:t>(delegation</a:t>
            </a:r>
            <a:r>
              <a:rPr dirty="0" sz="1800" spc="1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30" b="1">
                <a:solidFill>
                  <a:srgbClr val="FFFF00"/>
                </a:solidFill>
                <a:latin typeface="Liberation Sans Narrow"/>
                <a:cs typeface="Liberation Sans Narrow"/>
              </a:rPr>
              <a:t>on)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52217" y="2913380"/>
            <a:ext cx="231838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Authenticates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wks-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137775" y="3030473"/>
            <a:ext cx="101726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File</a:t>
            </a:r>
            <a:r>
              <a:rPr dirty="0" sz="1800" spc="3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Server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374765" y="3349625"/>
            <a:ext cx="2906395" cy="114300"/>
          </a:xfrm>
          <a:custGeom>
            <a:avLst/>
            <a:gdLst/>
            <a:ahLst/>
            <a:cxnLst/>
            <a:rect l="l" t="t" r="r" b="b"/>
            <a:pathLst>
              <a:path w="2906395" h="114300">
                <a:moveTo>
                  <a:pt x="2792349" y="0"/>
                </a:moveTo>
                <a:lnTo>
                  <a:pt x="2792179" y="38139"/>
                </a:lnTo>
                <a:lnTo>
                  <a:pt x="2811271" y="38226"/>
                </a:lnTo>
                <a:lnTo>
                  <a:pt x="2811017" y="76326"/>
                </a:lnTo>
                <a:lnTo>
                  <a:pt x="2792009" y="76326"/>
                </a:lnTo>
                <a:lnTo>
                  <a:pt x="2791841" y="114300"/>
                </a:lnTo>
                <a:lnTo>
                  <a:pt x="2868638" y="76326"/>
                </a:lnTo>
                <a:lnTo>
                  <a:pt x="2811017" y="76326"/>
                </a:lnTo>
                <a:lnTo>
                  <a:pt x="2868815" y="76239"/>
                </a:lnTo>
                <a:lnTo>
                  <a:pt x="2906394" y="57658"/>
                </a:lnTo>
                <a:lnTo>
                  <a:pt x="2792349" y="0"/>
                </a:lnTo>
                <a:close/>
              </a:path>
              <a:path w="2906395" h="114300">
                <a:moveTo>
                  <a:pt x="2792179" y="38139"/>
                </a:moveTo>
                <a:lnTo>
                  <a:pt x="2792010" y="76239"/>
                </a:lnTo>
                <a:lnTo>
                  <a:pt x="2811017" y="76326"/>
                </a:lnTo>
                <a:lnTo>
                  <a:pt x="2811271" y="38226"/>
                </a:lnTo>
                <a:lnTo>
                  <a:pt x="2792179" y="38139"/>
                </a:lnTo>
                <a:close/>
              </a:path>
              <a:path w="2906395" h="114300">
                <a:moveTo>
                  <a:pt x="254" y="25273"/>
                </a:moveTo>
                <a:lnTo>
                  <a:pt x="0" y="63373"/>
                </a:lnTo>
                <a:lnTo>
                  <a:pt x="2792010" y="76239"/>
                </a:lnTo>
                <a:lnTo>
                  <a:pt x="2792179" y="38139"/>
                </a:lnTo>
                <a:lnTo>
                  <a:pt x="254" y="2527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513703" y="2776474"/>
            <a:ext cx="282956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4.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Authenticate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behalf 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performing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read/modification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14" name="object 14" descr=""/>
          <p:cNvSpPr txBox="1"/>
          <p:nvPr/>
        </p:nvSpPr>
        <p:spPr>
          <a:xfrm>
            <a:off x="2268092" y="3519296"/>
            <a:ext cx="269621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2.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User’s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Trebuchet MS"/>
                <a:cs typeface="Trebuchet MS"/>
              </a:rPr>
              <a:t>TGT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sent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637279" y="4812029"/>
            <a:ext cx="433451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wks-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server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stores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Trebuchet MS"/>
                <a:cs typeface="Trebuchet MS"/>
              </a:rPr>
              <a:t>TGT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LSASS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impersonation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DELEGATION</a:t>
            </a:r>
            <a:r>
              <a:rPr dirty="0" spc="365"/>
              <a:t> </a:t>
            </a:r>
            <a:r>
              <a:rPr dirty="0" spc="114"/>
              <a:t>(UNCONSTRAINED)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70051" y="1048282"/>
            <a:ext cx="11094720" cy="1470660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Prerequisites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5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“Trust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 delegation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service”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enabled.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Authenticating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neither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“Protected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 Group”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nor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“Account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sensitive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 delegated”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 set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(applies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delegation).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4128" y="3895344"/>
            <a:ext cx="7174992" cy="274624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751" y="2773679"/>
            <a:ext cx="3739896" cy="386791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1535" y="1716100"/>
            <a:ext cx="720407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2766060" algn="l"/>
                <a:tab pos="4716145" algn="l"/>
                <a:tab pos="6191250" algn="l"/>
              </a:tabLst>
            </a:pPr>
            <a:r>
              <a:rPr dirty="0" sz="1700" b="0">
                <a:latin typeface="Arial"/>
                <a:cs typeface="Arial"/>
              </a:rPr>
              <a:t>F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d</a:t>
            </a:r>
            <a:r>
              <a:rPr dirty="0" sz="1700" b="0">
                <a:latin typeface="Arial"/>
                <a:cs typeface="Arial"/>
              </a:rPr>
              <a:t>	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20" b="0">
                <a:latin typeface="Arial"/>
                <a:cs typeface="Arial"/>
              </a:rPr>
              <a:t>  </a:t>
            </a:r>
            <a:r>
              <a:rPr dirty="0" sz="1700" b="0">
                <a:latin typeface="Arial"/>
                <a:cs typeface="Arial"/>
              </a:rPr>
              <a:t>w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h</a:t>
            </a:r>
            <a:r>
              <a:rPr dirty="0" sz="1700" b="0">
                <a:latin typeface="Arial"/>
                <a:cs typeface="Arial"/>
              </a:rPr>
              <a:t>	u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d</a:t>
            </a:r>
            <a:r>
              <a:rPr dirty="0" sz="1700" b="0">
                <a:latin typeface="Arial"/>
                <a:cs typeface="Arial"/>
              </a:rPr>
              <a:t>	d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g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n</a:t>
            </a:r>
            <a:r>
              <a:rPr dirty="0" sz="1700" b="0">
                <a:latin typeface="Arial"/>
                <a:cs typeface="Arial"/>
              </a:rPr>
              <a:t>	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b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d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161535" y="2280666"/>
            <a:ext cx="6663055" cy="544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7375" algn="l"/>
                <a:tab pos="927735" algn="l"/>
                <a:tab pos="1503045" algn="l"/>
                <a:tab pos="2585720" algn="l"/>
                <a:tab pos="3100070" algn="l"/>
                <a:tab pos="4204970" algn="l"/>
                <a:tab pos="4664075" algn="l"/>
                <a:tab pos="53035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67068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4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61535" y="3103880"/>
            <a:ext cx="6480810" cy="544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763905" algn="l"/>
                <a:tab pos="2820670" algn="l"/>
                <a:tab pos="3843020" algn="l"/>
                <a:tab pos="4403090" algn="l"/>
                <a:tab pos="608838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4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61535" y="3926788"/>
            <a:ext cx="6892290" cy="545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44270" algn="l"/>
                <a:tab pos="1654810" algn="l"/>
                <a:tab pos="2294255" algn="l"/>
                <a:tab pos="3124835" algn="l"/>
                <a:tab pos="3699510" algn="l"/>
                <a:tab pos="611251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2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3800" y="2761462"/>
            <a:ext cx="1912620" cy="1075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100"/>
              </a:spcBef>
            </a:pP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BONUS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7176770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DELEGATION</a:t>
            </a:r>
            <a:r>
              <a:rPr dirty="0" spc="370"/>
              <a:t> </a:t>
            </a:r>
            <a:r>
              <a:rPr dirty="0" spc="114"/>
              <a:t>(UNCONSTRAINED)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21563" y="1157427"/>
            <a:ext cx="10655300" cy="5255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2434" algn="l"/>
                <a:tab pos="1052830" algn="l"/>
                <a:tab pos="2562225" algn="l"/>
                <a:tab pos="3219450" algn="l"/>
                <a:tab pos="5285740" algn="l"/>
                <a:tab pos="6618605" algn="l"/>
              </a:tabLst>
            </a:pP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8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K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2414905" algn="l"/>
                <a:tab pos="3364229" algn="l"/>
                <a:tab pos="6545580" algn="l"/>
                <a:tab pos="7091045" algn="l"/>
                <a:tab pos="7905115" algn="l"/>
                <a:tab pos="861568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{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6FAC46"/>
                </a:solidFill>
                <a:latin typeface="Arial"/>
                <a:cs typeface="Arial"/>
              </a:rPr>
              <a:t>Tr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85">
                <a:solidFill>
                  <a:srgbClr val="6FAC46"/>
                </a:solidFill>
                <a:latin typeface="Arial"/>
                <a:cs typeface="Arial"/>
              </a:rPr>
              <a:t>and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marL="12700" marR="361315">
              <a:lnSpc>
                <a:spcPts val="3360"/>
              </a:lnSpc>
              <a:spcBef>
                <a:spcPts val="195"/>
              </a:spcBef>
              <a:tabLst>
                <a:tab pos="558165" algn="l"/>
                <a:tab pos="1271270" algn="l"/>
                <a:tab pos="2908935" algn="l"/>
              </a:tabLst>
            </a:pPr>
            <a:r>
              <a:rPr dirty="0" sz="1800" spc="-1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8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}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t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n </a:t>
            </a:r>
            <a:r>
              <a:rPr dirty="0" sz="1800" spc="13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  <a:tabLst>
                <a:tab pos="2491105" algn="l"/>
                <a:tab pos="4722495" algn="l"/>
                <a:tab pos="4919980" algn="l"/>
                <a:tab pos="5833110" algn="l"/>
                <a:tab pos="8542655" algn="l"/>
                <a:tab pos="909066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–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{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32434" algn="l"/>
                <a:tab pos="1557655" algn="l"/>
                <a:tab pos="3094355" algn="l"/>
                <a:tab pos="4107179" algn="l"/>
                <a:tab pos="4943475" algn="l"/>
              </a:tabLst>
            </a:pP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1710055" algn="l"/>
                <a:tab pos="2839085" algn="l"/>
                <a:tab pos="5540375" algn="l"/>
                <a:tab pos="9082405" algn="l"/>
              </a:tabLst>
            </a:pP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0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1710055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1710055" algn="l"/>
                <a:tab pos="2534920" algn="l"/>
              </a:tabLst>
            </a:pP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800" spc="125">
                <a:solidFill>
                  <a:srgbClr val="FFFFFF"/>
                </a:solidFill>
                <a:latin typeface="Arial"/>
                <a:cs typeface="Arial"/>
              </a:rPr>
              <a:t>Or 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  <a:tabLst>
                <a:tab pos="316230" algn="l"/>
                <a:tab pos="900430" algn="l"/>
                <a:tab pos="1329055" algn="l"/>
                <a:tab pos="2546350" algn="l"/>
                <a:tab pos="3142615" algn="l"/>
                <a:tab pos="4523740" algn="l"/>
                <a:tab pos="537210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e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238506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7176770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DELEGATION</a:t>
            </a:r>
            <a:r>
              <a:rPr dirty="0" spc="370"/>
              <a:t> </a:t>
            </a:r>
            <a:r>
              <a:rPr dirty="0" spc="114"/>
              <a:t>(UNCONSTRAINED)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21563" y="1056515"/>
            <a:ext cx="6642100" cy="776605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432434" algn="l"/>
                <a:tab pos="1445260" algn="l"/>
                <a:tab pos="1977389" algn="l"/>
                <a:tab pos="3307079" algn="l"/>
                <a:tab pos="4944110" algn="l"/>
                <a:tab pos="5652770" algn="l"/>
              </a:tabLst>
            </a:pP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K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85">
                <a:solidFill>
                  <a:srgbClr val="FFFFFF"/>
                </a:solidFill>
                <a:latin typeface="Arial"/>
                <a:cs typeface="Arial"/>
              </a:rPr>
              <a:t>01: 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481965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\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35">
                <a:solidFill>
                  <a:srgbClr val="6FAC46"/>
                </a:solidFill>
                <a:latin typeface="Arial"/>
                <a:cs typeface="Arial"/>
              </a:rPr>
              <a:t>01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6FAC46"/>
                </a:solidFill>
                <a:latin typeface="Arial"/>
                <a:cs typeface="Arial"/>
              </a:rPr>
              <a:t>C$ 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120" y="1639823"/>
            <a:ext cx="6504432" cy="484022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396049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PASS</a:t>
            </a:r>
            <a:r>
              <a:rPr dirty="0" spc="390"/>
              <a:t> </a:t>
            </a:r>
            <a:r>
              <a:rPr dirty="0" spc="90"/>
              <a:t>THE</a:t>
            </a:r>
            <a:r>
              <a:rPr dirty="0" spc="395"/>
              <a:t> </a:t>
            </a:r>
            <a:r>
              <a:rPr dirty="0" spc="100"/>
              <a:t>TICKET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037945" y="1217803"/>
            <a:ext cx="10506710" cy="3807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52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335280" algn="l"/>
                <a:tab pos="33591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Passing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Kerberos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ticket,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authenticating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accessing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177925" algn="l"/>
                <a:tab pos="1710055" algn="l"/>
                <a:tab pos="2814320" algn="l"/>
                <a:tab pos="3675379" algn="l"/>
                <a:tab pos="4968875" algn="l"/>
                <a:tab pos="5388610" algn="l"/>
                <a:tab pos="6502400" algn="l"/>
                <a:tab pos="6884034" algn="l"/>
                <a:tab pos="7597775" algn="l"/>
              </a:tabLst>
            </a:pP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k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[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90">
                <a:solidFill>
                  <a:srgbClr val="6FAC46"/>
                </a:solidFill>
                <a:latin typeface="Arial"/>
                <a:cs typeface="Arial"/>
              </a:rPr>
              <a:t>]::</a:t>
            </a:r>
            <a:r>
              <a:rPr dirty="0" sz="1800" spc="-2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(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40">
                <a:solidFill>
                  <a:srgbClr val="6FAC46"/>
                </a:solidFill>
                <a:latin typeface="Arial"/>
                <a:cs typeface="Arial"/>
              </a:rPr>
              <a:t>AD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[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]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(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“</a:t>
            </a:r>
            <a:r>
              <a:rPr dirty="0" sz="18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…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“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)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72795" algn="l"/>
                <a:tab pos="1302385" algn="l"/>
                <a:tab pos="2230120" algn="l"/>
                <a:tab pos="306705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105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1713230" algn="l"/>
                <a:tab pos="218567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  <a:tabLst>
                <a:tab pos="772795" algn="l"/>
                <a:tab pos="1302385" algn="l"/>
                <a:tab pos="2229485" algn="l"/>
                <a:tab pos="307340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105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80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z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191770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150">
                <a:solidFill>
                  <a:srgbClr val="6FAC46"/>
                </a:solidFill>
                <a:latin typeface="Arial"/>
                <a:cs typeface="Arial"/>
              </a:rPr>
              <a:t>C: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6FAC46"/>
                </a:solidFill>
                <a:latin typeface="Arial"/>
                <a:cs typeface="Arial"/>
              </a:rPr>
              <a:t>AD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6525259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DELEGATION</a:t>
            </a:r>
            <a:r>
              <a:rPr dirty="0" spc="360"/>
              <a:t> </a:t>
            </a:r>
            <a:r>
              <a:rPr dirty="0" spc="114"/>
              <a:t>(CONSTRAINED)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074216" y="1217803"/>
            <a:ext cx="10072370" cy="3455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set with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“Constrained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Delegation”,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 is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allowed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 impersonate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domain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 the services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that it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trusted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 delegate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to. (released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2003)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Prerequisites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constrained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delegation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having: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10" i="1">
                <a:solidFill>
                  <a:srgbClr val="FFFFFF"/>
                </a:solidFill>
                <a:latin typeface="Arial"/>
                <a:cs typeface="Arial"/>
              </a:rPr>
              <a:t>“TRUSTED_TO_AUTHENTICATE_FOR_DELEGATION</a:t>
            </a:r>
            <a:r>
              <a:rPr dirty="0" sz="1800" spc="-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(T2A4D)”</a:t>
            </a:r>
            <a:r>
              <a:rPr dirty="0" sz="1800" spc="-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User-Account-Control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flag.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56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10" i="1">
                <a:solidFill>
                  <a:srgbClr val="FFFFFF"/>
                </a:solidFill>
                <a:latin typeface="Arial"/>
                <a:cs typeface="Arial"/>
              </a:rPr>
              <a:t>msDS-</a:t>
            </a:r>
            <a:r>
              <a:rPr dirty="0" sz="1800" spc="-20" i="1">
                <a:solidFill>
                  <a:srgbClr val="FFFFFF"/>
                </a:solidFill>
                <a:latin typeface="Arial"/>
                <a:cs typeface="Arial"/>
              </a:rPr>
              <a:t>AllowedToDelegateTo</a:t>
            </a:r>
            <a:r>
              <a:rPr dirty="0" sz="1800" spc="-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attribute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 account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specify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SPNs</a:t>
            </a:r>
            <a:endParaRPr sz="1800">
              <a:latin typeface="Arial"/>
              <a:cs typeface="Arial"/>
            </a:endParaRPr>
          </a:p>
          <a:p>
            <a:pPr marL="299085" marR="375920" indent="-287020">
              <a:lnSpc>
                <a:spcPct val="100000"/>
              </a:lnSpc>
              <a:spcBef>
                <a:spcPts val="91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Authenticating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neither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 part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“Protected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Group”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nor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“Account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sensitive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 delegated”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(applies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 all types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delegation).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671" y="120472"/>
            <a:ext cx="652081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DELEGATION</a:t>
            </a:r>
            <a:r>
              <a:rPr dirty="0" spc="365"/>
              <a:t> </a:t>
            </a:r>
            <a:r>
              <a:rPr dirty="0" spc="114"/>
              <a:t>(CONSTRAINED)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9526" y="853566"/>
            <a:ext cx="94862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User/computer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SPNs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8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msDS-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AllowedToDelegateTo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can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impersonate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(can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delegated)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SPNs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services.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5736" y="1563624"/>
            <a:ext cx="4514088" cy="410565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1759" y="1511808"/>
            <a:ext cx="3520440" cy="410870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035811" y="5785815"/>
            <a:ext cx="72631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Needs</a:t>
            </a:r>
            <a:r>
              <a:rPr dirty="0" sz="1800" spc="-3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C000"/>
                </a:solidFill>
                <a:latin typeface="Arial"/>
                <a:cs typeface="Arial"/>
              </a:rPr>
              <a:t>SeEnableDelegationPrivilege</a:t>
            </a:r>
            <a:r>
              <a:rPr dirty="0" sz="1800" spc="-10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on</a:t>
            </a:r>
            <a:r>
              <a:rPr dirty="0" sz="1800" spc="-3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dirty="0" sz="1800" spc="-1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domain</a:t>
            </a:r>
            <a:r>
              <a:rPr dirty="0" sz="1800" spc="-6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controller</a:t>
            </a:r>
            <a:r>
              <a:rPr dirty="0" sz="1800" spc="-9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to</a:t>
            </a:r>
            <a:r>
              <a:rPr dirty="0" sz="1800" spc="-3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modify</a:t>
            </a:r>
            <a:r>
              <a:rPr dirty="0" sz="1800" spc="-5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C000"/>
                </a:solidFill>
                <a:latin typeface="Arial"/>
                <a:cs typeface="Arial"/>
              </a:rPr>
              <a:t>it. </a:t>
            </a:r>
            <a:r>
              <a:rPr dirty="0" sz="1800" spc="-10">
                <a:solidFill>
                  <a:srgbClr val="FFC000"/>
                </a:solidFill>
                <a:latin typeface="Arial"/>
                <a:cs typeface="Arial"/>
              </a:rPr>
              <a:t>(Domaind/Enterprise</a:t>
            </a:r>
            <a:r>
              <a:rPr dirty="0" sz="1800" spc="-16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Admins)</a:t>
            </a:r>
            <a:r>
              <a:rPr dirty="0" sz="1800" spc="-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only have</a:t>
            </a:r>
            <a:r>
              <a:rPr dirty="0" sz="1800" spc="5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them</a:t>
            </a:r>
            <a:r>
              <a:rPr dirty="0" sz="1800" spc="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by</a:t>
            </a:r>
            <a:r>
              <a:rPr dirty="0" sz="1800" spc="2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C000"/>
                </a:solidFill>
                <a:latin typeface="Arial"/>
                <a:cs typeface="Arial"/>
              </a:rPr>
              <a:t>default.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199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339" y="167766"/>
            <a:ext cx="45504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MAIN</a:t>
            </a:r>
            <a:r>
              <a:rPr dirty="0" sz="3000" spc="310"/>
              <a:t> </a:t>
            </a:r>
            <a:r>
              <a:rPr dirty="0" sz="3000" spc="110"/>
              <a:t>COMPONENTS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441451" y="841996"/>
            <a:ext cx="5566410" cy="454406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structure.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Contains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users,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groups, computers,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OUs,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policies,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Example: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D966"/>
                </a:solidFill>
                <a:latin typeface="Arial"/>
                <a:cs typeface="Arial"/>
              </a:rPr>
              <a:t>alto.tel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domains share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name.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9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Grouped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parent-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structure.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"/>
              <a:buChar char="•"/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Forest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organization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Active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Directory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Includes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domains/trees.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7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1451" y="5364056"/>
            <a:ext cx="5642610" cy="131191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7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7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Servers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roles.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7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configuring a forest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domain,</a:t>
            </a:r>
            <a:r>
              <a:rPr dirty="0" sz="17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DC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needed.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7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installed.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Stores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objects of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(including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secrets).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100054" y="6428333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rebuchet MS"/>
                <a:cs typeface="Trebuchet MS"/>
              </a:rPr>
              <a:t>22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268973" y="928877"/>
            <a:ext cx="5488305" cy="4841875"/>
            <a:chOff x="6268973" y="928877"/>
            <a:chExt cx="5488305" cy="484187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8023" y="947927"/>
              <a:ext cx="5449824" cy="48036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278498" y="938402"/>
              <a:ext cx="5469255" cy="4822825"/>
            </a:xfrm>
            <a:custGeom>
              <a:avLst/>
              <a:gdLst/>
              <a:ahLst/>
              <a:cxnLst/>
              <a:rect l="l" t="t" r="r" b="b"/>
              <a:pathLst>
                <a:path w="5469255" h="4822825">
                  <a:moveTo>
                    <a:pt x="0" y="4822698"/>
                  </a:moveTo>
                  <a:lnTo>
                    <a:pt x="5468874" y="4822698"/>
                  </a:lnTo>
                  <a:lnTo>
                    <a:pt x="5468874" y="0"/>
                  </a:lnTo>
                  <a:lnTo>
                    <a:pt x="0" y="0"/>
                  </a:lnTo>
                  <a:lnTo>
                    <a:pt x="0" y="4822698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671" y="120472"/>
            <a:ext cx="652081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DELEGATION</a:t>
            </a:r>
            <a:r>
              <a:rPr dirty="0" spc="365"/>
              <a:t> </a:t>
            </a:r>
            <a:r>
              <a:rPr dirty="0" spc="114"/>
              <a:t>(CONSTRAINED)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9526" y="982471"/>
            <a:ext cx="9867265" cy="1250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Trusted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Authenticate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 Delegation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Flag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once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configure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constrained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delegation: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16777216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(Decimal)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0x1000000</a:t>
            </a:r>
            <a:r>
              <a:rPr dirty="0" sz="18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(Hex)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0744" y="1563624"/>
            <a:ext cx="6254496" cy="420014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578097" y="6123228"/>
            <a:ext cx="5880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https://docs.microsoft.com/en-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GB/troubleshoot/windows-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server/identity/useraccountcontrol- 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manipulate-account-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properties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6525259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DELEGATION</a:t>
            </a:r>
            <a:r>
              <a:rPr dirty="0" spc="360"/>
              <a:t> </a:t>
            </a:r>
            <a:r>
              <a:rPr dirty="0" spc="114"/>
              <a:t>(CONSTRAINED)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74216" y="1153795"/>
            <a:ext cx="10236200" cy="465137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TRUSTED_TO_AUTHENTICATE_FOR_DELEGATION</a:t>
            </a:r>
            <a:endParaRPr sz="1800">
              <a:latin typeface="Arial"/>
              <a:cs typeface="Arial"/>
            </a:endParaRPr>
          </a:p>
          <a:p>
            <a:pPr marL="299085" marR="143510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T2A4D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 used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“Protocol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Transition”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enables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authenticate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don’t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Kerberos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delegated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second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CIFS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SQL.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Hence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S4U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extension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implemented.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Kerberos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Protocol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extensions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(S4U):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89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Self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(S4U2Self):</a:t>
            </a:r>
            <a:r>
              <a:rPr dirty="0" sz="18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Allows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tokens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behalf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users.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T2A4D,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these tokens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forwardable.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Proxy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(S4U2Proxy):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Specifies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Kerberos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forward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obtained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tokens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(controlled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8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msDS-AllowedToDelegateTo)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Scenario: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have web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 your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employees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doesn’t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Kerberos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authentication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share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(CIFS)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MSSQL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retrieve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documents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them.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63817" y="6367068"/>
            <a:ext cx="5114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0770" algn="l"/>
              </a:tabLst>
            </a:pP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https://labs.withsecure.com/archive/trust-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years-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earn-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seconds-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break/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221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574" y="172593"/>
            <a:ext cx="8899525" cy="4679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0"/>
              <a:t>CONSTRAINED</a:t>
            </a:r>
            <a:r>
              <a:rPr dirty="0" spc="355"/>
              <a:t> </a:t>
            </a:r>
            <a:r>
              <a:rPr dirty="0" spc="100"/>
              <a:t>DELEGATION</a:t>
            </a:r>
            <a:r>
              <a:rPr dirty="0" spc="370"/>
              <a:t> </a:t>
            </a:r>
            <a:r>
              <a:rPr dirty="0" spc="114"/>
              <a:t>(S4U2SELF)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3768" y="1033272"/>
            <a:ext cx="2033016" cy="206044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897379" y="969263"/>
            <a:ext cx="4930140" cy="2362200"/>
            <a:chOff x="1897379" y="969263"/>
            <a:chExt cx="4930140" cy="2362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4231" y="969263"/>
              <a:ext cx="1923288" cy="23622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897379" y="2462022"/>
              <a:ext cx="3296285" cy="114300"/>
            </a:xfrm>
            <a:custGeom>
              <a:avLst/>
              <a:gdLst/>
              <a:ahLst/>
              <a:cxnLst/>
              <a:rect l="l" t="t" r="r" b="b"/>
              <a:pathLst>
                <a:path w="3296285" h="114300">
                  <a:moveTo>
                    <a:pt x="3181985" y="0"/>
                  </a:moveTo>
                  <a:lnTo>
                    <a:pt x="3181985" y="114300"/>
                  </a:lnTo>
                  <a:lnTo>
                    <a:pt x="3258184" y="76200"/>
                  </a:lnTo>
                  <a:lnTo>
                    <a:pt x="3201035" y="76200"/>
                  </a:lnTo>
                  <a:lnTo>
                    <a:pt x="3201035" y="38100"/>
                  </a:lnTo>
                  <a:lnTo>
                    <a:pt x="3258184" y="38100"/>
                  </a:lnTo>
                  <a:lnTo>
                    <a:pt x="3181985" y="0"/>
                  </a:lnTo>
                  <a:close/>
                </a:path>
                <a:path w="3296285" h="114300">
                  <a:moveTo>
                    <a:pt x="318198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181985" y="76200"/>
                  </a:lnTo>
                  <a:lnTo>
                    <a:pt x="3181985" y="38100"/>
                  </a:lnTo>
                  <a:close/>
                </a:path>
                <a:path w="3296285" h="114300">
                  <a:moveTo>
                    <a:pt x="3258184" y="38100"/>
                  </a:moveTo>
                  <a:lnTo>
                    <a:pt x="3201035" y="38100"/>
                  </a:lnTo>
                  <a:lnTo>
                    <a:pt x="3201035" y="76200"/>
                  </a:lnTo>
                  <a:lnTo>
                    <a:pt x="3258184" y="76200"/>
                  </a:lnTo>
                  <a:lnTo>
                    <a:pt x="3296284" y="57150"/>
                  </a:lnTo>
                  <a:lnTo>
                    <a:pt x="3258184" y="3810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659233" y="1318900"/>
            <a:ext cx="868680" cy="1201420"/>
            <a:chOff x="659233" y="1318900"/>
            <a:chExt cx="868680" cy="1201420"/>
          </a:xfrm>
        </p:grpSpPr>
        <p:sp>
          <p:nvSpPr>
            <p:cNvPr id="8" name="object 8" descr=""/>
            <p:cNvSpPr/>
            <p:nvPr/>
          </p:nvSpPr>
          <p:spPr>
            <a:xfrm>
              <a:off x="665548" y="132521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80" h="1188720">
                  <a:moveTo>
                    <a:pt x="335615" y="381415"/>
                  </a:move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716" y="738092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1"/>
                  </a:lnTo>
                  <a:lnTo>
                    <a:pt x="373638" y="814665"/>
                  </a:lnTo>
                  <a:lnTo>
                    <a:pt x="365095" y="738092"/>
                  </a:lnTo>
                  <a:lnTo>
                    <a:pt x="384067" y="730335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537215" y="651089"/>
                  </a:lnTo>
                  <a:lnTo>
                    <a:pt x="584525" y="603779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lnTo>
                    <a:pt x="335615" y="381415"/>
                  </a:lnTo>
                  <a:close/>
                </a:path>
                <a:path w="855980" h="1188720">
                  <a:moveTo>
                    <a:pt x="537215" y="651089"/>
                  </a:moveTo>
                  <a:lnTo>
                    <a:pt x="436134" y="651089"/>
                  </a:lnTo>
                  <a:lnTo>
                    <a:pt x="485750" y="665909"/>
                  </a:lnTo>
                  <a:lnTo>
                    <a:pt x="519164" y="669140"/>
                  </a:lnTo>
                  <a:lnTo>
                    <a:pt x="537215" y="651089"/>
                  </a:lnTo>
                  <a:close/>
                </a:path>
                <a:path w="855980" h="1188720">
                  <a:moveTo>
                    <a:pt x="593586" y="594719"/>
                  </a:moveTo>
                  <a:lnTo>
                    <a:pt x="583112" y="598462"/>
                  </a:lnTo>
                  <a:lnTo>
                    <a:pt x="536940" y="603779"/>
                  </a:lnTo>
                  <a:lnTo>
                    <a:pt x="584525" y="603779"/>
                  </a:lnTo>
                  <a:lnTo>
                    <a:pt x="593586" y="594719"/>
                  </a:lnTo>
                  <a:close/>
                </a:path>
                <a:path w="855980" h="1188720">
                  <a:moveTo>
                    <a:pt x="842055" y="222705"/>
                  </a:move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29229" y="459076"/>
                  </a:lnTo>
                  <a:lnTo>
                    <a:pt x="839289" y="349017"/>
                  </a:ln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42055" y="222705"/>
                  </a:lnTo>
                  <a:close/>
                </a:path>
                <a:path w="855980" h="1188720">
                  <a:moveTo>
                    <a:pt x="542253" y="0"/>
                  </a:move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452562" y="381415"/>
                  </a:lnTo>
                  <a:lnTo>
                    <a:pt x="508626" y="375473"/>
                  </a:lnTo>
                  <a:lnTo>
                    <a:pt x="549775" y="359641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5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842055" y="222705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55553" y="246"/>
                  </a:lnTo>
                  <a:lnTo>
                    <a:pt x="542253" y="0"/>
                  </a:lnTo>
                  <a:close/>
                </a:path>
                <a:path w="855980" h="1188720">
                  <a:moveTo>
                    <a:pt x="667027" y="29341"/>
                  </a:move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703537" y="45493"/>
                  </a:lnTo>
                  <a:lnTo>
                    <a:pt x="679619" y="31586"/>
                  </a:lnTo>
                  <a:lnTo>
                    <a:pt x="673425" y="29615"/>
                  </a:lnTo>
                  <a:lnTo>
                    <a:pt x="667027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65548" y="132521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80" h="1188720">
                  <a:moveTo>
                    <a:pt x="839289" y="349017"/>
                  </a:move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3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5" y="381415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2767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39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1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328" y="1969990"/>
              <a:ext cx="166700" cy="17620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001164" y="1547921"/>
              <a:ext cx="403225" cy="381635"/>
            </a:xfrm>
            <a:custGeom>
              <a:avLst/>
              <a:gdLst/>
              <a:ahLst/>
              <a:cxnLst/>
              <a:rect l="l" t="t" r="r" b="b"/>
              <a:pathLst>
                <a:path w="403225" h="381635">
                  <a:moveTo>
                    <a:pt x="0" y="179814"/>
                  </a:moveTo>
                  <a:lnTo>
                    <a:pt x="0" y="158710"/>
                  </a:lnTo>
                  <a:lnTo>
                    <a:pt x="116947" y="158710"/>
                  </a:lnTo>
                  <a:lnTo>
                    <a:pt x="173010" y="152768"/>
                  </a:lnTo>
                  <a:lnTo>
                    <a:pt x="214160" y="136936"/>
                  </a:lnTo>
                  <a:lnTo>
                    <a:pt x="243852" y="114204"/>
                  </a:lnTo>
                  <a:lnTo>
                    <a:pt x="265542" y="87562"/>
                  </a:lnTo>
                  <a:lnTo>
                    <a:pt x="282688" y="59998"/>
                  </a:lnTo>
                  <a:lnTo>
                    <a:pt x="298745" y="34505"/>
                  </a:lnTo>
                  <a:lnTo>
                    <a:pt x="317169" y="14070"/>
                  </a:lnTo>
                  <a:lnTo>
                    <a:pt x="341417" y="1685"/>
                  </a:lnTo>
                  <a:lnTo>
                    <a:pt x="357061" y="0"/>
                  </a:lnTo>
                  <a:lnTo>
                    <a:pt x="372666" y="777"/>
                  </a:lnTo>
                  <a:lnTo>
                    <a:pt x="387956" y="3965"/>
                  </a:lnTo>
                  <a:lnTo>
                    <a:pt x="402656" y="9512"/>
                  </a:lnTo>
                  <a:lnTo>
                    <a:pt x="402656" y="179814"/>
                  </a:lnTo>
                  <a:lnTo>
                    <a:pt x="397340" y="225949"/>
                  </a:lnTo>
                  <a:lnTo>
                    <a:pt x="393614" y="236371"/>
                  </a:lnTo>
                </a:path>
                <a:path w="403225" h="381635">
                  <a:moveTo>
                    <a:pt x="257970" y="372014"/>
                  </a:moveTo>
                  <a:lnTo>
                    <a:pt x="247497" y="375757"/>
                  </a:lnTo>
                  <a:lnTo>
                    <a:pt x="201324" y="381074"/>
                  </a:lnTo>
                  <a:lnTo>
                    <a:pt x="155174" y="375757"/>
                  </a:lnTo>
                  <a:lnTo>
                    <a:pt x="112803" y="360611"/>
                  </a:lnTo>
                  <a:lnTo>
                    <a:pt x="75421" y="336847"/>
                  </a:lnTo>
                  <a:lnTo>
                    <a:pt x="44240" y="305675"/>
                  </a:lnTo>
                  <a:lnTo>
                    <a:pt x="20469" y="268306"/>
                  </a:lnTo>
                  <a:lnTo>
                    <a:pt x="5319" y="225949"/>
                  </a:lnTo>
                  <a:lnTo>
                    <a:pt x="0" y="179814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899285" y="1712722"/>
            <a:ext cx="3253740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User-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Authenticates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WEB-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web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running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iis.srvc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account. 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(via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non-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Kerberos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Auth)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192004" y="1688338"/>
            <a:ext cx="944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File</a:t>
            </a:r>
            <a:r>
              <a:rPr dirty="0" sz="1800" spc="3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Share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36752" y="1290954"/>
            <a:ext cx="463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FFF00"/>
                </a:solidFill>
                <a:latin typeface="Liberation Sans Narrow"/>
                <a:cs typeface="Liberation Sans Narrow"/>
              </a:rPr>
              <a:t>User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819015" y="719454"/>
            <a:ext cx="22091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762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running</a:t>
            </a:r>
            <a:r>
              <a:rPr dirty="0" sz="1800" spc="95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by</a:t>
            </a:r>
            <a:r>
              <a:rPr dirty="0" sz="1800" spc="8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iis.srvc</a:t>
            </a:r>
            <a:r>
              <a:rPr dirty="0" sz="1800" spc="8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75" b="1">
                <a:solidFill>
                  <a:srgbClr val="FFFF00"/>
                </a:solidFill>
                <a:latin typeface="Liberation Sans Narrow"/>
                <a:cs typeface="Liberation Sans Narrow"/>
              </a:rPr>
              <a:t>with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163439" y="1268348"/>
            <a:ext cx="1464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 b="1">
                <a:solidFill>
                  <a:srgbClr val="FFFF00"/>
                </a:solidFill>
                <a:latin typeface="Liberation Sans Narrow"/>
                <a:cs typeface="Liberation Sans Narrow"/>
              </a:rPr>
              <a:t>(delegation</a:t>
            </a:r>
            <a:r>
              <a:rPr dirty="0" sz="1800" spc="1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30" b="1">
                <a:solidFill>
                  <a:srgbClr val="FFFF00"/>
                </a:solidFill>
                <a:latin typeface="Liberation Sans Narrow"/>
                <a:cs typeface="Liberation Sans Narrow"/>
              </a:rPr>
              <a:t>on)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6919" y="4657344"/>
            <a:ext cx="2033016" cy="2060448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0591038" y="5314315"/>
            <a:ext cx="288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DC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489066" y="2693416"/>
            <a:ext cx="4013835" cy="3804285"/>
            <a:chOff x="5489066" y="2693416"/>
            <a:chExt cx="4013835" cy="3804285"/>
          </a:xfrm>
        </p:grpSpPr>
        <p:sp>
          <p:nvSpPr>
            <p:cNvPr id="20" name="object 20" descr=""/>
            <p:cNvSpPr/>
            <p:nvPr/>
          </p:nvSpPr>
          <p:spPr>
            <a:xfrm>
              <a:off x="6097523" y="3528060"/>
              <a:ext cx="3399790" cy="2785110"/>
            </a:xfrm>
            <a:custGeom>
              <a:avLst/>
              <a:gdLst/>
              <a:ahLst/>
              <a:cxnLst/>
              <a:rect l="l" t="t" r="r" b="b"/>
              <a:pathLst>
                <a:path w="3399790" h="2785110">
                  <a:moveTo>
                    <a:pt x="100500" y="57675"/>
                  </a:moveTo>
                  <a:lnTo>
                    <a:pt x="76441" y="87094"/>
                  </a:lnTo>
                  <a:lnTo>
                    <a:pt x="3375279" y="2784843"/>
                  </a:lnTo>
                  <a:lnTo>
                    <a:pt x="3399408" y="2755353"/>
                  </a:lnTo>
                  <a:lnTo>
                    <a:pt x="100500" y="57675"/>
                  </a:lnTo>
                  <a:close/>
                </a:path>
                <a:path w="3399790" h="2785110">
                  <a:moveTo>
                    <a:pt x="0" y="0"/>
                  </a:moveTo>
                  <a:lnTo>
                    <a:pt x="52324" y="116585"/>
                  </a:lnTo>
                  <a:lnTo>
                    <a:pt x="76441" y="87094"/>
                  </a:lnTo>
                  <a:lnTo>
                    <a:pt x="61722" y="75056"/>
                  </a:lnTo>
                  <a:lnTo>
                    <a:pt x="85725" y="45592"/>
                  </a:lnTo>
                  <a:lnTo>
                    <a:pt x="110381" y="45592"/>
                  </a:lnTo>
                  <a:lnTo>
                    <a:pt x="124713" y="28066"/>
                  </a:lnTo>
                  <a:lnTo>
                    <a:pt x="0" y="0"/>
                  </a:lnTo>
                  <a:close/>
                </a:path>
                <a:path w="3399790" h="2785110">
                  <a:moveTo>
                    <a:pt x="85725" y="45592"/>
                  </a:moveTo>
                  <a:lnTo>
                    <a:pt x="61722" y="75056"/>
                  </a:lnTo>
                  <a:lnTo>
                    <a:pt x="76441" y="87094"/>
                  </a:lnTo>
                  <a:lnTo>
                    <a:pt x="100500" y="57675"/>
                  </a:lnTo>
                  <a:lnTo>
                    <a:pt x="85725" y="45592"/>
                  </a:lnTo>
                  <a:close/>
                </a:path>
                <a:path w="3399790" h="2785110">
                  <a:moveTo>
                    <a:pt x="110381" y="45592"/>
                  </a:moveTo>
                  <a:lnTo>
                    <a:pt x="85725" y="45592"/>
                  </a:lnTo>
                  <a:lnTo>
                    <a:pt x="100500" y="57675"/>
                  </a:lnTo>
                  <a:lnTo>
                    <a:pt x="110381" y="45592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2139" y="2693416"/>
              <a:ext cx="2536316" cy="215239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548754" y="2778760"/>
              <a:ext cx="2954020" cy="2412365"/>
            </a:xfrm>
            <a:custGeom>
              <a:avLst/>
              <a:gdLst/>
              <a:ahLst/>
              <a:cxnLst/>
              <a:rect l="l" t="t" r="r" b="b"/>
              <a:pathLst>
                <a:path w="2954020" h="2412365">
                  <a:moveTo>
                    <a:pt x="2853335" y="2354937"/>
                  </a:moveTo>
                  <a:lnTo>
                    <a:pt x="2829305" y="2384425"/>
                  </a:lnTo>
                  <a:lnTo>
                    <a:pt x="2954020" y="2412365"/>
                  </a:lnTo>
                  <a:lnTo>
                    <a:pt x="2933550" y="2367026"/>
                  </a:lnTo>
                  <a:lnTo>
                    <a:pt x="2868168" y="2367026"/>
                  </a:lnTo>
                  <a:lnTo>
                    <a:pt x="2853335" y="2354937"/>
                  </a:lnTo>
                  <a:close/>
                </a:path>
                <a:path w="2954020" h="2412365">
                  <a:moveTo>
                    <a:pt x="2877405" y="2325401"/>
                  </a:moveTo>
                  <a:lnTo>
                    <a:pt x="2853335" y="2354937"/>
                  </a:lnTo>
                  <a:lnTo>
                    <a:pt x="2868168" y="2367026"/>
                  </a:lnTo>
                  <a:lnTo>
                    <a:pt x="2892171" y="2337435"/>
                  </a:lnTo>
                  <a:lnTo>
                    <a:pt x="2877405" y="2325401"/>
                  </a:lnTo>
                  <a:close/>
                </a:path>
                <a:path w="2954020" h="2412365">
                  <a:moveTo>
                    <a:pt x="2901442" y="2295906"/>
                  </a:moveTo>
                  <a:lnTo>
                    <a:pt x="2877405" y="2325401"/>
                  </a:lnTo>
                  <a:lnTo>
                    <a:pt x="2892171" y="2337435"/>
                  </a:lnTo>
                  <a:lnTo>
                    <a:pt x="2868168" y="2367026"/>
                  </a:lnTo>
                  <a:lnTo>
                    <a:pt x="2933550" y="2367026"/>
                  </a:lnTo>
                  <a:lnTo>
                    <a:pt x="2901442" y="2295906"/>
                  </a:lnTo>
                  <a:close/>
                </a:path>
                <a:path w="2954020" h="2412365">
                  <a:moveTo>
                    <a:pt x="24129" y="0"/>
                  </a:moveTo>
                  <a:lnTo>
                    <a:pt x="0" y="29463"/>
                  </a:lnTo>
                  <a:lnTo>
                    <a:pt x="2853335" y="2354937"/>
                  </a:lnTo>
                  <a:lnTo>
                    <a:pt x="2877405" y="2325401"/>
                  </a:lnTo>
                  <a:lnTo>
                    <a:pt x="2412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9066" y="3604133"/>
              <a:ext cx="3794760" cy="2893339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3768" y="1033272"/>
            <a:ext cx="2033016" cy="206044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526535" y="969263"/>
            <a:ext cx="6007735" cy="2362200"/>
            <a:chOff x="3526535" y="969263"/>
            <a:chExt cx="6007735" cy="23622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6535" y="969263"/>
              <a:ext cx="1920239" cy="23622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329173" y="2158746"/>
              <a:ext cx="4204970" cy="137160"/>
            </a:xfrm>
            <a:custGeom>
              <a:avLst/>
              <a:gdLst/>
              <a:ahLst/>
              <a:cxnLst/>
              <a:rect l="l" t="t" r="r" b="b"/>
              <a:pathLst>
                <a:path w="4204970" h="137160">
                  <a:moveTo>
                    <a:pt x="4091178" y="22732"/>
                  </a:moveTo>
                  <a:lnTo>
                    <a:pt x="4090628" y="60803"/>
                  </a:lnTo>
                  <a:lnTo>
                    <a:pt x="4109720" y="61087"/>
                  </a:lnTo>
                  <a:lnTo>
                    <a:pt x="4109084" y="99187"/>
                  </a:lnTo>
                  <a:lnTo>
                    <a:pt x="4090073" y="99187"/>
                  </a:lnTo>
                  <a:lnTo>
                    <a:pt x="4089527" y="137032"/>
                  </a:lnTo>
                  <a:lnTo>
                    <a:pt x="4167990" y="99187"/>
                  </a:lnTo>
                  <a:lnTo>
                    <a:pt x="4109084" y="99187"/>
                  </a:lnTo>
                  <a:lnTo>
                    <a:pt x="4090077" y="98904"/>
                  </a:lnTo>
                  <a:lnTo>
                    <a:pt x="4168576" y="98904"/>
                  </a:lnTo>
                  <a:lnTo>
                    <a:pt x="4204589" y="81533"/>
                  </a:lnTo>
                  <a:lnTo>
                    <a:pt x="4091178" y="22732"/>
                  </a:lnTo>
                  <a:close/>
                </a:path>
                <a:path w="4204970" h="137160">
                  <a:moveTo>
                    <a:pt x="4090628" y="60803"/>
                  </a:moveTo>
                  <a:lnTo>
                    <a:pt x="4090077" y="98904"/>
                  </a:lnTo>
                  <a:lnTo>
                    <a:pt x="4109084" y="99187"/>
                  </a:lnTo>
                  <a:lnTo>
                    <a:pt x="4109720" y="61087"/>
                  </a:lnTo>
                  <a:lnTo>
                    <a:pt x="4090628" y="60803"/>
                  </a:lnTo>
                  <a:close/>
                </a:path>
                <a:path w="4204970" h="137160">
                  <a:moveTo>
                    <a:pt x="508" y="0"/>
                  </a:moveTo>
                  <a:lnTo>
                    <a:pt x="0" y="38100"/>
                  </a:lnTo>
                  <a:lnTo>
                    <a:pt x="4090077" y="98904"/>
                  </a:lnTo>
                  <a:lnTo>
                    <a:pt x="4090628" y="60803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659233" y="1318900"/>
            <a:ext cx="868680" cy="1201420"/>
            <a:chOff x="659233" y="1318900"/>
            <a:chExt cx="868680" cy="1201420"/>
          </a:xfrm>
        </p:grpSpPr>
        <p:sp>
          <p:nvSpPr>
            <p:cNvPr id="7" name="object 7" descr=""/>
            <p:cNvSpPr/>
            <p:nvPr/>
          </p:nvSpPr>
          <p:spPr>
            <a:xfrm>
              <a:off x="665548" y="132521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80" h="1188720">
                  <a:moveTo>
                    <a:pt x="335615" y="381415"/>
                  </a:move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716" y="738092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1"/>
                  </a:lnTo>
                  <a:lnTo>
                    <a:pt x="373638" y="814665"/>
                  </a:lnTo>
                  <a:lnTo>
                    <a:pt x="365095" y="738092"/>
                  </a:lnTo>
                  <a:lnTo>
                    <a:pt x="384067" y="730335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537215" y="651089"/>
                  </a:lnTo>
                  <a:lnTo>
                    <a:pt x="584525" y="603779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lnTo>
                    <a:pt x="335615" y="381415"/>
                  </a:lnTo>
                  <a:close/>
                </a:path>
                <a:path w="855980" h="1188720">
                  <a:moveTo>
                    <a:pt x="537215" y="651089"/>
                  </a:moveTo>
                  <a:lnTo>
                    <a:pt x="436134" y="651089"/>
                  </a:lnTo>
                  <a:lnTo>
                    <a:pt x="485750" y="665909"/>
                  </a:lnTo>
                  <a:lnTo>
                    <a:pt x="519164" y="669140"/>
                  </a:lnTo>
                  <a:lnTo>
                    <a:pt x="537215" y="651089"/>
                  </a:lnTo>
                  <a:close/>
                </a:path>
                <a:path w="855980" h="1188720">
                  <a:moveTo>
                    <a:pt x="593586" y="594719"/>
                  </a:moveTo>
                  <a:lnTo>
                    <a:pt x="583112" y="598462"/>
                  </a:lnTo>
                  <a:lnTo>
                    <a:pt x="536940" y="603779"/>
                  </a:lnTo>
                  <a:lnTo>
                    <a:pt x="584525" y="603779"/>
                  </a:lnTo>
                  <a:lnTo>
                    <a:pt x="593586" y="594719"/>
                  </a:lnTo>
                  <a:close/>
                </a:path>
                <a:path w="855980" h="1188720">
                  <a:moveTo>
                    <a:pt x="842055" y="222705"/>
                  </a:move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29229" y="459076"/>
                  </a:lnTo>
                  <a:lnTo>
                    <a:pt x="839289" y="349017"/>
                  </a:ln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42055" y="222705"/>
                  </a:lnTo>
                  <a:close/>
                </a:path>
                <a:path w="855980" h="1188720">
                  <a:moveTo>
                    <a:pt x="542253" y="0"/>
                  </a:move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452562" y="381415"/>
                  </a:lnTo>
                  <a:lnTo>
                    <a:pt x="508626" y="375473"/>
                  </a:lnTo>
                  <a:lnTo>
                    <a:pt x="549775" y="359641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5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842055" y="222705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55553" y="246"/>
                  </a:lnTo>
                  <a:lnTo>
                    <a:pt x="542253" y="0"/>
                  </a:lnTo>
                  <a:close/>
                </a:path>
                <a:path w="855980" h="1188720">
                  <a:moveTo>
                    <a:pt x="667027" y="29341"/>
                  </a:move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703537" y="45493"/>
                  </a:lnTo>
                  <a:lnTo>
                    <a:pt x="679619" y="31586"/>
                  </a:lnTo>
                  <a:lnTo>
                    <a:pt x="673425" y="29615"/>
                  </a:lnTo>
                  <a:lnTo>
                    <a:pt x="667027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65548" y="132521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80" h="1188720">
                  <a:moveTo>
                    <a:pt x="839289" y="349017"/>
                  </a:move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3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5" y="381415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2767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39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1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328" y="1969990"/>
              <a:ext cx="166700" cy="17620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01164" y="1547921"/>
              <a:ext cx="403225" cy="381635"/>
            </a:xfrm>
            <a:custGeom>
              <a:avLst/>
              <a:gdLst/>
              <a:ahLst/>
              <a:cxnLst/>
              <a:rect l="l" t="t" r="r" b="b"/>
              <a:pathLst>
                <a:path w="403225" h="381635">
                  <a:moveTo>
                    <a:pt x="0" y="179814"/>
                  </a:moveTo>
                  <a:lnTo>
                    <a:pt x="0" y="158710"/>
                  </a:lnTo>
                  <a:lnTo>
                    <a:pt x="116947" y="158710"/>
                  </a:lnTo>
                  <a:lnTo>
                    <a:pt x="173010" y="152768"/>
                  </a:lnTo>
                  <a:lnTo>
                    <a:pt x="214160" y="136936"/>
                  </a:lnTo>
                  <a:lnTo>
                    <a:pt x="243852" y="114204"/>
                  </a:lnTo>
                  <a:lnTo>
                    <a:pt x="265542" y="87562"/>
                  </a:lnTo>
                  <a:lnTo>
                    <a:pt x="282688" y="59998"/>
                  </a:lnTo>
                  <a:lnTo>
                    <a:pt x="298745" y="34505"/>
                  </a:lnTo>
                  <a:lnTo>
                    <a:pt x="317169" y="14070"/>
                  </a:lnTo>
                  <a:lnTo>
                    <a:pt x="341417" y="1685"/>
                  </a:lnTo>
                  <a:lnTo>
                    <a:pt x="357061" y="0"/>
                  </a:lnTo>
                  <a:lnTo>
                    <a:pt x="372666" y="777"/>
                  </a:lnTo>
                  <a:lnTo>
                    <a:pt x="387956" y="3965"/>
                  </a:lnTo>
                  <a:lnTo>
                    <a:pt x="402656" y="9512"/>
                  </a:lnTo>
                  <a:lnTo>
                    <a:pt x="402656" y="179814"/>
                  </a:lnTo>
                  <a:lnTo>
                    <a:pt x="397340" y="225949"/>
                  </a:lnTo>
                  <a:lnTo>
                    <a:pt x="393614" y="236371"/>
                  </a:lnTo>
                </a:path>
                <a:path w="403225" h="381635">
                  <a:moveTo>
                    <a:pt x="257970" y="372014"/>
                  </a:moveTo>
                  <a:lnTo>
                    <a:pt x="247497" y="375757"/>
                  </a:lnTo>
                  <a:lnTo>
                    <a:pt x="201324" y="381074"/>
                  </a:lnTo>
                  <a:lnTo>
                    <a:pt x="155174" y="375757"/>
                  </a:lnTo>
                  <a:lnTo>
                    <a:pt x="112803" y="360611"/>
                  </a:lnTo>
                  <a:lnTo>
                    <a:pt x="75421" y="336847"/>
                  </a:lnTo>
                  <a:lnTo>
                    <a:pt x="44240" y="305675"/>
                  </a:lnTo>
                  <a:lnTo>
                    <a:pt x="20469" y="268306"/>
                  </a:lnTo>
                  <a:lnTo>
                    <a:pt x="5319" y="225949"/>
                  </a:lnTo>
                  <a:lnTo>
                    <a:pt x="0" y="179814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350255" y="1692020"/>
            <a:ext cx="409257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6.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authenticate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1400" spc="-60">
                <a:solidFill>
                  <a:srgbClr val="FF0000"/>
                </a:solidFill>
                <a:latin typeface="Trebuchet MS"/>
                <a:cs typeface="Trebuchet MS"/>
              </a:rPr>
              <a:t>User-</a:t>
            </a:r>
            <a:r>
              <a:rPr dirty="0" sz="1400" spc="-25">
                <a:solidFill>
                  <a:srgbClr val="FF0000"/>
                </a:solidFill>
                <a:latin typeface="Trebuchet MS"/>
                <a:cs typeface="Trebuchet MS"/>
              </a:rPr>
              <a:t>01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ticket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254233" y="1688338"/>
            <a:ext cx="944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File</a:t>
            </a:r>
            <a:r>
              <a:rPr dirty="0" sz="1800" spc="3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Share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36752" y="1290954"/>
            <a:ext cx="463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FFF00"/>
                </a:solidFill>
                <a:latin typeface="Liberation Sans Narrow"/>
                <a:cs typeface="Liberation Sans Narrow"/>
              </a:rPr>
              <a:t>User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55211" y="1527428"/>
            <a:ext cx="132207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5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dirty="0" sz="1800" spc="45" b="1">
                <a:solidFill>
                  <a:srgbClr val="FFFF00"/>
                </a:solidFill>
                <a:latin typeface="Liberation Sans Narrow"/>
                <a:cs typeface="Liberation Sans Narrow"/>
              </a:rPr>
              <a:t>delegation</a:t>
            </a:r>
            <a:r>
              <a:rPr dirty="0" sz="1800" spc="-2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30" b="1">
                <a:solidFill>
                  <a:srgbClr val="FFFF00"/>
                </a:solidFill>
                <a:latin typeface="Liberation Sans Narrow"/>
                <a:cs typeface="Liberation Sans Narrow"/>
              </a:rPr>
              <a:t>on</a:t>
            </a:r>
            <a:endParaRPr sz="1800">
              <a:latin typeface="Liberation Sans Narrow"/>
              <a:cs typeface="Liberation Sans Narrow"/>
            </a:endParaRPr>
          </a:p>
          <a:p>
            <a:pPr algn="ctr" marL="1905">
              <a:lnSpc>
                <a:spcPct val="100000"/>
              </a:lnSpc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(IIS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server)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6919" y="4657344"/>
            <a:ext cx="2033016" cy="2060448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0591038" y="5314315"/>
            <a:ext cx="288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DC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182108" y="2479420"/>
            <a:ext cx="4351020" cy="3833495"/>
            <a:chOff x="5182108" y="2479420"/>
            <a:chExt cx="4351020" cy="3833495"/>
          </a:xfrm>
        </p:grpSpPr>
        <p:sp>
          <p:nvSpPr>
            <p:cNvPr id="18" name="object 18" descr=""/>
            <p:cNvSpPr/>
            <p:nvPr/>
          </p:nvSpPr>
          <p:spPr>
            <a:xfrm>
              <a:off x="5234940" y="3083051"/>
              <a:ext cx="4278630" cy="3229610"/>
            </a:xfrm>
            <a:custGeom>
              <a:avLst/>
              <a:gdLst/>
              <a:ahLst/>
              <a:cxnLst/>
              <a:rect l="l" t="t" r="r" b="b"/>
              <a:pathLst>
                <a:path w="4278630" h="3229610">
                  <a:moveTo>
                    <a:pt x="102786" y="53549"/>
                  </a:moveTo>
                  <a:lnTo>
                    <a:pt x="79852" y="83973"/>
                  </a:lnTo>
                  <a:lnTo>
                    <a:pt x="4255643" y="3229394"/>
                  </a:lnTo>
                  <a:lnTo>
                    <a:pt x="4278630" y="3198964"/>
                  </a:lnTo>
                  <a:lnTo>
                    <a:pt x="102786" y="53549"/>
                  </a:lnTo>
                  <a:close/>
                </a:path>
                <a:path w="4278630" h="3229610">
                  <a:moveTo>
                    <a:pt x="0" y="0"/>
                  </a:moveTo>
                  <a:lnTo>
                    <a:pt x="56896" y="114426"/>
                  </a:lnTo>
                  <a:lnTo>
                    <a:pt x="79852" y="83973"/>
                  </a:lnTo>
                  <a:lnTo>
                    <a:pt x="64643" y="72517"/>
                  </a:lnTo>
                  <a:lnTo>
                    <a:pt x="87502" y="42037"/>
                  </a:lnTo>
                  <a:lnTo>
                    <a:pt x="111465" y="42037"/>
                  </a:lnTo>
                  <a:lnTo>
                    <a:pt x="125730" y="23113"/>
                  </a:lnTo>
                  <a:lnTo>
                    <a:pt x="0" y="0"/>
                  </a:lnTo>
                  <a:close/>
                </a:path>
                <a:path w="4278630" h="3229610">
                  <a:moveTo>
                    <a:pt x="87502" y="42037"/>
                  </a:moveTo>
                  <a:lnTo>
                    <a:pt x="64643" y="72517"/>
                  </a:lnTo>
                  <a:lnTo>
                    <a:pt x="79852" y="83973"/>
                  </a:lnTo>
                  <a:lnTo>
                    <a:pt x="102786" y="53549"/>
                  </a:lnTo>
                  <a:lnTo>
                    <a:pt x="87502" y="42037"/>
                  </a:lnTo>
                  <a:close/>
                </a:path>
                <a:path w="4278630" h="3229610">
                  <a:moveTo>
                    <a:pt x="111465" y="42037"/>
                  </a:moveTo>
                  <a:lnTo>
                    <a:pt x="87502" y="42037"/>
                  </a:lnTo>
                  <a:lnTo>
                    <a:pt x="102786" y="53549"/>
                  </a:lnTo>
                  <a:lnTo>
                    <a:pt x="111465" y="4203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1880" y="2580893"/>
              <a:ext cx="100330" cy="13030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085" y="2662427"/>
              <a:ext cx="2959989" cy="203581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318125" y="2479420"/>
              <a:ext cx="4215130" cy="3108960"/>
            </a:xfrm>
            <a:custGeom>
              <a:avLst/>
              <a:gdLst/>
              <a:ahLst/>
              <a:cxnLst/>
              <a:rect l="l" t="t" r="r" b="b"/>
              <a:pathLst>
                <a:path w="4215130" h="3108960">
                  <a:moveTo>
                    <a:pt x="4111647" y="3056140"/>
                  </a:moveTo>
                  <a:lnTo>
                    <a:pt x="4089019" y="3086862"/>
                  </a:lnTo>
                  <a:lnTo>
                    <a:pt x="4215003" y="3108579"/>
                  </a:lnTo>
                  <a:lnTo>
                    <a:pt x="4193969" y="3067430"/>
                  </a:lnTo>
                  <a:lnTo>
                    <a:pt x="4126992" y="3067430"/>
                  </a:lnTo>
                  <a:lnTo>
                    <a:pt x="4111647" y="3056140"/>
                  </a:lnTo>
                  <a:close/>
                </a:path>
                <a:path w="4215130" h="3108960">
                  <a:moveTo>
                    <a:pt x="4134273" y="3025421"/>
                  </a:moveTo>
                  <a:lnTo>
                    <a:pt x="4111647" y="3056140"/>
                  </a:lnTo>
                  <a:lnTo>
                    <a:pt x="4126992" y="3067430"/>
                  </a:lnTo>
                  <a:lnTo>
                    <a:pt x="4149598" y="3036697"/>
                  </a:lnTo>
                  <a:lnTo>
                    <a:pt x="4134273" y="3025421"/>
                  </a:lnTo>
                  <a:close/>
                </a:path>
                <a:path w="4215130" h="3108960">
                  <a:moveTo>
                    <a:pt x="4156836" y="2994787"/>
                  </a:moveTo>
                  <a:lnTo>
                    <a:pt x="4134273" y="3025421"/>
                  </a:lnTo>
                  <a:lnTo>
                    <a:pt x="4149598" y="3036697"/>
                  </a:lnTo>
                  <a:lnTo>
                    <a:pt x="4126992" y="3067430"/>
                  </a:lnTo>
                  <a:lnTo>
                    <a:pt x="4193969" y="3067430"/>
                  </a:lnTo>
                  <a:lnTo>
                    <a:pt x="4156836" y="2994787"/>
                  </a:lnTo>
                  <a:close/>
                </a:path>
                <a:path w="4215130" h="3108960">
                  <a:moveTo>
                    <a:pt x="22605" y="0"/>
                  </a:moveTo>
                  <a:lnTo>
                    <a:pt x="0" y="30733"/>
                  </a:lnTo>
                  <a:lnTo>
                    <a:pt x="4111647" y="3056140"/>
                  </a:lnTo>
                  <a:lnTo>
                    <a:pt x="4134273" y="3025421"/>
                  </a:lnTo>
                  <a:lnTo>
                    <a:pt x="22605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2108" y="3468369"/>
              <a:ext cx="3428111" cy="2536647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82574" y="172593"/>
            <a:ext cx="9301480" cy="4679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0"/>
              <a:t>CONSTRAINED</a:t>
            </a:r>
            <a:r>
              <a:rPr dirty="0" spc="355"/>
              <a:t> </a:t>
            </a:r>
            <a:r>
              <a:rPr dirty="0" spc="100"/>
              <a:t>DELEGATION</a:t>
            </a:r>
            <a:r>
              <a:rPr dirty="0" spc="370"/>
              <a:t> </a:t>
            </a:r>
            <a:r>
              <a:rPr dirty="0" spc="95"/>
              <a:t>(S4U2PROXY)</a:t>
            </a:r>
          </a:p>
        </p:txBody>
      </p: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6525259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DELEGATION</a:t>
            </a:r>
            <a:r>
              <a:rPr dirty="0" spc="360"/>
              <a:t> </a:t>
            </a:r>
            <a:r>
              <a:rPr dirty="0" spc="114"/>
              <a:t>(CONSTRAINED)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21563" y="1153414"/>
            <a:ext cx="9586595" cy="2526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2434" algn="l"/>
                <a:tab pos="1052830" algn="l"/>
                <a:tab pos="3119120" algn="l"/>
                <a:tab pos="3780790" algn="l"/>
                <a:tab pos="4781550" algn="l"/>
                <a:tab pos="5380990" algn="l"/>
              </a:tabLst>
            </a:pP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4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8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8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50100"/>
              </a:lnSpc>
              <a:spcBef>
                <a:spcPts val="405"/>
              </a:spcBef>
              <a:tabLst>
                <a:tab pos="1993900" algn="l"/>
                <a:tab pos="2872105" algn="l"/>
                <a:tab pos="3070225" algn="l"/>
                <a:tab pos="3634104" algn="l"/>
                <a:tab pos="3985260" algn="l"/>
                <a:tab pos="7247255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-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{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6239510" algn="l"/>
                <a:tab pos="6448425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'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6FAC46"/>
                </a:solidFill>
                <a:latin typeface="Arial"/>
                <a:cs typeface="Arial"/>
              </a:rPr>
              <a:t>AT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'</a:t>
            </a:r>
            <a:r>
              <a:rPr dirty="0" sz="1800" spc="-2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}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130">
                <a:solidFill>
                  <a:srgbClr val="6FAC46"/>
                </a:solidFill>
                <a:latin typeface="Arial"/>
                <a:cs typeface="Arial"/>
              </a:rPr>
              <a:t>fl 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125">
                <a:solidFill>
                  <a:srgbClr val="FFFFFF"/>
                </a:solidFill>
                <a:latin typeface="Arial"/>
                <a:cs typeface="Arial"/>
              </a:rPr>
              <a:t>Or 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181737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6FAC46"/>
                </a:solidFill>
                <a:latin typeface="Arial"/>
                <a:cs typeface="Arial"/>
              </a:rPr>
              <a:t>Tr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4005071"/>
            <a:ext cx="11134344" cy="157886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61535" y="2856738"/>
            <a:ext cx="310197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36319" algn="l"/>
                <a:tab pos="20974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161535" y="3420871"/>
            <a:ext cx="450532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13130" algn="l"/>
                <a:tab pos="1427480" algn="l"/>
                <a:tab pos="310959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61535" y="3985005"/>
            <a:ext cx="743267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8765" algn="l"/>
                <a:tab pos="2032635" algn="l"/>
                <a:tab pos="2628900" algn="l"/>
                <a:tab pos="3496310" algn="l"/>
                <a:tab pos="3909695" algn="l"/>
                <a:tab pos="4825365" algn="l"/>
                <a:tab pos="518160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4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100"/>
              </a:spcBef>
            </a:pPr>
            <a:r>
              <a:rPr dirty="0" spc="100"/>
              <a:t>BONUS </a:t>
            </a:r>
            <a:r>
              <a:rPr dirty="0" spc="105"/>
              <a:t>MISSION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6525259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DELEGATION</a:t>
            </a:r>
            <a:r>
              <a:rPr dirty="0" spc="360"/>
              <a:t> </a:t>
            </a:r>
            <a:r>
              <a:rPr dirty="0" spc="114"/>
              <a:t>(CONSTRAINED)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21563" y="1056515"/>
            <a:ext cx="8488680" cy="2282825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1079500" algn="l"/>
                <a:tab pos="2186305" algn="l"/>
                <a:tab pos="3351529" algn="l"/>
                <a:tab pos="3947795" algn="l"/>
                <a:tab pos="4416425" algn="l"/>
                <a:tab pos="4784090" algn="l"/>
                <a:tab pos="5822315" algn="l"/>
                <a:tab pos="6330315" algn="l"/>
                <a:tab pos="6874509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875030" algn="l"/>
                <a:tab pos="2082164" algn="l"/>
                <a:tab pos="4610100" algn="l"/>
                <a:tab pos="6890384" algn="l"/>
                <a:tab pos="7435215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107759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!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  <a:tabLst>
                <a:tab pos="685165" algn="l"/>
                <a:tab pos="1813560" algn="l"/>
                <a:tab pos="229425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48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T: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1713864" algn="l"/>
              </a:tabLst>
            </a:pP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455602" y="2188082"/>
            <a:ext cx="6310630" cy="4484370"/>
            <a:chOff x="5455602" y="2188082"/>
            <a:chExt cx="6310630" cy="44843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5064" y="2197607"/>
              <a:ext cx="6291072" cy="44653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460365" y="2192845"/>
              <a:ext cx="6301105" cy="4474845"/>
            </a:xfrm>
            <a:custGeom>
              <a:avLst/>
              <a:gdLst/>
              <a:ahLst/>
              <a:cxnLst/>
              <a:rect l="l" t="t" r="r" b="b"/>
              <a:pathLst>
                <a:path w="6301105" h="4474845">
                  <a:moveTo>
                    <a:pt x="0" y="4474845"/>
                  </a:moveTo>
                  <a:lnTo>
                    <a:pt x="6300596" y="4474845"/>
                  </a:lnTo>
                  <a:lnTo>
                    <a:pt x="6300596" y="0"/>
                  </a:lnTo>
                  <a:lnTo>
                    <a:pt x="0" y="0"/>
                  </a:lnTo>
                  <a:lnTo>
                    <a:pt x="0" y="4474845"/>
                  </a:lnTo>
                  <a:close/>
                </a:path>
              </a:pathLst>
            </a:custGeom>
            <a:ln w="9525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6525259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DELEGATION</a:t>
            </a:r>
            <a:r>
              <a:rPr dirty="0" spc="360"/>
              <a:t> </a:t>
            </a:r>
            <a:r>
              <a:rPr dirty="0" spc="114"/>
              <a:t>(CONSTRAINED)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21563" y="1157427"/>
            <a:ext cx="10473690" cy="1587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6185" algn="l"/>
                <a:tab pos="1911350" algn="l"/>
                <a:tab pos="4317365" algn="l"/>
                <a:tab pos="4685665" algn="l"/>
                <a:tab pos="6486525" algn="l"/>
                <a:tab pos="685482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4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  <a:tabLst>
                <a:tab pos="1710055" algn="l"/>
                <a:tab pos="2298065" algn="l"/>
                <a:tab pos="4472940" algn="l"/>
                <a:tab pos="6670040" algn="l"/>
              </a:tabLst>
            </a:pP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8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[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6FAC46"/>
                </a:solidFill>
                <a:latin typeface="Arial"/>
                <a:cs typeface="Arial"/>
              </a:rPr>
              <a:t>64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48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]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  <a:tabLst>
                <a:tab pos="4408805" algn="l"/>
                <a:tab pos="666750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35">
                <a:solidFill>
                  <a:srgbClr val="6FAC46"/>
                </a:solidFill>
                <a:latin typeface="Arial"/>
                <a:cs typeface="Arial"/>
              </a:rPr>
              <a:t>01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2473325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35">
                <a:solidFill>
                  <a:srgbClr val="6FAC46"/>
                </a:solidFill>
                <a:latin typeface="Arial"/>
                <a:cs typeface="Arial"/>
              </a:rPr>
              <a:t>01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21563" y="3591744"/>
            <a:ext cx="5246370" cy="115316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  <a:tabLst>
                <a:tab pos="1177290" algn="l"/>
                <a:tab pos="1761489" algn="l"/>
                <a:tab pos="2510155" algn="l"/>
                <a:tab pos="3042285" algn="l"/>
                <a:tab pos="4500245" algn="l"/>
              </a:tabLst>
            </a:pP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521334" algn="l"/>
              </a:tabLst>
            </a:pP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\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35">
                <a:solidFill>
                  <a:srgbClr val="6FAC46"/>
                </a:solidFill>
                <a:latin typeface="Arial"/>
                <a:cs typeface="Arial"/>
              </a:rPr>
              <a:t>DC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6FAC46"/>
                </a:solidFill>
                <a:latin typeface="Arial"/>
                <a:cs typeface="Arial"/>
              </a:rPr>
              <a:t>C$ 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6525259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DELEGATION</a:t>
            </a:r>
            <a:r>
              <a:rPr dirty="0" spc="360"/>
              <a:t> </a:t>
            </a:r>
            <a:r>
              <a:rPr dirty="0" spc="114"/>
              <a:t>(CONSTRAINED)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108003" y="923099"/>
            <a:ext cx="6255385" cy="2665095"/>
            <a:chOff x="5108003" y="923099"/>
            <a:chExt cx="6255385" cy="26650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7591" y="932687"/>
              <a:ext cx="6236208" cy="264566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112765" y="927861"/>
              <a:ext cx="6245860" cy="2655570"/>
            </a:xfrm>
            <a:custGeom>
              <a:avLst/>
              <a:gdLst/>
              <a:ahLst/>
              <a:cxnLst/>
              <a:rect l="l" t="t" r="r" b="b"/>
              <a:pathLst>
                <a:path w="6245859" h="2655570">
                  <a:moveTo>
                    <a:pt x="0" y="2655189"/>
                  </a:moveTo>
                  <a:lnTo>
                    <a:pt x="6245733" y="2655189"/>
                  </a:lnTo>
                  <a:lnTo>
                    <a:pt x="6245733" y="0"/>
                  </a:lnTo>
                  <a:lnTo>
                    <a:pt x="0" y="0"/>
                  </a:lnTo>
                  <a:lnTo>
                    <a:pt x="0" y="2655189"/>
                  </a:lnTo>
                  <a:close/>
                </a:path>
              </a:pathLst>
            </a:custGeom>
            <a:ln w="9525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526923" y="2456307"/>
            <a:ext cx="4237990" cy="3606800"/>
            <a:chOff x="526923" y="2456307"/>
            <a:chExt cx="4237990" cy="36068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48" y="2465832"/>
              <a:ext cx="4218432" cy="35874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31685" y="2461069"/>
              <a:ext cx="4228465" cy="3597275"/>
            </a:xfrm>
            <a:custGeom>
              <a:avLst/>
              <a:gdLst/>
              <a:ahLst/>
              <a:cxnLst/>
              <a:rect l="l" t="t" r="r" b="b"/>
              <a:pathLst>
                <a:path w="4228465" h="3597275">
                  <a:moveTo>
                    <a:pt x="0" y="3597021"/>
                  </a:moveTo>
                  <a:lnTo>
                    <a:pt x="4227957" y="3597021"/>
                  </a:lnTo>
                  <a:lnTo>
                    <a:pt x="4227957" y="0"/>
                  </a:lnTo>
                  <a:lnTo>
                    <a:pt x="0" y="0"/>
                  </a:lnTo>
                  <a:lnTo>
                    <a:pt x="0" y="3597021"/>
                  </a:lnTo>
                  <a:close/>
                </a:path>
              </a:pathLst>
            </a:custGeom>
            <a:ln w="9525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5857811" y="4062603"/>
            <a:ext cx="4826000" cy="2000250"/>
            <a:chOff x="5857811" y="4062603"/>
            <a:chExt cx="4826000" cy="200025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7399" y="4072128"/>
              <a:ext cx="4806696" cy="19812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862573" y="4067365"/>
              <a:ext cx="4816475" cy="1990725"/>
            </a:xfrm>
            <a:custGeom>
              <a:avLst/>
              <a:gdLst/>
              <a:ahLst/>
              <a:cxnLst/>
              <a:rect l="l" t="t" r="r" b="b"/>
              <a:pathLst>
                <a:path w="4816475" h="1990725">
                  <a:moveTo>
                    <a:pt x="0" y="1990725"/>
                  </a:moveTo>
                  <a:lnTo>
                    <a:pt x="4816221" y="1990725"/>
                  </a:lnTo>
                  <a:lnTo>
                    <a:pt x="4816221" y="0"/>
                  </a:lnTo>
                  <a:lnTo>
                    <a:pt x="0" y="0"/>
                  </a:lnTo>
                  <a:lnTo>
                    <a:pt x="0" y="1990725"/>
                  </a:lnTo>
                  <a:close/>
                </a:path>
              </a:pathLst>
            </a:custGeom>
            <a:ln w="9525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3465" y="1907539"/>
            <a:ext cx="5369560" cy="8039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307340" algn="l"/>
                <a:tab pos="526415" algn="l"/>
                <a:tab pos="803275" algn="l"/>
                <a:tab pos="867410" algn="l"/>
                <a:tab pos="1040130" algn="l"/>
                <a:tab pos="1132205" algn="l"/>
                <a:tab pos="1600835" algn="l"/>
                <a:tab pos="2086610" algn="l"/>
                <a:tab pos="2817495" algn="l"/>
                <a:tab pos="2877820" algn="l"/>
                <a:tab pos="3733165" algn="l"/>
                <a:tab pos="4353560" algn="l"/>
                <a:tab pos="4380865" algn="l"/>
                <a:tab pos="4979035" algn="l"/>
              </a:tabLst>
            </a:pP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s</a:t>
            </a:r>
            <a:r>
              <a:rPr dirty="0" sz="1700" b="0">
                <a:latin typeface="Arial"/>
                <a:cs typeface="Arial"/>
              </a:rPr>
              <a:t>		b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n</a:t>
            </a:r>
            <a:r>
              <a:rPr dirty="0" sz="1700" b="0">
                <a:latin typeface="Arial"/>
                <a:cs typeface="Arial"/>
              </a:rPr>
              <a:t>	d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v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d</a:t>
            </a:r>
            <a:r>
              <a:rPr dirty="0" sz="1700" spc="20" b="0">
                <a:latin typeface="Arial"/>
                <a:cs typeface="Arial"/>
              </a:rPr>
              <a:t> 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o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y</a:t>
            </a:r>
            <a:r>
              <a:rPr dirty="0" sz="1700" b="0">
                <a:latin typeface="Arial"/>
                <a:cs typeface="Arial"/>
              </a:rPr>
              <a:t>		s</a:t>
            </a:r>
            <a:r>
              <a:rPr dirty="0" sz="1700" spc="-16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v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r</a:t>
            </a:r>
            <a:r>
              <a:rPr dirty="0" sz="1700" spc="50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s</a:t>
            </a:r>
            <a:r>
              <a:rPr dirty="0" sz="1700" b="0">
                <a:latin typeface="Arial"/>
                <a:cs typeface="Arial"/>
              </a:rPr>
              <a:t>		p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d</a:t>
            </a:r>
            <a:r>
              <a:rPr dirty="0" sz="1700" spc="20" b="0">
                <a:latin typeface="Arial"/>
                <a:cs typeface="Arial"/>
              </a:rPr>
              <a:t> 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n</a:t>
            </a:r>
            <a:r>
              <a:rPr dirty="0" sz="1700" b="0">
                <a:latin typeface="Arial"/>
                <a:cs typeface="Arial"/>
              </a:rPr>
              <a:t>	K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B</a:t>
            </a:r>
            <a:r>
              <a:rPr dirty="0" sz="1700" spc="-12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-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D</a:t>
            </a:r>
            <a:r>
              <a:rPr dirty="0" sz="1700" b="0">
                <a:latin typeface="Arial"/>
                <a:cs typeface="Arial"/>
              </a:rPr>
              <a:t>	f</a:t>
            </a:r>
            <a:r>
              <a:rPr dirty="0" sz="1700" spc="-16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,</a:t>
            </a:r>
            <a:r>
              <a:rPr dirty="0" sz="1700" b="0">
                <a:latin typeface="Arial"/>
                <a:cs typeface="Arial"/>
              </a:rPr>
              <a:t>	b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v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n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	(</a:t>
            </a:r>
            <a:r>
              <a:rPr dirty="0" sz="1700" spc="-11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6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5633465" y="2989833"/>
            <a:ext cx="4888865" cy="544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071245" algn="l"/>
                <a:tab pos="1107440" algn="l"/>
                <a:tab pos="2390775" algn="l"/>
                <a:tab pos="2683510" algn="l"/>
                <a:tab pos="30975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33465" y="3812869"/>
            <a:ext cx="5172075" cy="1108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54685" algn="l"/>
                <a:tab pos="1217295" algn="l"/>
                <a:tab pos="1776730" algn="l"/>
                <a:tab pos="2656205" algn="l"/>
                <a:tab pos="3240405" algn="l"/>
                <a:tab pos="4280535" algn="l"/>
                <a:tab pos="463359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00760" algn="l"/>
                <a:tab pos="2096135" algn="l"/>
                <a:tab pos="282321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!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(</a:t>
            </a:r>
            <a:r>
              <a:rPr dirty="0" sz="17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454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/</a:t>
            </a:r>
            <a:r>
              <a:rPr dirty="0" sz="17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2761072"/>
            <a:ext cx="1913255" cy="1073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8600"/>
              </a:lnSpc>
              <a:spcBef>
                <a:spcPts val="95"/>
              </a:spcBef>
            </a:pP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BONUS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636" y="73863"/>
            <a:ext cx="484886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TREES</a:t>
            </a:r>
            <a:r>
              <a:rPr dirty="0" sz="3000" spc="320"/>
              <a:t> </a:t>
            </a:r>
            <a:r>
              <a:rPr dirty="0" sz="3000" spc="90"/>
              <a:t>AND</a:t>
            </a:r>
            <a:r>
              <a:rPr dirty="0" sz="3000" spc="330"/>
              <a:t> </a:t>
            </a:r>
            <a:r>
              <a:rPr dirty="0" sz="3000" spc="100"/>
              <a:t>FORESTS</a:t>
            </a:r>
            <a:endParaRPr sz="3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5503" y="816863"/>
            <a:ext cx="9659111" cy="5330952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93800" y="2761072"/>
            <a:ext cx="1913255" cy="1073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8600"/>
              </a:lnSpc>
              <a:spcBef>
                <a:spcPts val="95"/>
              </a:spcBef>
            </a:pP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BONUS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5468239" y="1663954"/>
            <a:ext cx="555942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26185" algn="l"/>
                <a:tab pos="2260600" algn="l"/>
                <a:tab pos="4247515" algn="l"/>
                <a:tab pos="49745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4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60">
                <a:solidFill>
                  <a:srgbClr val="FFFFFF"/>
                </a:solidFill>
                <a:latin typeface="Arial"/>
                <a:cs typeface="Arial"/>
              </a:rPr>
              <a:t>y,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68239" y="1898345"/>
            <a:ext cx="337121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42644" algn="l"/>
              </a:tabLst>
            </a:pP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b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C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46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468239" y="2435479"/>
            <a:ext cx="5501005" cy="7518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945"/>
              </a:lnSpc>
              <a:spcBef>
                <a:spcPts val="105"/>
              </a:spcBef>
              <a:tabLst>
                <a:tab pos="1327150" algn="l"/>
                <a:tab pos="3228340" algn="l"/>
                <a:tab pos="3583940" algn="l"/>
                <a:tab pos="409511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4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835"/>
              </a:lnSpc>
              <a:tabLst>
                <a:tab pos="3216275" algn="l"/>
                <a:tab pos="393382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4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935"/>
              </a:lnSpc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68239" y="3441268"/>
            <a:ext cx="590232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54685" algn="l"/>
                <a:tab pos="1217295" algn="l"/>
                <a:tab pos="1776730" algn="l"/>
                <a:tab pos="3252470" algn="l"/>
                <a:tab pos="3714750" algn="l"/>
                <a:tab pos="453326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e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68239" y="3978402"/>
            <a:ext cx="3638550" cy="824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454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“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4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\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1037907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4"/>
              <a:t>RESOURCE</a:t>
            </a:r>
            <a:r>
              <a:rPr dirty="0" spc="305"/>
              <a:t> </a:t>
            </a:r>
            <a:r>
              <a:rPr dirty="0" spc="95"/>
              <a:t>BASED</a:t>
            </a:r>
            <a:r>
              <a:rPr dirty="0" spc="325"/>
              <a:t> </a:t>
            </a:r>
            <a:r>
              <a:rPr dirty="0" spc="125"/>
              <a:t>CONSTRAINED</a:t>
            </a:r>
            <a:r>
              <a:rPr dirty="0" spc="330"/>
              <a:t> </a:t>
            </a:r>
            <a:r>
              <a:rPr dirty="0" spc="90"/>
              <a:t>DELEGATION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65548" y="4006294"/>
            <a:ext cx="855980" cy="977265"/>
          </a:xfrm>
          <a:custGeom>
            <a:avLst/>
            <a:gdLst/>
            <a:ahLst/>
            <a:cxnLst/>
            <a:rect l="l" t="t" r="r" b="b"/>
            <a:pathLst>
              <a:path w="855980" h="977264">
                <a:moveTo>
                  <a:pt x="335615" y="313553"/>
                </a:moveTo>
                <a:lnTo>
                  <a:pt x="268505" y="313553"/>
                </a:lnTo>
                <a:lnTo>
                  <a:pt x="268505" y="330903"/>
                </a:lnTo>
                <a:lnTo>
                  <a:pt x="275278" y="380089"/>
                </a:lnTo>
                <a:lnTo>
                  <a:pt x="294937" y="426238"/>
                </a:lnTo>
                <a:lnTo>
                  <a:pt x="326504" y="467691"/>
                </a:lnTo>
                <a:lnTo>
                  <a:pt x="369003" y="502788"/>
                </a:lnTo>
                <a:lnTo>
                  <a:pt x="369003" y="542198"/>
                </a:lnTo>
                <a:lnTo>
                  <a:pt x="364892" y="547253"/>
                </a:lnTo>
                <a:lnTo>
                  <a:pt x="276390" y="577069"/>
                </a:lnTo>
                <a:lnTo>
                  <a:pt x="230474" y="591207"/>
                </a:lnTo>
                <a:lnTo>
                  <a:pt x="185716" y="606770"/>
                </a:lnTo>
                <a:lnTo>
                  <a:pt x="142799" y="624239"/>
                </a:lnTo>
                <a:lnTo>
                  <a:pt x="101765" y="644354"/>
                </a:lnTo>
                <a:lnTo>
                  <a:pt x="63083" y="667683"/>
                </a:lnTo>
                <a:lnTo>
                  <a:pt x="17147" y="714010"/>
                </a:lnTo>
                <a:lnTo>
                  <a:pt x="0" y="772084"/>
                </a:lnTo>
                <a:lnTo>
                  <a:pt x="0" y="976876"/>
                </a:lnTo>
                <a:lnTo>
                  <a:pt x="373638" y="669718"/>
                </a:lnTo>
                <a:lnTo>
                  <a:pt x="365095" y="606770"/>
                </a:lnTo>
                <a:lnTo>
                  <a:pt x="384067" y="600393"/>
                </a:lnTo>
                <a:lnTo>
                  <a:pt x="405511" y="589904"/>
                </a:lnTo>
                <a:lnTo>
                  <a:pt x="421947" y="575037"/>
                </a:lnTo>
                <a:lnTo>
                  <a:pt x="432461" y="556906"/>
                </a:lnTo>
                <a:lnTo>
                  <a:pt x="436134" y="536625"/>
                </a:lnTo>
                <a:lnTo>
                  <a:pt x="436134" y="535247"/>
                </a:lnTo>
                <a:lnTo>
                  <a:pt x="537215" y="535247"/>
                </a:lnTo>
                <a:lnTo>
                  <a:pt x="584525" y="496354"/>
                </a:lnTo>
                <a:lnTo>
                  <a:pt x="536940" y="496354"/>
                </a:lnTo>
                <a:lnTo>
                  <a:pt x="483432" y="490442"/>
                </a:lnTo>
                <a:lnTo>
                  <a:pt x="435344" y="473758"/>
                </a:lnTo>
                <a:lnTo>
                  <a:pt x="394595" y="447882"/>
                </a:lnTo>
                <a:lnTo>
                  <a:pt x="363110" y="414394"/>
                </a:lnTo>
                <a:lnTo>
                  <a:pt x="342809" y="374875"/>
                </a:lnTo>
                <a:lnTo>
                  <a:pt x="335615" y="330903"/>
                </a:lnTo>
                <a:lnTo>
                  <a:pt x="335615" y="313553"/>
                </a:lnTo>
                <a:close/>
              </a:path>
              <a:path w="855980" h="977264">
                <a:moveTo>
                  <a:pt x="537215" y="535247"/>
                </a:moveTo>
                <a:lnTo>
                  <a:pt x="436134" y="535247"/>
                </a:lnTo>
                <a:lnTo>
                  <a:pt x="485750" y="547429"/>
                </a:lnTo>
                <a:lnTo>
                  <a:pt x="519164" y="550085"/>
                </a:lnTo>
                <a:lnTo>
                  <a:pt x="537215" y="535247"/>
                </a:lnTo>
                <a:close/>
              </a:path>
              <a:path w="855980" h="977264">
                <a:moveTo>
                  <a:pt x="592626" y="489694"/>
                </a:moveTo>
                <a:lnTo>
                  <a:pt x="590472" y="490442"/>
                </a:lnTo>
                <a:lnTo>
                  <a:pt x="536940" y="496354"/>
                </a:lnTo>
                <a:lnTo>
                  <a:pt x="584525" y="496354"/>
                </a:lnTo>
                <a:lnTo>
                  <a:pt x="592626" y="489694"/>
                </a:lnTo>
                <a:close/>
              </a:path>
              <a:path w="855980" h="977264">
                <a:moveTo>
                  <a:pt x="842139" y="183081"/>
                </a:moveTo>
                <a:lnTo>
                  <a:pt x="692677" y="183081"/>
                </a:lnTo>
                <a:lnTo>
                  <a:pt x="708281" y="183720"/>
                </a:lnTo>
                <a:lnTo>
                  <a:pt x="723571" y="186341"/>
                </a:lnTo>
                <a:lnTo>
                  <a:pt x="738271" y="190901"/>
                </a:lnTo>
                <a:lnTo>
                  <a:pt x="738271" y="330903"/>
                </a:lnTo>
                <a:lnTo>
                  <a:pt x="731081" y="374875"/>
                </a:lnTo>
                <a:lnTo>
                  <a:pt x="730193" y="376604"/>
                </a:lnTo>
                <a:lnTo>
                  <a:pt x="839289" y="286919"/>
                </a:lnTo>
                <a:lnTo>
                  <a:pt x="847815" y="274890"/>
                </a:lnTo>
                <a:lnTo>
                  <a:pt x="851904" y="265389"/>
                </a:lnTo>
                <a:lnTo>
                  <a:pt x="854517" y="255580"/>
                </a:lnTo>
                <a:lnTo>
                  <a:pt x="855650" y="245589"/>
                </a:lnTo>
                <a:lnTo>
                  <a:pt x="855295" y="235538"/>
                </a:lnTo>
                <a:lnTo>
                  <a:pt x="845802" y="191390"/>
                </a:lnTo>
                <a:lnTo>
                  <a:pt x="842139" y="183081"/>
                </a:lnTo>
                <a:close/>
              </a:path>
              <a:path w="855980" h="977264">
                <a:moveTo>
                  <a:pt x="542253" y="0"/>
                </a:moveTo>
                <a:lnTo>
                  <a:pt x="492793" y="3197"/>
                </a:lnTo>
                <a:lnTo>
                  <a:pt x="445577" y="12489"/>
                </a:lnTo>
                <a:lnTo>
                  <a:pt x="401266" y="27426"/>
                </a:lnTo>
                <a:lnTo>
                  <a:pt x="360519" y="47557"/>
                </a:lnTo>
                <a:lnTo>
                  <a:pt x="324000" y="72433"/>
                </a:lnTo>
                <a:lnTo>
                  <a:pt x="292367" y="101602"/>
                </a:lnTo>
                <a:lnTo>
                  <a:pt x="266283" y="134616"/>
                </a:lnTo>
                <a:lnTo>
                  <a:pt x="246409" y="171024"/>
                </a:lnTo>
                <a:lnTo>
                  <a:pt x="233404" y="210376"/>
                </a:lnTo>
                <a:lnTo>
                  <a:pt x="232733" y="213363"/>
                </a:lnTo>
                <a:lnTo>
                  <a:pt x="225005" y="239884"/>
                </a:lnTo>
                <a:lnTo>
                  <a:pt x="214100" y="265548"/>
                </a:lnTo>
                <a:lnTo>
                  <a:pt x="200114" y="290167"/>
                </a:lnTo>
                <a:lnTo>
                  <a:pt x="183141" y="313553"/>
                </a:lnTo>
                <a:lnTo>
                  <a:pt x="452562" y="313553"/>
                </a:lnTo>
                <a:lnTo>
                  <a:pt x="515337" y="307250"/>
                </a:lnTo>
                <a:lnTo>
                  <a:pt x="559277" y="290785"/>
                </a:lnTo>
                <a:lnTo>
                  <a:pt x="611290" y="242050"/>
                </a:lnTo>
                <a:lnTo>
                  <a:pt x="629682" y="217118"/>
                </a:lnTo>
                <a:lnTo>
                  <a:pt x="649877" y="196700"/>
                </a:lnTo>
                <a:lnTo>
                  <a:pt x="677033" y="184466"/>
                </a:lnTo>
                <a:lnTo>
                  <a:pt x="692677" y="183081"/>
                </a:lnTo>
                <a:lnTo>
                  <a:pt x="842139" y="183081"/>
                </a:lnTo>
                <a:lnTo>
                  <a:pt x="827490" y="149851"/>
                </a:lnTo>
                <a:lnTo>
                  <a:pt x="801039" y="111730"/>
                </a:lnTo>
                <a:lnTo>
                  <a:pt x="767125" y="77836"/>
                </a:lnTo>
                <a:lnTo>
                  <a:pt x="726426" y="48978"/>
                </a:lnTo>
                <a:lnTo>
                  <a:pt x="638095" y="37398"/>
                </a:lnTo>
                <a:lnTo>
                  <a:pt x="619360" y="16315"/>
                </a:lnTo>
                <a:lnTo>
                  <a:pt x="581998" y="2051"/>
                </a:lnTo>
                <a:lnTo>
                  <a:pt x="555553" y="202"/>
                </a:lnTo>
                <a:lnTo>
                  <a:pt x="542253" y="0"/>
                </a:lnTo>
                <a:close/>
              </a:path>
              <a:path w="855980" h="977264">
                <a:moveTo>
                  <a:pt x="667027" y="24121"/>
                </a:moveTo>
                <a:lnTo>
                  <a:pt x="660774" y="25263"/>
                </a:lnTo>
                <a:lnTo>
                  <a:pt x="655012" y="27747"/>
                </a:lnTo>
                <a:lnTo>
                  <a:pt x="638095" y="37398"/>
                </a:lnTo>
                <a:lnTo>
                  <a:pt x="702872" y="37398"/>
                </a:lnTo>
                <a:lnTo>
                  <a:pt x="679619" y="25966"/>
                </a:lnTo>
                <a:lnTo>
                  <a:pt x="673425" y="24346"/>
                </a:lnTo>
                <a:lnTo>
                  <a:pt x="667027" y="2412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8407" y="3822191"/>
            <a:ext cx="2240279" cy="186537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909572" y="3828288"/>
            <a:ext cx="3982720" cy="1926589"/>
            <a:chOff x="1909572" y="3828288"/>
            <a:chExt cx="3982720" cy="192658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6783" y="3828288"/>
              <a:ext cx="1905000" cy="192633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909572" y="4559046"/>
              <a:ext cx="2397760" cy="114300"/>
            </a:xfrm>
            <a:custGeom>
              <a:avLst/>
              <a:gdLst/>
              <a:ahLst/>
              <a:cxnLst/>
              <a:rect l="l" t="t" r="r" b="b"/>
              <a:pathLst>
                <a:path w="2397760" h="114300">
                  <a:moveTo>
                    <a:pt x="2282952" y="0"/>
                  </a:moveTo>
                  <a:lnTo>
                    <a:pt x="2282952" y="114299"/>
                  </a:lnTo>
                  <a:lnTo>
                    <a:pt x="2359152" y="76199"/>
                  </a:lnTo>
                  <a:lnTo>
                    <a:pt x="2302002" y="76199"/>
                  </a:lnTo>
                  <a:lnTo>
                    <a:pt x="2302002" y="38099"/>
                  </a:lnTo>
                  <a:lnTo>
                    <a:pt x="2359152" y="38099"/>
                  </a:lnTo>
                  <a:lnTo>
                    <a:pt x="2282952" y="0"/>
                  </a:lnTo>
                  <a:close/>
                </a:path>
                <a:path w="2397760" h="114300">
                  <a:moveTo>
                    <a:pt x="2282952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2282952" y="76199"/>
                  </a:lnTo>
                  <a:lnTo>
                    <a:pt x="2282952" y="38099"/>
                  </a:lnTo>
                  <a:close/>
                </a:path>
                <a:path w="2397760" h="114300">
                  <a:moveTo>
                    <a:pt x="2359152" y="38099"/>
                  </a:moveTo>
                  <a:lnTo>
                    <a:pt x="2302002" y="38099"/>
                  </a:lnTo>
                  <a:lnTo>
                    <a:pt x="2302002" y="76199"/>
                  </a:lnTo>
                  <a:lnTo>
                    <a:pt x="2359152" y="76199"/>
                  </a:lnTo>
                  <a:lnTo>
                    <a:pt x="2397252" y="57149"/>
                  </a:lnTo>
                  <a:lnTo>
                    <a:pt x="2359152" y="3809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616322" y="4375480"/>
            <a:ext cx="77533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iis.srvc</a:t>
            </a:r>
            <a:endParaRPr sz="18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5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624957" y="4556633"/>
            <a:ext cx="2906395" cy="114300"/>
          </a:xfrm>
          <a:custGeom>
            <a:avLst/>
            <a:gdLst/>
            <a:ahLst/>
            <a:cxnLst/>
            <a:rect l="l" t="t" r="r" b="b"/>
            <a:pathLst>
              <a:path w="2906395" h="114300">
                <a:moveTo>
                  <a:pt x="2792348" y="0"/>
                </a:moveTo>
                <a:lnTo>
                  <a:pt x="2792179" y="38139"/>
                </a:lnTo>
                <a:lnTo>
                  <a:pt x="2811271" y="38227"/>
                </a:lnTo>
                <a:lnTo>
                  <a:pt x="2811017" y="76327"/>
                </a:lnTo>
                <a:lnTo>
                  <a:pt x="2792009" y="76327"/>
                </a:lnTo>
                <a:lnTo>
                  <a:pt x="2791841" y="114300"/>
                </a:lnTo>
                <a:lnTo>
                  <a:pt x="2868638" y="76327"/>
                </a:lnTo>
                <a:lnTo>
                  <a:pt x="2811017" y="76327"/>
                </a:lnTo>
                <a:lnTo>
                  <a:pt x="2868815" y="76239"/>
                </a:lnTo>
                <a:lnTo>
                  <a:pt x="2906394" y="57658"/>
                </a:lnTo>
                <a:lnTo>
                  <a:pt x="2792348" y="0"/>
                </a:lnTo>
                <a:close/>
              </a:path>
              <a:path w="2906395" h="114300">
                <a:moveTo>
                  <a:pt x="2792179" y="38139"/>
                </a:moveTo>
                <a:lnTo>
                  <a:pt x="2792010" y="76239"/>
                </a:lnTo>
                <a:lnTo>
                  <a:pt x="2811017" y="76327"/>
                </a:lnTo>
                <a:lnTo>
                  <a:pt x="2811271" y="38227"/>
                </a:lnTo>
                <a:lnTo>
                  <a:pt x="2792179" y="38139"/>
                </a:lnTo>
                <a:close/>
              </a:path>
              <a:path w="2906395" h="114300">
                <a:moveTo>
                  <a:pt x="253" y="25273"/>
                </a:moveTo>
                <a:lnTo>
                  <a:pt x="0" y="63373"/>
                </a:lnTo>
                <a:lnTo>
                  <a:pt x="2792010" y="76239"/>
                </a:lnTo>
                <a:lnTo>
                  <a:pt x="2792179" y="38139"/>
                </a:lnTo>
                <a:lnTo>
                  <a:pt x="253" y="2527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776718" y="5752896"/>
            <a:ext cx="371919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RBCD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configured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via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ms-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DS-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AllowedToActOnBehalfOfOtherIdentity</a:t>
            </a:r>
            <a:r>
              <a:rPr dirty="0" sz="1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attribute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(doesn’t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DA)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11" name="object 11" descr=""/>
          <p:cNvSpPr txBox="1"/>
          <p:nvPr/>
        </p:nvSpPr>
        <p:spPr>
          <a:xfrm>
            <a:off x="2913379" y="5777585"/>
            <a:ext cx="388620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Constrained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Delegation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configured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here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via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msDS-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AllowedToDelegateTo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attribute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(needs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DA)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195054" y="4418787"/>
            <a:ext cx="10496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 b="1">
                <a:solidFill>
                  <a:srgbClr val="FFFF00"/>
                </a:solidFill>
                <a:latin typeface="Liberation Sans Narrow"/>
                <a:cs typeface="Liberation Sans Narrow"/>
              </a:rPr>
              <a:t>SQL</a:t>
            </a:r>
            <a:r>
              <a:rPr dirty="0" sz="1800" spc="-3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Server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00506" y="1151635"/>
            <a:ext cx="10377805" cy="3129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14097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classic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Unconstrained/Constrained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Delegation,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8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(computer/user)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permission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impersonate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against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service/resource.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RBCD,</a:t>
            </a:r>
            <a:r>
              <a:rPr dirty="0" sz="18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objects/resources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specify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trust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allowed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impersonate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(Supported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2012+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8.1+)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“ms-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DS-AllowedToActOnBehalfOfOtherIdentity”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attribute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allows owners of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 specify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trusted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 allowed to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delegate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 them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(stored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series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 binary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bytes).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</a:pPr>
            <a:r>
              <a:rPr dirty="0" sz="1800" spc="-20" b="1">
                <a:solidFill>
                  <a:srgbClr val="FFFF00"/>
                </a:solidFill>
                <a:latin typeface="Liberation Sans Narrow"/>
                <a:cs typeface="Liberation Sans Narrow"/>
              </a:rPr>
              <a:t>User</a:t>
            </a:r>
            <a:endParaRPr sz="1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1037907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4"/>
              <a:t>RESOURCE</a:t>
            </a:r>
            <a:r>
              <a:rPr dirty="0" spc="305"/>
              <a:t> </a:t>
            </a:r>
            <a:r>
              <a:rPr dirty="0" spc="95"/>
              <a:t>BASED</a:t>
            </a:r>
            <a:r>
              <a:rPr dirty="0" spc="325"/>
              <a:t> </a:t>
            </a:r>
            <a:r>
              <a:rPr dirty="0" spc="125"/>
              <a:t>CONSTRAINED</a:t>
            </a:r>
            <a:r>
              <a:rPr dirty="0" spc="330"/>
              <a:t> </a:t>
            </a:r>
            <a:r>
              <a:rPr dirty="0" spc="90"/>
              <a:t>DELEGATION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00506" y="1121614"/>
            <a:ext cx="11099165" cy="468122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prerequisites:</a:t>
            </a:r>
            <a:endParaRPr sz="1800">
              <a:latin typeface="Arial"/>
              <a:cs typeface="Arial"/>
            </a:endParaRPr>
          </a:p>
          <a:p>
            <a:pPr marL="299085" marR="2904490" indent="-287020">
              <a:lnSpc>
                <a:spcPct val="100000"/>
              </a:lnSpc>
              <a:spcBef>
                <a:spcPts val="91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permission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target object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able to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edit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ms-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DS-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AllowedToActOnBehalfOfOtherIdentity</a:t>
            </a:r>
            <a:r>
              <a:rPr dirty="0" sz="18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attribute</a:t>
            </a:r>
            <a:r>
              <a:rPr dirty="0" sz="18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“GenericAll/GenericWrite/WriteDacl/WriteProperty…etc”.</a:t>
            </a:r>
            <a:r>
              <a:rPr dirty="0" sz="18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(DA</a:t>
            </a:r>
            <a:r>
              <a:rPr dirty="0" sz="1800" spc="-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is</a:t>
            </a:r>
            <a:r>
              <a:rPr dirty="0" sz="1800" spc="11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C000"/>
                </a:solidFill>
                <a:latin typeface="Arial"/>
                <a:cs typeface="Arial"/>
              </a:rPr>
              <a:t>not</a:t>
            </a:r>
            <a:r>
              <a:rPr dirty="0" sz="1800" spc="95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C000"/>
                </a:solidFill>
                <a:latin typeface="Arial"/>
                <a:cs typeface="Arial"/>
              </a:rPr>
              <a:t>needed)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11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(T2A4D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needed).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consideration: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SPN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enough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perform S4U2Self,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T2A4D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flag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needed.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However,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returned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TGS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won't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Forwardable.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T2A4D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flag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 set,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TGS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Forwardable.</a:t>
            </a:r>
            <a:endParaRPr sz="1800">
              <a:latin typeface="Arial"/>
              <a:cs typeface="Arial"/>
            </a:endParaRPr>
          </a:p>
          <a:p>
            <a:pPr algn="ctr" marL="286385" marR="949960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86385" algn="l"/>
                <a:tab pos="2870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If the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returned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TGS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 not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forwardable,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S4U2Proxy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abuse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classic</a:t>
            </a:r>
            <a:endParaRPr sz="1800">
              <a:latin typeface="Arial"/>
              <a:cs typeface="Arial"/>
            </a:endParaRPr>
          </a:p>
          <a:p>
            <a:pPr algn="ctr" marR="9398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Constrained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Delegation,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abuse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Constrained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Delegation.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So,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Assume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compromised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permission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computer,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can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abuse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RBCD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gain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RCE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computer?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506" y="381457"/>
            <a:ext cx="1037907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4"/>
              <a:t>RESOURCE</a:t>
            </a:r>
            <a:r>
              <a:rPr dirty="0" spc="305"/>
              <a:t> </a:t>
            </a:r>
            <a:r>
              <a:rPr dirty="0" spc="95"/>
              <a:t>BASED</a:t>
            </a:r>
            <a:r>
              <a:rPr dirty="0" spc="325"/>
              <a:t> </a:t>
            </a:r>
            <a:r>
              <a:rPr dirty="0" spc="125"/>
              <a:t>CONSTRAINED</a:t>
            </a:r>
            <a:r>
              <a:rPr dirty="0" spc="330"/>
              <a:t> </a:t>
            </a:r>
            <a:r>
              <a:rPr dirty="0" spc="90"/>
              <a:t>DELEGATION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00506" y="1151635"/>
            <a:ext cx="10560050" cy="2633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22606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ms-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DS-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MachineAccountQuota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allowed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(by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10).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S4U2Self is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available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SPN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available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objects.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"/>
              <a:cs typeface="Arial"/>
            </a:endParaRPr>
          </a:p>
          <a:p>
            <a:pPr marL="53340">
              <a:lnSpc>
                <a:spcPct val="100000"/>
              </a:lnSpc>
              <a:tabLst>
                <a:tab pos="473075" algn="l"/>
                <a:tab pos="2006600" algn="l"/>
                <a:tab pos="2538730" algn="l"/>
                <a:tab pos="3652520" algn="l"/>
                <a:tab pos="4136390" algn="l"/>
                <a:tab pos="4668520" algn="l"/>
                <a:tab pos="5770245" algn="l"/>
                <a:tab pos="6138545" algn="l"/>
                <a:tab pos="7519670" algn="l"/>
              </a:tabLst>
            </a:pP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n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q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53340">
              <a:lnSpc>
                <a:spcPct val="100000"/>
              </a:lnSpc>
              <a:spcBef>
                <a:spcPts val="1490"/>
              </a:spcBef>
              <a:tabLst>
                <a:tab pos="2656840" algn="l"/>
                <a:tab pos="3913504" algn="l"/>
                <a:tab pos="6211570" algn="l"/>
                <a:tab pos="7442834" algn="l"/>
                <a:tab pos="8522970" algn="l"/>
                <a:tab pos="8721090" algn="l"/>
                <a:tab pos="9647555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160">
                <a:solidFill>
                  <a:srgbClr val="6FAC46"/>
                </a:solidFill>
                <a:latin typeface="Arial"/>
                <a:cs typeface="Arial"/>
              </a:rPr>
              <a:t>ms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55">
                <a:solidFill>
                  <a:srgbClr val="6FAC46"/>
                </a:solidFill>
                <a:latin typeface="Arial"/>
                <a:cs typeface="Arial"/>
              </a:rPr>
              <a:t>ds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 marL="53340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3003" y="217677"/>
            <a:ext cx="3850004" cy="4679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RBCD</a:t>
            </a:r>
            <a:r>
              <a:rPr dirty="0" spc="395"/>
              <a:t> </a:t>
            </a:r>
            <a:r>
              <a:rPr dirty="0"/>
              <a:t>ATTACK</a:t>
            </a:r>
            <a:r>
              <a:rPr dirty="0" spc="434"/>
              <a:t> </a:t>
            </a:r>
            <a:r>
              <a:rPr dirty="0" spc="70"/>
              <a:t>(1)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952" y="832103"/>
            <a:ext cx="1908048" cy="197205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652368" y="1136020"/>
            <a:ext cx="1086485" cy="1336675"/>
            <a:chOff x="3652368" y="1136020"/>
            <a:chExt cx="1086485" cy="133667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5351" y="1890746"/>
              <a:ext cx="180405" cy="11323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23900" y="2031206"/>
              <a:ext cx="143510" cy="402590"/>
            </a:xfrm>
            <a:custGeom>
              <a:avLst/>
              <a:gdLst/>
              <a:ahLst/>
              <a:cxnLst/>
              <a:rect l="l" t="t" r="r" b="b"/>
              <a:pathLst>
                <a:path w="143510" h="402589">
                  <a:moveTo>
                    <a:pt x="120519" y="0"/>
                  </a:moveTo>
                  <a:lnTo>
                    <a:pt x="22859" y="0"/>
                  </a:lnTo>
                  <a:lnTo>
                    <a:pt x="0" y="330904"/>
                  </a:lnTo>
                  <a:lnTo>
                    <a:pt x="71654" y="402519"/>
                  </a:lnTo>
                  <a:lnTo>
                    <a:pt x="143308" y="330904"/>
                  </a:lnTo>
                  <a:lnTo>
                    <a:pt x="12051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123900" y="2031206"/>
              <a:ext cx="143510" cy="402590"/>
            </a:xfrm>
            <a:custGeom>
              <a:avLst/>
              <a:gdLst/>
              <a:ahLst/>
              <a:cxnLst/>
              <a:rect l="l" t="t" r="r" b="b"/>
              <a:pathLst>
                <a:path w="143510" h="402589">
                  <a:moveTo>
                    <a:pt x="22859" y="0"/>
                  </a:moveTo>
                  <a:lnTo>
                    <a:pt x="0" y="330904"/>
                  </a:lnTo>
                  <a:lnTo>
                    <a:pt x="71654" y="402519"/>
                  </a:lnTo>
                  <a:lnTo>
                    <a:pt x="143308" y="330904"/>
                  </a:lnTo>
                  <a:lnTo>
                    <a:pt x="120519" y="0"/>
                  </a:lnTo>
                  <a:lnTo>
                    <a:pt x="22859" y="0"/>
                  </a:lnTo>
                  <a:close/>
                </a:path>
              </a:pathLst>
            </a:custGeom>
            <a:ln w="126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658731" y="1142336"/>
              <a:ext cx="1073785" cy="1323975"/>
            </a:xfrm>
            <a:custGeom>
              <a:avLst/>
              <a:gdLst/>
              <a:ahLst/>
              <a:cxnLst/>
              <a:rect l="l" t="t" r="r" b="b"/>
              <a:pathLst>
                <a:path w="1073785" h="1323975">
                  <a:moveTo>
                    <a:pt x="704599" y="651089"/>
                  </a:moveTo>
                  <a:lnTo>
                    <a:pt x="637489" y="651089"/>
                  </a:lnTo>
                  <a:lnTo>
                    <a:pt x="637489" y="652767"/>
                  </a:lnTo>
                  <a:lnTo>
                    <a:pt x="651645" y="699491"/>
                  </a:lnTo>
                  <a:lnTo>
                    <a:pt x="689499" y="730336"/>
                  </a:lnTo>
                  <a:lnTo>
                    <a:pt x="708384" y="738040"/>
                  </a:lnTo>
                  <a:lnTo>
                    <a:pt x="708499" y="738225"/>
                  </a:lnTo>
                  <a:lnTo>
                    <a:pt x="643151" y="1323458"/>
                  </a:lnTo>
                  <a:lnTo>
                    <a:pt x="727267" y="1318661"/>
                  </a:lnTo>
                  <a:lnTo>
                    <a:pt x="777457" y="1314481"/>
                  </a:lnTo>
                  <a:lnTo>
                    <a:pt x="830800" y="1308574"/>
                  </a:lnTo>
                  <a:lnTo>
                    <a:pt x="885005" y="1300620"/>
                  </a:lnTo>
                  <a:lnTo>
                    <a:pt x="937369" y="1290373"/>
                  </a:lnTo>
                  <a:lnTo>
                    <a:pt x="985647" y="1277510"/>
                  </a:lnTo>
                  <a:lnTo>
                    <a:pt x="1027414" y="1261735"/>
                  </a:lnTo>
                  <a:lnTo>
                    <a:pt x="1073637" y="1232724"/>
                  </a:lnTo>
                  <a:lnTo>
                    <a:pt x="1073637" y="1023043"/>
                  </a:lnTo>
                  <a:lnTo>
                    <a:pt x="788488" y="1023043"/>
                  </a:lnTo>
                  <a:lnTo>
                    <a:pt x="788488" y="989500"/>
                  </a:lnTo>
                  <a:lnTo>
                    <a:pt x="1073637" y="989500"/>
                  </a:lnTo>
                  <a:lnTo>
                    <a:pt x="1073637" y="938514"/>
                  </a:lnTo>
                  <a:lnTo>
                    <a:pt x="1056431" y="868543"/>
                  </a:lnTo>
                  <a:lnTo>
                    <a:pt x="1011001" y="812726"/>
                  </a:lnTo>
                  <a:lnTo>
                    <a:pt x="972119" y="784181"/>
                  </a:lnTo>
                  <a:lnTo>
                    <a:pt x="930955" y="759598"/>
                  </a:lnTo>
                  <a:lnTo>
                    <a:pt x="887861" y="738225"/>
                  </a:lnTo>
                  <a:lnTo>
                    <a:pt x="843191" y="719310"/>
                  </a:lnTo>
                  <a:lnTo>
                    <a:pt x="797296" y="702103"/>
                  </a:lnTo>
                  <a:lnTo>
                    <a:pt x="708724" y="665765"/>
                  </a:lnTo>
                  <a:lnTo>
                    <a:pt x="704599" y="659685"/>
                  </a:lnTo>
                  <a:lnTo>
                    <a:pt x="704599" y="651089"/>
                  </a:lnTo>
                  <a:close/>
                </a:path>
                <a:path w="1073785" h="1323975">
                  <a:moveTo>
                    <a:pt x="335568" y="381415"/>
                  </a:moveTo>
                  <a:lnTo>
                    <a:pt x="268458" y="381415"/>
                  </a:lnTo>
                  <a:lnTo>
                    <a:pt x="268458" y="402519"/>
                  </a:lnTo>
                  <a:lnTo>
                    <a:pt x="272815" y="450616"/>
                  </a:lnTo>
                  <a:lnTo>
                    <a:pt x="285543" y="496606"/>
                  </a:lnTo>
                  <a:lnTo>
                    <a:pt x="306143" y="539457"/>
                  </a:lnTo>
                  <a:lnTo>
                    <a:pt x="334114" y="578134"/>
                  </a:lnTo>
                  <a:lnTo>
                    <a:pt x="368956" y="611606"/>
                  </a:lnTo>
                  <a:lnTo>
                    <a:pt x="368862" y="659685"/>
                  </a:lnTo>
                  <a:lnTo>
                    <a:pt x="364845" y="665695"/>
                  </a:lnTo>
                  <a:lnTo>
                    <a:pt x="276343" y="701963"/>
                  </a:lnTo>
                  <a:lnTo>
                    <a:pt x="230427" y="719161"/>
                  </a:lnTo>
                  <a:lnTo>
                    <a:pt x="185669" y="738092"/>
                  </a:lnTo>
                  <a:lnTo>
                    <a:pt x="142752" y="759342"/>
                  </a:lnTo>
                  <a:lnTo>
                    <a:pt x="101718" y="783811"/>
                  </a:lnTo>
                  <a:lnTo>
                    <a:pt x="63037" y="812188"/>
                  </a:lnTo>
                  <a:lnTo>
                    <a:pt x="17090" y="868571"/>
                  </a:lnTo>
                  <a:lnTo>
                    <a:pt x="39" y="938514"/>
                  </a:lnTo>
                  <a:lnTo>
                    <a:pt x="0" y="1232724"/>
                  </a:lnTo>
                  <a:lnTo>
                    <a:pt x="13435" y="1242787"/>
                  </a:lnTo>
                  <a:lnTo>
                    <a:pt x="88111" y="1277536"/>
                  </a:lnTo>
                  <a:lnTo>
                    <a:pt x="136434" y="1290397"/>
                  </a:lnTo>
                  <a:lnTo>
                    <a:pt x="188701" y="1300620"/>
                  </a:lnTo>
                  <a:lnTo>
                    <a:pt x="242768" y="1308547"/>
                  </a:lnTo>
                  <a:lnTo>
                    <a:pt x="296096" y="1314452"/>
                  </a:lnTo>
                  <a:lnTo>
                    <a:pt x="346270" y="1318629"/>
                  </a:lnTo>
                  <a:lnTo>
                    <a:pt x="430355" y="1323423"/>
                  </a:lnTo>
                  <a:lnTo>
                    <a:pt x="365048" y="738092"/>
                  </a:lnTo>
                  <a:lnTo>
                    <a:pt x="384021" y="730336"/>
                  </a:lnTo>
                  <a:lnTo>
                    <a:pt x="405464" y="717577"/>
                  </a:lnTo>
                  <a:lnTo>
                    <a:pt x="421901" y="699491"/>
                  </a:lnTo>
                  <a:lnTo>
                    <a:pt x="432414" y="677436"/>
                  </a:lnTo>
                  <a:lnTo>
                    <a:pt x="436087" y="652767"/>
                  </a:lnTo>
                  <a:lnTo>
                    <a:pt x="436087" y="651089"/>
                  </a:lnTo>
                  <a:lnTo>
                    <a:pt x="704599" y="651089"/>
                  </a:lnTo>
                  <a:lnTo>
                    <a:pt x="704672" y="611606"/>
                  </a:lnTo>
                  <a:lnTo>
                    <a:pt x="712860" y="603779"/>
                  </a:lnTo>
                  <a:lnTo>
                    <a:pt x="536893" y="603779"/>
                  </a:lnTo>
                  <a:lnTo>
                    <a:pt x="490743" y="598462"/>
                  </a:lnTo>
                  <a:lnTo>
                    <a:pt x="448371" y="583316"/>
                  </a:lnTo>
                  <a:lnTo>
                    <a:pt x="410990" y="559552"/>
                  </a:lnTo>
                  <a:lnTo>
                    <a:pt x="379809" y="528380"/>
                  </a:lnTo>
                  <a:lnTo>
                    <a:pt x="356038" y="491011"/>
                  </a:lnTo>
                  <a:lnTo>
                    <a:pt x="340887" y="448654"/>
                  </a:lnTo>
                  <a:lnTo>
                    <a:pt x="335568" y="402519"/>
                  </a:lnTo>
                  <a:lnTo>
                    <a:pt x="335568" y="381415"/>
                  </a:lnTo>
                  <a:close/>
                </a:path>
                <a:path w="1073785" h="1323975">
                  <a:moveTo>
                    <a:pt x="1073637" y="989500"/>
                  </a:moveTo>
                  <a:lnTo>
                    <a:pt x="939486" y="989500"/>
                  </a:lnTo>
                  <a:lnTo>
                    <a:pt x="939486" y="1023043"/>
                  </a:lnTo>
                  <a:lnTo>
                    <a:pt x="1073637" y="1023043"/>
                  </a:lnTo>
                  <a:lnTo>
                    <a:pt x="1073637" y="989500"/>
                  </a:lnTo>
                  <a:close/>
                </a:path>
                <a:path w="1073785" h="1323975">
                  <a:moveTo>
                    <a:pt x="637489" y="651089"/>
                  </a:moveTo>
                  <a:lnTo>
                    <a:pt x="436087" y="651089"/>
                  </a:lnTo>
                  <a:lnTo>
                    <a:pt x="485704" y="665909"/>
                  </a:lnTo>
                  <a:lnTo>
                    <a:pt x="536788" y="670849"/>
                  </a:lnTo>
                  <a:lnTo>
                    <a:pt x="587872" y="665909"/>
                  </a:lnTo>
                  <a:lnTo>
                    <a:pt x="637489" y="651089"/>
                  </a:lnTo>
                  <a:close/>
                </a:path>
                <a:path w="1073785" h="1323975">
                  <a:moveTo>
                    <a:pt x="842008" y="222704"/>
                  </a:moveTo>
                  <a:lnTo>
                    <a:pt x="692630" y="222704"/>
                  </a:lnTo>
                  <a:lnTo>
                    <a:pt x="708234" y="223482"/>
                  </a:lnTo>
                  <a:lnTo>
                    <a:pt x="723524" y="226670"/>
                  </a:lnTo>
                  <a:lnTo>
                    <a:pt x="738224" y="232217"/>
                  </a:lnTo>
                  <a:lnTo>
                    <a:pt x="738224" y="402519"/>
                  </a:lnTo>
                  <a:lnTo>
                    <a:pt x="732909" y="448654"/>
                  </a:lnTo>
                  <a:lnTo>
                    <a:pt x="717766" y="491011"/>
                  </a:lnTo>
                  <a:lnTo>
                    <a:pt x="694003" y="528380"/>
                  </a:lnTo>
                  <a:lnTo>
                    <a:pt x="662828" y="559552"/>
                  </a:lnTo>
                  <a:lnTo>
                    <a:pt x="625446" y="583316"/>
                  </a:lnTo>
                  <a:lnTo>
                    <a:pt x="583066" y="598462"/>
                  </a:lnTo>
                  <a:lnTo>
                    <a:pt x="536893" y="603779"/>
                  </a:lnTo>
                  <a:lnTo>
                    <a:pt x="712860" y="603779"/>
                  </a:lnTo>
                  <a:lnTo>
                    <a:pt x="766364" y="541312"/>
                  </a:lnTo>
                  <a:lnTo>
                    <a:pt x="786929" y="499539"/>
                  </a:lnTo>
                  <a:lnTo>
                    <a:pt x="799983" y="454673"/>
                  </a:lnTo>
                  <a:lnTo>
                    <a:pt x="805055" y="407691"/>
                  </a:lnTo>
                  <a:lnTo>
                    <a:pt x="847768" y="334385"/>
                  </a:lnTo>
                  <a:lnTo>
                    <a:pt x="851857" y="322827"/>
                  </a:lnTo>
                  <a:lnTo>
                    <a:pt x="854471" y="310895"/>
                  </a:lnTo>
                  <a:lnTo>
                    <a:pt x="855603" y="298741"/>
                  </a:lnTo>
                  <a:lnTo>
                    <a:pt x="855248" y="286515"/>
                  </a:lnTo>
                  <a:lnTo>
                    <a:pt x="847667" y="240313"/>
                  </a:lnTo>
                  <a:lnTo>
                    <a:pt x="842008" y="222704"/>
                  </a:lnTo>
                  <a:close/>
                </a:path>
                <a:path w="1073785" h="1323975">
                  <a:moveTo>
                    <a:pt x="542206" y="0"/>
                  </a:moveTo>
                  <a:lnTo>
                    <a:pt x="492746" y="3889"/>
                  </a:lnTo>
                  <a:lnTo>
                    <a:pt x="445530" y="15192"/>
                  </a:lnTo>
                  <a:lnTo>
                    <a:pt x="401219" y="33362"/>
                  </a:lnTo>
                  <a:lnTo>
                    <a:pt x="360473" y="57850"/>
                  </a:lnTo>
                  <a:lnTo>
                    <a:pt x="323953" y="88109"/>
                  </a:lnTo>
                  <a:lnTo>
                    <a:pt x="292320" y="123592"/>
                  </a:lnTo>
                  <a:lnTo>
                    <a:pt x="266237" y="163751"/>
                  </a:lnTo>
                  <a:lnTo>
                    <a:pt x="246362" y="208039"/>
                  </a:lnTo>
                  <a:lnTo>
                    <a:pt x="233358" y="255907"/>
                  </a:lnTo>
                  <a:lnTo>
                    <a:pt x="232686" y="259541"/>
                  </a:lnTo>
                  <a:lnTo>
                    <a:pt x="224958" y="291801"/>
                  </a:lnTo>
                  <a:lnTo>
                    <a:pt x="214054" y="323020"/>
                  </a:lnTo>
                  <a:lnTo>
                    <a:pt x="200067" y="352968"/>
                  </a:lnTo>
                  <a:lnTo>
                    <a:pt x="183095" y="381415"/>
                  </a:lnTo>
                  <a:lnTo>
                    <a:pt x="452515" y="381415"/>
                  </a:lnTo>
                  <a:lnTo>
                    <a:pt x="508579" y="375473"/>
                  </a:lnTo>
                  <a:lnTo>
                    <a:pt x="549728" y="359641"/>
                  </a:lnTo>
                  <a:lnTo>
                    <a:pt x="601111" y="310267"/>
                  </a:lnTo>
                  <a:lnTo>
                    <a:pt x="618257" y="282703"/>
                  </a:lnTo>
                  <a:lnTo>
                    <a:pt x="634313" y="257210"/>
                  </a:lnTo>
                  <a:lnTo>
                    <a:pt x="652738" y="236775"/>
                  </a:lnTo>
                  <a:lnTo>
                    <a:pt x="676986" y="224390"/>
                  </a:lnTo>
                  <a:lnTo>
                    <a:pt x="692630" y="222704"/>
                  </a:lnTo>
                  <a:lnTo>
                    <a:pt x="842008" y="222704"/>
                  </a:lnTo>
                  <a:lnTo>
                    <a:pt x="833536" y="196338"/>
                  </a:lnTo>
                  <a:lnTo>
                    <a:pt x="813282" y="155212"/>
                  </a:lnTo>
                  <a:lnTo>
                    <a:pt x="787332" y="117554"/>
                  </a:lnTo>
                  <a:lnTo>
                    <a:pt x="756112" y="83984"/>
                  </a:lnTo>
                  <a:lnTo>
                    <a:pt x="720050" y="55121"/>
                  </a:lnTo>
                  <a:lnTo>
                    <a:pt x="703490" y="45493"/>
                  </a:lnTo>
                  <a:lnTo>
                    <a:pt x="638048" y="45493"/>
                  </a:lnTo>
                  <a:lnTo>
                    <a:pt x="619313" y="19846"/>
                  </a:lnTo>
                  <a:lnTo>
                    <a:pt x="581951" y="2496"/>
                  </a:lnTo>
                  <a:lnTo>
                    <a:pt x="555507" y="246"/>
                  </a:lnTo>
                  <a:lnTo>
                    <a:pt x="542206" y="0"/>
                  </a:lnTo>
                  <a:close/>
                </a:path>
                <a:path w="1073785" h="1323975">
                  <a:moveTo>
                    <a:pt x="666981" y="29341"/>
                  </a:moveTo>
                  <a:lnTo>
                    <a:pt x="660727" y="30731"/>
                  </a:lnTo>
                  <a:lnTo>
                    <a:pt x="654965" y="33752"/>
                  </a:lnTo>
                  <a:lnTo>
                    <a:pt x="638048" y="45493"/>
                  </a:lnTo>
                  <a:lnTo>
                    <a:pt x="703490" y="45493"/>
                  </a:lnTo>
                  <a:lnTo>
                    <a:pt x="679573" y="31586"/>
                  </a:lnTo>
                  <a:lnTo>
                    <a:pt x="673378" y="29615"/>
                  </a:lnTo>
                  <a:lnTo>
                    <a:pt x="666981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658684" y="1142336"/>
              <a:ext cx="1073785" cy="1323975"/>
            </a:xfrm>
            <a:custGeom>
              <a:avLst/>
              <a:gdLst/>
              <a:ahLst/>
              <a:cxnLst/>
              <a:rect l="l" t="t" r="r" b="b"/>
              <a:pathLst>
                <a:path w="1073785" h="1323975">
                  <a:moveTo>
                    <a:pt x="1073684" y="938514"/>
                  </a:moveTo>
                  <a:lnTo>
                    <a:pt x="1056496" y="868571"/>
                  </a:lnTo>
                  <a:lnTo>
                    <a:pt x="1011048" y="812726"/>
                  </a:lnTo>
                  <a:lnTo>
                    <a:pt x="972165" y="784181"/>
                  </a:lnTo>
                  <a:lnTo>
                    <a:pt x="931001" y="759598"/>
                  </a:lnTo>
                  <a:lnTo>
                    <a:pt x="887908" y="738225"/>
                  </a:lnTo>
                  <a:lnTo>
                    <a:pt x="843238" y="719310"/>
                  </a:lnTo>
                  <a:lnTo>
                    <a:pt x="797342" y="702103"/>
                  </a:lnTo>
                  <a:lnTo>
                    <a:pt x="715062" y="668350"/>
                  </a:lnTo>
                  <a:lnTo>
                    <a:pt x="708770" y="665765"/>
                  </a:lnTo>
                  <a:lnTo>
                    <a:pt x="704646" y="659685"/>
                  </a:lnTo>
                  <a:lnTo>
                    <a:pt x="704646" y="652836"/>
                  </a:lnTo>
                  <a:lnTo>
                    <a:pt x="704646" y="611676"/>
                  </a:lnTo>
                  <a:lnTo>
                    <a:pt x="738810" y="579017"/>
                  </a:lnTo>
                  <a:lnTo>
                    <a:pt x="766411" y="541312"/>
                  </a:lnTo>
                  <a:lnTo>
                    <a:pt x="786975" y="499539"/>
                  </a:lnTo>
                  <a:lnTo>
                    <a:pt x="800030" y="454673"/>
                  </a:lnTo>
                  <a:lnTo>
                    <a:pt x="805102" y="407691"/>
                  </a:lnTo>
                  <a:lnTo>
                    <a:pt x="847815" y="334385"/>
                  </a:lnTo>
                  <a:lnTo>
                    <a:pt x="851903" y="322827"/>
                  </a:lnTo>
                  <a:lnTo>
                    <a:pt x="854517" y="310895"/>
                  </a:lnTo>
                  <a:lnTo>
                    <a:pt x="855650" y="298741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1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2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5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4" y="381415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2" y="611606"/>
                  </a:lnTo>
                  <a:lnTo>
                    <a:pt x="369002" y="652767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40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232689"/>
                  </a:lnTo>
                  <a:lnTo>
                    <a:pt x="46279" y="1261735"/>
                  </a:lnTo>
                  <a:lnTo>
                    <a:pt x="88064" y="1277510"/>
                  </a:lnTo>
                  <a:lnTo>
                    <a:pt x="136359" y="1290373"/>
                  </a:lnTo>
                  <a:lnTo>
                    <a:pt x="188748" y="1300620"/>
                  </a:lnTo>
                  <a:lnTo>
                    <a:pt x="242815" y="1308547"/>
                  </a:lnTo>
                  <a:lnTo>
                    <a:pt x="296143" y="1314452"/>
                  </a:lnTo>
                  <a:lnTo>
                    <a:pt x="346316" y="1318629"/>
                  </a:lnTo>
                  <a:lnTo>
                    <a:pt x="390918" y="1321376"/>
                  </a:lnTo>
                  <a:lnTo>
                    <a:pt x="430402" y="1323423"/>
                  </a:lnTo>
                  <a:lnTo>
                    <a:pt x="365095" y="738092"/>
                  </a:lnTo>
                  <a:lnTo>
                    <a:pt x="384067" y="730336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485750" y="665909"/>
                  </a:lnTo>
                  <a:lnTo>
                    <a:pt x="536835" y="670849"/>
                  </a:lnTo>
                  <a:lnTo>
                    <a:pt x="587919" y="665909"/>
                  </a:lnTo>
                  <a:lnTo>
                    <a:pt x="637535" y="651089"/>
                  </a:lnTo>
                  <a:lnTo>
                    <a:pt x="637535" y="652767"/>
                  </a:lnTo>
                  <a:lnTo>
                    <a:pt x="651692" y="699491"/>
                  </a:lnTo>
                  <a:lnTo>
                    <a:pt x="689546" y="730336"/>
                  </a:lnTo>
                  <a:lnTo>
                    <a:pt x="708561" y="738092"/>
                  </a:lnTo>
                  <a:lnTo>
                    <a:pt x="643198" y="1323458"/>
                  </a:lnTo>
                  <a:lnTo>
                    <a:pt x="682695" y="1321411"/>
                  </a:lnTo>
                  <a:lnTo>
                    <a:pt x="727314" y="1318661"/>
                  </a:lnTo>
                  <a:lnTo>
                    <a:pt x="777503" y="1314481"/>
                  </a:lnTo>
                  <a:lnTo>
                    <a:pt x="830847" y="1308574"/>
                  </a:lnTo>
                  <a:lnTo>
                    <a:pt x="884927" y="1300645"/>
                  </a:lnTo>
                  <a:lnTo>
                    <a:pt x="937326" y="1290397"/>
                  </a:lnTo>
                  <a:lnTo>
                    <a:pt x="985627" y="1277536"/>
                  </a:lnTo>
                  <a:lnTo>
                    <a:pt x="1027411" y="1261764"/>
                  </a:lnTo>
                  <a:lnTo>
                    <a:pt x="1073684" y="1232724"/>
                  </a:lnTo>
                  <a:lnTo>
                    <a:pt x="1073684" y="938514"/>
                  </a:lnTo>
                  <a:close/>
                </a:path>
                <a:path w="1073785" h="1323975">
                  <a:moveTo>
                    <a:pt x="335615" y="402519"/>
                  </a:moveTo>
                  <a:lnTo>
                    <a:pt x="335615" y="381415"/>
                  </a:lnTo>
                  <a:lnTo>
                    <a:pt x="452562" y="381415"/>
                  </a:lnTo>
                  <a:lnTo>
                    <a:pt x="508625" y="375473"/>
                  </a:lnTo>
                  <a:lnTo>
                    <a:pt x="549775" y="359641"/>
                  </a:lnTo>
                  <a:lnTo>
                    <a:pt x="579467" y="336909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4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17813" y="491011"/>
                  </a:lnTo>
                  <a:lnTo>
                    <a:pt x="694050" y="528380"/>
                  </a:lnTo>
                  <a:lnTo>
                    <a:pt x="662875" y="559552"/>
                  </a:lnTo>
                  <a:lnTo>
                    <a:pt x="625493" y="583316"/>
                  </a:lnTo>
                  <a:lnTo>
                    <a:pt x="583112" y="598462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close/>
                </a:path>
                <a:path w="1073785" h="1323975">
                  <a:moveTo>
                    <a:pt x="939533" y="1023043"/>
                  </a:moveTo>
                  <a:lnTo>
                    <a:pt x="788534" y="1023043"/>
                  </a:lnTo>
                  <a:lnTo>
                    <a:pt x="788534" y="989500"/>
                  </a:lnTo>
                  <a:lnTo>
                    <a:pt x="939533" y="989500"/>
                  </a:lnTo>
                  <a:lnTo>
                    <a:pt x="939533" y="1023043"/>
                  </a:lnTo>
                  <a:close/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706114" y="1192784"/>
            <a:ext cx="1051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5" b="1">
                <a:solidFill>
                  <a:srgbClr val="FFFF00"/>
                </a:solidFill>
                <a:latin typeface="Liberation Sans Narrow"/>
                <a:cs typeface="Liberation Sans Narrow"/>
              </a:rPr>
              <a:t>Pwnd</a:t>
            </a: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20" b="1">
                <a:solidFill>
                  <a:srgbClr val="FFFF00"/>
                </a:solidFill>
                <a:latin typeface="Liberation Sans Narrow"/>
                <a:cs typeface="Liberation Sans Narrow"/>
              </a:rPr>
              <a:t>User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852150" y="1569211"/>
            <a:ext cx="775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5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46919" y="4657344"/>
            <a:ext cx="2033016" cy="206044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0591038" y="5314315"/>
            <a:ext cx="288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DC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14" name="object 14" descr=""/>
          <p:cNvSpPr txBox="1"/>
          <p:nvPr/>
        </p:nvSpPr>
        <p:spPr>
          <a:xfrm>
            <a:off x="1744726" y="2701703"/>
            <a:ext cx="5647690" cy="665480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35"/>
              </a:spcBef>
              <a:buAutoNum type="arabicPeriod"/>
              <a:tabLst>
                <a:tab pos="356870" algn="l"/>
                <a:tab pos="357505" algn="l"/>
              </a:tabLst>
            </a:pP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Compromised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pwnd.user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discover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permission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dirty="0" sz="1400" spc="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web-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01</a:t>
            </a:r>
            <a:endParaRPr sz="14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356870" algn="l"/>
                <a:tab pos="357505" algn="l"/>
              </a:tabLst>
            </a:pP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Enumerate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ms-DS-MachineAccountQuota</a:t>
            </a:r>
            <a:r>
              <a:rPr dirty="0" sz="14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(default</a:t>
            </a:r>
            <a:r>
              <a:rPr dirty="0" sz="1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10)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81583" y="832103"/>
            <a:ext cx="11710670" cy="5032375"/>
            <a:chOff x="481583" y="832103"/>
            <a:chExt cx="11710670" cy="5032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583" y="4544568"/>
              <a:ext cx="1566672" cy="131978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95171" y="2970149"/>
              <a:ext cx="2277110" cy="1692910"/>
            </a:xfrm>
            <a:custGeom>
              <a:avLst/>
              <a:gdLst/>
              <a:ahLst/>
              <a:cxnLst/>
              <a:rect l="l" t="t" r="r" b="b"/>
              <a:pathLst>
                <a:path w="2277110" h="1692910">
                  <a:moveTo>
                    <a:pt x="57848" y="1578737"/>
                  </a:moveTo>
                  <a:lnTo>
                    <a:pt x="0" y="1692656"/>
                  </a:lnTo>
                  <a:lnTo>
                    <a:pt x="125869" y="1670558"/>
                  </a:lnTo>
                  <a:lnTo>
                    <a:pt x="111663" y="1651381"/>
                  </a:lnTo>
                  <a:lnTo>
                    <a:pt x="87884" y="1651381"/>
                  </a:lnTo>
                  <a:lnTo>
                    <a:pt x="65214" y="1620646"/>
                  </a:lnTo>
                  <a:lnTo>
                    <a:pt x="80507" y="1609323"/>
                  </a:lnTo>
                  <a:lnTo>
                    <a:pt x="57848" y="1578737"/>
                  </a:lnTo>
                  <a:close/>
                </a:path>
                <a:path w="2277110" h="1692910">
                  <a:moveTo>
                    <a:pt x="80507" y="1609323"/>
                  </a:moveTo>
                  <a:lnTo>
                    <a:pt x="65214" y="1620646"/>
                  </a:lnTo>
                  <a:lnTo>
                    <a:pt x="87884" y="1651381"/>
                  </a:lnTo>
                  <a:lnTo>
                    <a:pt x="103240" y="1640010"/>
                  </a:lnTo>
                  <a:lnTo>
                    <a:pt x="80507" y="1609323"/>
                  </a:lnTo>
                  <a:close/>
                </a:path>
                <a:path w="2277110" h="1692910">
                  <a:moveTo>
                    <a:pt x="103240" y="1640010"/>
                  </a:moveTo>
                  <a:lnTo>
                    <a:pt x="87884" y="1651381"/>
                  </a:lnTo>
                  <a:lnTo>
                    <a:pt x="111663" y="1651381"/>
                  </a:lnTo>
                  <a:lnTo>
                    <a:pt x="103240" y="1640010"/>
                  </a:lnTo>
                  <a:close/>
                </a:path>
                <a:path w="2277110" h="1692910">
                  <a:moveTo>
                    <a:pt x="2253996" y="0"/>
                  </a:moveTo>
                  <a:lnTo>
                    <a:pt x="80507" y="1609323"/>
                  </a:lnTo>
                  <a:lnTo>
                    <a:pt x="103240" y="1640010"/>
                  </a:lnTo>
                  <a:lnTo>
                    <a:pt x="2276602" y="30734"/>
                  </a:lnTo>
                  <a:lnTo>
                    <a:pt x="225399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05700" y="1800704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335615" y="381415"/>
                  </a:moveTo>
                  <a:lnTo>
                    <a:pt x="268504" y="381415"/>
                  </a:lnTo>
                  <a:lnTo>
                    <a:pt x="268504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2" y="611606"/>
                  </a:lnTo>
                  <a:lnTo>
                    <a:pt x="369002" y="659545"/>
                  </a:lnTo>
                  <a:lnTo>
                    <a:pt x="364892" y="665695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716" y="738092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  <a:lnTo>
                    <a:pt x="373638" y="814664"/>
                  </a:lnTo>
                  <a:lnTo>
                    <a:pt x="365095" y="738092"/>
                  </a:lnTo>
                  <a:lnTo>
                    <a:pt x="384067" y="730335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537214" y="651089"/>
                  </a:lnTo>
                  <a:lnTo>
                    <a:pt x="584525" y="603779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lnTo>
                    <a:pt x="335615" y="381415"/>
                  </a:lnTo>
                  <a:close/>
                </a:path>
                <a:path w="855979" h="1188720">
                  <a:moveTo>
                    <a:pt x="537214" y="651089"/>
                  </a:moveTo>
                  <a:lnTo>
                    <a:pt x="436134" y="651089"/>
                  </a:lnTo>
                  <a:lnTo>
                    <a:pt x="485750" y="665909"/>
                  </a:lnTo>
                  <a:lnTo>
                    <a:pt x="519164" y="669140"/>
                  </a:lnTo>
                  <a:lnTo>
                    <a:pt x="537214" y="651089"/>
                  </a:lnTo>
                  <a:close/>
                </a:path>
                <a:path w="855979" h="1188720">
                  <a:moveTo>
                    <a:pt x="593585" y="594719"/>
                  </a:moveTo>
                  <a:lnTo>
                    <a:pt x="583112" y="598462"/>
                  </a:lnTo>
                  <a:lnTo>
                    <a:pt x="536940" y="603779"/>
                  </a:lnTo>
                  <a:lnTo>
                    <a:pt x="584525" y="603779"/>
                  </a:lnTo>
                  <a:lnTo>
                    <a:pt x="593585" y="594719"/>
                  </a:lnTo>
                  <a:close/>
                </a:path>
                <a:path w="855979" h="1188720">
                  <a:moveTo>
                    <a:pt x="842055" y="222705"/>
                  </a:move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29229" y="459076"/>
                  </a:lnTo>
                  <a:lnTo>
                    <a:pt x="839289" y="349017"/>
                  </a:lnTo>
                  <a:lnTo>
                    <a:pt x="847815" y="334385"/>
                  </a:lnTo>
                  <a:lnTo>
                    <a:pt x="851903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42055" y="222705"/>
                  </a:lnTo>
                  <a:close/>
                </a:path>
                <a:path w="855979" h="1188720">
                  <a:moveTo>
                    <a:pt x="542252" y="0"/>
                  </a:moveTo>
                  <a:lnTo>
                    <a:pt x="492793" y="3889"/>
                  </a:lnTo>
                  <a:lnTo>
                    <a:pt x="445577" y="15192"/>
                  </a:lnTo>
                  <a:lnTo>
                    <a:pt x="401265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452562" y="381415"/>
                  </a:lnTo>
                  <a:lnTo>
                    <a:pt x="508625" y="375473"/>
                  </a:lnTo>
                  <a:lnTo>
                    <a:pt x="549775" y="359641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4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842055" y="222705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55553" y="246"/>
                  </a:lnTo>
                  <a:lnTo>
                    <a:pt x="542252" y="0"/>
                  </a:lnTo>
                  <a:close/>
                </a:path>
                <a:path w="855979" h="1188720">
                  <a:moveTo>
                    <a:pt x="667027" y="29341"/>
                  </a:move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703537" y="45493"/>
                  </a:lnTo>
                  <a:lnTo>
                    <a:pt x="679619" y="31586"/>
                  </a:lnTo>
                  <a:lnTo>
                    <a:pt x="673425" y="29615"/>
                  </a:lnTo>
                  <a:lnTo>
                    <a:pt x="667027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405700" y="1800704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839289" y="349017"/>
                  </a:moveTo>
                  <a:lnTo>
                    <a:pt x="847815" y="334385"/>
                  </a:lnTo>
                  <a:lnTo>
                    <a:pt x="851903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2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5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4" y="381415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2" y="611606"/>
                  </a:lnTo>
                  <a:lnTo>
                    <a:pt x="369002" y="652767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39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4480" y="2445478"/>
              <a:ext cx="166699" cy="17620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741316" y="2023409"/>
              <a:ext cx="403225" cy="381635"/>
            </a:xfrm>
            <a:custGeom>
              <a:avLst/>
              <a:gdLst/>
              <a:ahLst/>
              <a:cxnLst/>
              <a:rect l="l" t="t" r="r" b="b"/>
              <a:pathLst>
                <a:path w="403225" h="381635">
                  <a:moveTo>
                    <a:pt x="0" y="179814"/>
                  </a:moveTo>
                  <a:lnTo>
                    <a:pt x="0" y="158710"/>
                  </a:lnTo>
                  <a:lnTo>
                    <a:pt x="116947" y="158710"/>
                  </a:lnTo>
                  <a:lnTo>
                    <a:pt x="173010" y="152768"/>
                  </a:lnTo>
                  <a:lnTo>
                    <a:pt x="214160" y="136936"/>
                  </a:lnTo>
                  <a:lnTo>
                    <a:pt x="243852" y="114204"/>
                  </a:lnTo>
                  <a:lnTo>
                    <a:pt x="265542" y="87562"/>
                  </a:lnTo>
                  <a:lnTo>
                    <a:pt x="282688" y="59998"/>
                  </a:lnTo>
                  <a:lnTo>
                    <a:pt x="298745" y="34505"/>
                  </a:lnTo>
                  <a:lnTo>
                    <a:pt x="317169" y="14070"/>
                  </a:lnTo>
                  <a:lnTo>
                    <a:pt x="341417" y="1685"/>
                  </a:lnTo>
                  <a:lnTo>
                    <a:pt x="357061" y="0"/>
                  </a:lnTo>
                  <a:lnTo>
                    <a:pt x="372666" y="777"/>
                  </a:lnTo>
                  <a:lnTo>
                    <a:pt x="387956" y="3965"/>
                  </a:lnTo>
                  <a:lnTo>
                    <a:pt x="402656" y="9512"/>
                  </a:lnTo>
                  <a:lnTo>
                    <a:pt x="402656" y="179814"/>
                  </a:lnTo>
                  <a:lnTo>
                    <a:pt x="397340" y="225949"/>
                  </a:lnTo>
                  <a:lnTo>
                    <a:pt x="393614" y="236371"/>
                  </a:lnTo>
                </a:path>
                <a:path w="403225" h="381635">
                  <a:moveTo>
                    <a:pt x="257970" y="372014"/>
                  </a:moveTo>
                  <a:lnTo>
                    <a:pt x="247497" y="375757"/>
                  </a:lnTo>
                  <a:lnTo>
                    <a:pt x="201324" y="381074"/>
                  </a:lnTo>
                  <a:lnTo>
                    <a:pt x="155174" y="375757"/>
                  </a:lnTo>
                  <a:lnTo>
                    <a:pt x="112803" y="360611"/>
                  </a:lnTo>
                  <a:lnTo>
                    <a:pt x="75421" y="336847"/>
                  </a:lnTo>
                  <a:lnTo>
                    <a:pt x="44240" y="305675"/>
                  </a:lnTo>
                  <a:lnTo>
                    <a:pt x="20469" y="268306"/>
                  </a:lnTo>
                  <a:lnTo>
                    <a:pt x="5319" y="225949"/>
                  </a:lnTo>
                  <a:lnTo>
                    <a:pt x="0" y="179814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484" y="2448813"/>
              <a:ext cx="2557919" cy="19987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3952" y="832103"/>
              <a:ext cx="1908048" cy="197205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13003" y="217677"/>
            <a:ext cx="3850004" cy="4679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RBCD</a:t>
            </a:r>
            <a:r>
              <a:rPr dirty="0" spc="395"/>
              <a:t> </a:t>
            </a:r>
            <a:r>
              <a:rPr dirty="0"/>
              <a:t>ATTACK</a:t>
            </a:r>
            <a:r>
              <a:rPr dirty="0" spc="434"/>
              <a:t> </a:t>
            </a:r>
            <a:r>
              <a:rPr dirty="0" spc="70"/>
              <a:t>(2)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3451986" y="1853565"/>
            <a:ext cx="1052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5" b="1">
                <a:solidFill>
                  <a:srgbClr val="FFFF00"/>
                </a:solidFill>
                <a:latin typeface="Liberation Sans Narrow"/>
                <a:cs typeface="Liberation Sans Narrow"/>
              </a:rPr>
              <a:t>Pwnd</a:t>
            </a:r>
            <a:r>
              <a:rPr dirty="0" sz="1800" spc="-5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20" b="1">
                <a:solidFill>
                  <a:srgbClr val="FFFF00"/>
                </a:solidFill>
                <a:latin typeface="Liberation Sans Narrow"/>
                <a:cs typeface="Liberation Sans Narrow"/>
              </a:rPr>
              <a:t>User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852150" y="1569211"/>
            <a:ext cx="775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5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46919" y="4657344"/>
            <a:ext cx="2033016" cy="2060448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0591038" y="5314315"/>
            <a:ext cx="288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DC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942588" y="989330"/>
            <a:ext cx="6720840" cy="5071110"/>
            <a:chOff x="3942588" y="989330"/>
            <a:chExt cx="6720840" cy="5071110"/>
          </a:xfrm>
        </p:grpSpPr>
        <p:sp>
          <p:nvSpPr>
            <p:cNvPr id="17" name="object 17" descr=""/>
            <p:cNvSpPr/>
            <p:nvPr/>
          </p:nvSpPr>
          <p:spPr>
            <a:xfrm>
              <a:off x="3942588" y="3268980"/>
              <a:ext cx="5535930" cy="2791460"/>
            </a:xfrm>
            <a:custGeom>
              <a:avLst/>
              <a:gdLst/>
              <a:ahLst/>
              <a:cxnLst/>
              <a:rect l="l" t="t" r="r" b="b"/>
              <a:pathLst>
                <a:path w="5535930" h="2791460">
                  <a:moveTo>
                    <a:pt x="110722" y="34248"/>
                  </a:moveTo>
                  <a:lnTo>
                    <a:pt x="93670" y="68267"/>
                  </a:lnTo>
                  <a:lnTo>
                    <a:pt x="5518404" y="2791002"/>
                  </a:lnTo>
                  <a:lnTo>
                    <a:pt x="5535421" y="2756954"/>
                  </a:lnTo>
                  <a:lnTo>
                    <a:pt x="110722" y="34248"/>
                  </a:lnTo>
                  <a:close/>
                </a:path>
                <a:path w="5535930" h="2791460">
                  <a:moveTo>
                    <a:pt x="0" y="0"/>
                  </a:moveTo>
                  <a:lnTo>
                    <a:pt x="76581" y="102362"/>
                  </a:lnTo>
                  <a:lnTo>
                    <a:pt x="93670" y="68267"/>
                  </a:lnTo>
                  <a:lnTo>
                    <a:pt x="76581" y="59690"/>
                  </a:lnTo>
                  <a:lnTo>
                    <a:pt x="93599" y="25654"/>
                  </a:lnTo>
                  <a:lnTo>
                    <a:pt x="115030" y="25654"/>
                  </a:lnTo>
                  <a:lnTo>
                    <a:pt x="127762" y="254"/>
                  </a:lnTo>
                  <a:lnTo>
                    <a:pt x="0" y="0"/>
                  </a:lnTo>
                  <a:close/>
                </a:path>
                <a:path w="5535930" h="2791460">
                  <a:moveTo>
                    <a:pt x="93599" y="25654"/>
                  </a:moveTo>
                  <a:lnTo>
                    <a:pt x="76581" y="59690"/>
                  </a:lnTo>
                  <a:lnTo>
                    <a:pt x="93670" y="68267"/>
                  </a:lnTo>
                  <a:lnTo>
                    <a:pt x="110722" y="34248"/>
                  </a:lnTo>
                  <a:lnTo>
                    <a:pt x="93599" y="25654"/>
                  </a:lnTo>
                  <a:close/>
                </a:path>
                <a:path w="5535930" h="2791460">
                  <a:moveTo>
                    <a:pt x="115030" y="25654"/>
                  </a:moveTo>
                  <a:lnTo>
                    <a:pt x="93599" y="25654"/>
                  </a:lnTo>
                  <a:lnTo>
                    <a:pt x="110722" y="34248"/>
                  </a:lnTo>
                  <a:lnTo>
                    <a:pt x="115030" y="25654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5051" y="989330"/>
              <a:ext cx="1687195" cy="46545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9185" y="1137158"/>
              <a:ext cx="3995673" cy="87236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239387" y="1644777"/>
              <a:ext cx="6423660" cy="711835"/>
            </a:xfrm>
            <a:custGeom>
              <a:avLst/>
              <a:gdLst/>
              <a:ahLst/>
              <a:cxnLst/>
              <a:rect l="l" t="t" r="r" b="b"/>
              <a:pathLst>
                <a:path w="6423659" h="711835">
                  <a:moveTo>
                    <a:pt x="6307959" y="37849"/>
                  </a:moveTo>
                  <a:lnTo>
                    <a:pt x="0" y="673862"/>
                  </a:lnTo>
                  <a:lnTo>
                    <a:pt x="3810" y="711835"/>
                  </a:lnTo>
                  <a:lnTo>
                    <a:pt x="6311764" y="75696"/>
                  </a:lnTo>
                  <a:lnTo>
                    <a:pt x="6307959" y="37849"/>
                  </a:lnTo>
                  <a:close/>
                </a:path>
                <a:path w="6423659" h="711835">
                  <a:moveTo>
                    <a:pt x="6398787" y="35940"/>
                  </a:moveTo>
                  <a:lnTo>
                    <a:pt x="6326886" y="35940"/>
                  </a:lnTo>
                  <a:lnTo>
                    <a:pt x="6330695" y="73787"/>
                  </a:lnTo>
                  <a:lnTo>
                    <a:pt x="6311764" y="75696"/>
                  </a:lnTo>
                  <a:lnTo>
                    <a:pt x="6315583" y="113664"/>
                  </a:lnTo>
                  <a:lnTo>
                    <a:pt x="6423533" y="45338"/>
                  </a:lnTo>
                  <a:lnTo>
                    <a:pt x="6398787" y="35940"/>
                  </a:lnTo>
                  <a:close/>
                </a:path>
                <a:path w="6423659" h="711835">
                  <a:moveTo>
                    <a:pt x="6326886" y="35940"/>
                  </a:moveTo>
                  <a:lnTo>
                    <a:pt x="6307959" y="37849"/>
                  </a:lnTo>
                  <a:lnTo>
                    <a:pt x="6311764" y="75696"/>
                  </a:lnTo>
                  <a:lnTo>
                    <a:pt x="6330695" y="73787"/>
                  </a:lnTo>
                  <a:lnTo>
                    <a:pt x="6326886" y="35940"/>
                  </a:lnTo>
                  <a:close/>
                </a:path>
                <a:path w="6423659" h="711835">
                  <a:moveTo>
                    <a:pt x="6304153" y="0"/>
                  </a:moveTo>
                  <a:lnTo>
                    <a:pt x="6307959" y="37849"/>
                  </a:lnTo>
                  <a:lnTo>
                    <a:pt x="6326886" y="35940"/>
                  </a:lnTo>
                  <a:lnTo>
                    <a:pt x="6398787" y="35940"/>
                  </a:lnTo>
                  <a:lnTo>
                    <a:pt x="630415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4901" y="3744213"/>
              <a:ext cx="4587748" cy="2293023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440809" y="2584069"/>
              <a:ext cx="5027930" cy="2247900"/>
            </a:xfrm>
            <a:custGeom>
              <a:avLst/>
              <a:gdLst/>
              <a:ahLst/>
              <a:cxnLst/>
              <a:rect l="l" t="t" r="r" b="b"/>
              <a:pathLst>
                <a:path w="5027930" h="2247900">
                  <a:moveTo>
                    <a:pt x="4915460" y="2212655"/>
                  </a:moveTo>
                  <a:lnTo>
                    <a:pt x="4900041" y="2247518"/>
                  </a:lnTo>
                  <a:lnTo>
                    <a:pt x="5027675" y="2241549"/>
                  </a:lnTo>
                  <a:lnTo>
                    <a:pt x="5010156" y="2220341"/>
                  </a:lnTo>
                  <a:lnTo>
                    <a:pt x="4932807" y="2220341"/>
                  </a:lnTo>
                  <a:lnTo>
                    <a:pt x="4915460" y="2212655"/>
                  </a:lnTo>
                  <a:close/>
                </a:path>
                <a:path w="5027930" h="2247900">
                  <a:moveTo>
                    <a:pt x="4930868" y="2177819"/>
                  </a:moveTo>
                  <a:lnTo>
                    <a:pt x="4915460" y="2212655"/>
                  </a:lnTo>
                  <a:lnTo>
                    <a:pt x="4932807" y="2220341"/>
                  </a:lnTo>
                  <a:lnTo>
                    <a:pt x="4948300" y="2185542"/>
                  </a:lnTo>
                  <a:lnTo>
                    <a:pt x="4930868" y="2177819"/>
                  </a:lnTo>
                  <a:close/>
                </a:path>
                <a:path w="5027930" h="2247900">
                  <a:moveTo>
                    <a:pt x="4946269" y="2142997"/>
                  </a:moveTo>
                  <a:lnTo>
                    <a:pt x="4930868" y="2177819"/>
                  </a:lnTo>
                  <a:lnTo>
                    <a:pt x="4948300" y="2185542"/>
                  </a:lnTo>
                  <a:lnTo>
                    <a:pt x="4932807" y="2220341"/>
                  </a:lnTo>
                  <a:lnTo>
                    <a:pt x="5010156" y="2220341"/>
                  </a:lnTo>
                  <a:lnTo>
                    <a:pt x="4946269" y="2142997"/>
                  </a:lnTo>
                  <a:close/>
                </a:path>
                <a:path w="5027930" h="2247900">
                  <a:moveTo>
                    <a:pt x="15493" y="0"/>
                  </a:moveTo>
                  <a:lnTo>
                    <a:pt x="0" y="34797"/>
                  </a:lnTo>
                  <a:lnTo>
                    <a:pt x="4915460" y="2212655"/>
                  </a:lnTo>
                  <a:lnTo>
                    <a:pt x="4930868" y="2177819"/>
                  </a:lnTo>
                  <a:lnTo>
                    <a:pt x="1549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8354" y="2455037"/>
              <a:ext cx="3986278" cy="2058415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973632" y="5017465"/>
            <a:ext cx="6502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FFF00"/>
                </a:solidFill>
                <a:latin typeface="Liberation Sans Narrow"/>
                <a:cs typeface="Liberation Sans Narrow"/>
              </a:rPr>
              <a:t>Evil-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83" y="4544567"/>
            <a:ext cx="1566672" cy="13197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3003" y="217677"/>
            <a:ext cx="3850004" cy="4679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0"/>
              <a:t>RBCD</a:t>
            </a:r>
            <a:r>
              <a:rPr dirty="0" spc="395"/>
              <a:t> </a:t>
            </a:r>
            <a:r>
              <a:rPr dirty="0"/>
              <a:t>ATTACK</a:t>
            </a:r>
            <a:r>
              <a:rPr dirty="0" spc="434"/>
              <a:t> </a:t>
            </a:r>
            <a:r>
              <a:rPr dirty="0" spc="70"/>
              <a:t>(3)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3399350" y="832103"/>
            <a:ext cx="8792845" cy="2163445"/>
            <a:chOff x="3399350" y="832103"/>
            <a:chExt cx="8792845" cy="21634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3952" y="832103"/>
              <a:ext cx="1908048" cy="197205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405700" y="1800704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335615" y="381415"/>
                  </a:moveTo>
                  <a:lnTo>
                    <a:pt x="268504" y="381415"/>
                  </a:lnTo>
                  <a:lnTo>
                    <a:pt x="268504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2" y="611606"/>
                  </a:lnTo>
                  <a:lnTo>
                    <a:pt x="369002" y="659545"/>
                  </a:lnTo>
                  <a:lnTo>
                    <a:pt x="364892" y="665695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716" y="738092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  <a:lnTo>
                    <a:pt x="373638" y="814664"/>
                  </a:lnTo>
                  <a:lnTo>
                    <a:pt x="365095" y="738092"/>
                  </a:lnTo>
                  <a:lnTo>
                    <a:pt x="384067" y="730335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537214" y="651089"/>
                  </a:lnTo>
                  <a:lnTo>
                    <a:pt x="584525" y="603779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lnTo>
                    <a:pt x="335615" y="381415"/>
                  </a:lnTo>
                  <a:close/>
                </a:path>
                <a:path w="855979" h="1188720">
                  <a:moveTo>
                    <a:pt x="537214" y="651089"/>
                  </a:moveTo>
                  <a:lnTo>
                    <a:pt x="436134" y="651089"/>
                  </a:lnTo>
                  <a:lnTo>
                    <a:pt x="485750" y="665909"/>
                  </a:lnTo>
                  <a:lnTo>
                    <a:pt x="519164" y="669140"/>
                  </a:lnTo>
                  <a:lnTo>
                    <a:pt x="537214" y="651089"/>
                  </a:lnTo>
                  <a:close/>
                </a:path>
                <a:path w="855979" h="1188720">
                  <a:moveTo>
                    <a:pt x="593585" y="594719"/>
                  </a:moveTo>
                  <a:lnTo>
                    <a:pt x="583112" y="598462"/>
                  </a:lnTo>
                  <a:lnTo>
                    <a:pt x="536940" y="603779"/>
                  </a:lnTo>
                  <a:lnTo>
                    <a:pt x="584525" y="603779"/>
                  </a:lnTo>
                  <a:lnTo>
                    <a:pt x="593585" y="594719"/>
                  </a:lnTo>
                  <a:close/>
                </a:path>
                <a:path w="855979" h="1188720">
                  <a:moveTo>
                    <a:pt x="842055" y="222705"/>
                  </a:move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29229" y="459076"/>
                  </a:lnTo>
                  <a:lnTo>
                    <a:pt x="839289" y="349017"/>
                  </a:lnTo>
                  <a:lnTo>
                    <a:pt x="847815" y="334385"/>
                  </a:lnTo>
                  <a:lnTo>
                    <a:pt x="851903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42055" y="222705"/>
                  </a:lnTo>
                  <a:close/>
                </a:path>
                <a:path w="855979" h="1188720">
                  <a:moveTo>
                    <a:pt x="542252" y="0"/>
                  </a:moveTo>
                  <a:lnTo>
                    <a:pt x="492793" y="3889"/>
                  </a:lnTo>
                  <a:lnTo>
                    <a:pt x="445577" y="15192"/>
                  </a:lnTo>
                  <a:lnTo>
                    <a:pt x="401265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452562" y="381415"/>
                  </a:lnTo>
                  <a:lnTo>
                    <a:pt x="508625" y="375473"/>
                  </a:lnTo>
                  <a:lnTo>
                    <a:pt x="549775" y="359641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4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842055" y="222705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55553" y="246"/>
                  </a:lnTo>
                  <a:lnTo>
                    <a:pt x="542252" y="0"/>
                  </a:lnTo>
                  <a:close/>
                </a:path>
                <a:path w="855979" h="1188720">
                  <a:moveTo>
                    <a:pt x="667027" y="29341"/>
                  </a:move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703537" y="45493"/>
                  </a:lnTo>
                  <a:lnTo>
                    <a:pt x="679619" y="31586"/>
                  </a:lnTo>
                  <a:lnTo>
                    <a:pt x="673425" y="29615"/>
                  </a:lnTo>
                  <a:lnTo>
                    <a:pt x="667027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405700" y="1800704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839289" y="349017"/>
                  </a:moveTo>
                  <a:lnTo>
                    <a:pt x="847815" y="334385"/>
                  </a:lnTo>
                  <a:lnTo>
                    <a:pt x="851903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2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5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4" y="381415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2" y="611606"/>
                  </a:lnTo>
                  <a:lnTo>
                    <a:pt x="369002" y="652767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39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4480" y="2445478"/>
              <a:ext cx="166699" cy="17620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741316" y="2023409"/>
              <a:ext cx="403225" cy="381635"/>
            </a:xfrm>
            <a:custGeom>
              <a:avLst/>
              <a:gdLst/>
              <a:ahLst/>
              <a:cxnLst/>
              <a:rect l="l" t="t" r="r" b="b"/>
              <a:pathLst>
                <a:path w="403225" h="381635">
                  <a:moveTo>
                    <a:pt x="0" y="179814"/>
                  </a:moveTo>
                  <a:lnTo>
                    <a:pt x="0" y="158710"/>
                  </a:lnTo>
                  <a:lnTo>
                    <a:pt x="116947" y="158710"/>
                  </a:lnTo>
                  <a:lnTo>
                    <a:pt x="173010" y="152768"/>
                  </a:lnTo>
                  <a:lnTo>
                    <a:pt x="214160" y="136936"/>
                  </a:lnTo>
                  <a:lnTo>
                    <a:pt x="243852" y="114204"/>
                  </a:lnTo>
                  <a:lnTo>
                    <a:pt x="265542" y="87562"/>
                  </a:lnTo>
                  <a:lnTo>
                    <a:pt x="282688" y="59998"/>
                  </a:lnTo>
                  <a:lnTo>
                    <a:pt x="298745" y="34505"/>
                  </a:lnTo>
                  <a:lnTo>
                    <a:pt x="317169" y="14070"/>
                  </a:lnTo>
                  <a:lnTo>
                    <a:pt x="341417" y="1685"/>
                  </a:lnTo>
                  <a:lnTo>
                    <a:pt x="357061" y="0"/>
                  </a:lnTo>
                  <a:lnTo>
                    <a:pt x="372666" y="777"/>
                  </a:lnTo>
                  <a:lnTo>
                    <a:pt x="387956" y="3965"/>
                  </a:lnTo>
                  <a:lnTo>
                    <a:pt x="402656" y="9512"/>
                  </a:lnTo>
                  <a:lnTo>
                    <a:pt x="402656" y="179814"/>
                  </a:lnTo>
                  <a:lnTo>
                    <a:pt x="397340" y="225949"/>
                  </a:lnTo>
                  <a:lnTo>
                    <a:pt x="393614" y="236371"/>
                  </a:lnTo>
                </a:path>
                <a:path w="403225" h="381635">
                  <a:moveTo>
                    <a:pt x="257970" y="372014"/>
                  </a:moveTo>
                  <a:lnTo>
                    <a:pt x="247497" y="375757"/>
                  </a:lnTo>
                  <a:lnTo>
                    <a:pt x="201324" y="381074"/>
                  </a:lnTo>
                  <a:lnTo>
                    <a:pt x="155174" y="375757"/>
                  </a:lnTo>
                  <a:lnTo>
                    <a:pt x="112803" y="360611"/>
                  </a:lnTo>
                  <a:lnTo>
                    <a:pt x="75421" y="336847"/>
                  </a:lnTo>
                  <a:lnTo>
                    <a:pt x="44240" y="305675"/>
                  </a:lnTo>
                  <a:lnTo>
                    <a:pt x="20469" y="268306"/>
                  </a:lnTo>
                  <a:lnTo>
                    <a:pt x="5319" y="225949"/>
                  </a:lnTo>
                  <a:lnTo>
                    <a:pt x="0" y="179814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451986" y="1853565"/>
            <a:ext cx="1052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5" b="1">
                <a:solidFill>
                  <a:srgbClr val="FFFF00"/>
                </a:solidFill>
                <a:latin typeface="Liberation Sans Narrow"/>
                <a:cs typeface="Liberation Sans Narrow"/>
              </a:rPr>
              <a:t>Pwnd</a:t>
            </a:r>
            <a:r>
              <a:rPr dirty="0" sz="1800" spc="-5" b="1">
                <a:solidFill>
                  <a:srgbClr val="FFFF00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20" b="1">
                <a:solidFill>
                  <a:srgbClr val="FFFF00"/>
                </a:solidFill>
                <a:latin typeface="Liberation Sans Narrow"/>
                <a:cs typeface="Liberation Sans Narrow"/>
              </a:rPr>
              <a:t>User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852150" y="1569211"/>
            <a:ext cx="775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5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46919" y="4657344"/>
            <a:ext cx="2033016" cy="206044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0591038" y="5314315"/>
            <a:ext cx="288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00"/>
                </a:solidFill>
                <a:latin typeface="Liberation Sans Narrow"/>
                <a:cs typeface="Liberation Sans Narrow"/>
              </a:rPr>
              <a:t>DC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942588" y="1584833"/>
            <a:ext cx="6720840" cy="4475480"/>
            <a:chOff x="3942588" y="1584833"/>
            <a:chExt cx="6720840" cy="4475480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7656" y="1675511"/>
              <a:ext cx="3427208" cy="45364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456422" y="1584832"/>
              <a:ext cx="829310" cy="196215"/>
            </a:xfrm>
            <a:custGeom>
              <a:avLst/>
              <a:gdLst/>
              <a:ahLst/>
              <a:cxnLst/>
              <a:rect l="l" t="t" r="r" b="b"/>
              <a:pathLst>
                <a:path w="829309" h="196214">
                  <a:moveTo>
                    <a:pt x="42418" y="157480"/>
                  </a:moveTo>
                  <a:lnTo>
                    <a:pt x="42291" y="155321"/>
                  </a:lnTo>
                  <a:lnTo>
                    <a:pt x="42164" y="154178"/>
                  </a:lnTo>
                  <a:lnTo>
                    <a:pt x="41910" y="153289"/>
                  </a:lnTo>
                  <a:lnTo>
                    <a:pt x="41783" y="152527"/>
                  </a:lnTo>
                  <a:lnTo>
                    <a:pt x="39497" y="149733"/>
                  </a:lnTo>
                  <a:lnTo>
                    <a:pt x="38608" y="149733"/>
                  </a:lnTo>
                  <a:lnTo>
                    <a:pt x="508" y="154813"/>
                  </a:lnTo>
                  <a:lnTo>
                    <a:pt x="0" y="157226"/>
                  </a:lnTo>
                  <a:lnTo>
                    <a:pt x="508" y="161671"/>
                  </a:lnTo>
                  <a:lnTo>
                    <a:pt x="889" y="163195"/>
                  </a:lnTo>
                  <a:lnTo>
                    <a:pt x="1524" y="163957"/>
                  </a:lnTo>
                  <a:lnTo>
                    <a:pt x="2032" y="164846"/>
                  </a:lnTo>
                  <a:lnTo>
                    <a:pt x="2921" y="165227"/>
                  </a:lnTo>
                  <a:lnTo>
                    <a:pt x="40767" y="161417"/>
                  </a:lnTo>
                  <a:lnTo>
                    <a:pt x="41529" y="160909"/>
                  </a:lnTo>
                  <a:lnTo>
                    <a:pt x="41910" y="160020"/>
                  </a:lnTo>
                  <a:lnTo>
                    <a:pt x="42418" y="159131"/>
                  </a:lnTo>
                  <a:lnTo>
                    <a:pt x="42418" y="157480"/>
                  </a:lnTo>
                  <a:close/>
                </a:path>
                <a:path w="829309" h="196214">
                  <a:moveTo>
                    <a:pt x="131597" y="151257"/>
                  </a:moveTo>
                  <a:lnTo>
                    <a:pt x="131533" y="142113"/>
                  </a:lnTo>
                  <a:lnTo>
                    <a:pt x="130632" y="133350"/>
                  </a:lnTo>
                  <a:lnTo>
                    <a:pt x="129794" y="124714"/>
                  </a:lnTo>
                  <a:lnTo>
                    <a:pt x="116459" y="89750"/>
                  </a:lnTo>
                  <a:lnTo>
                    <a:pt x="116459" y="155829"/>
                  </a:lnTo>
                  <a:lnTo>
                    <a:pt x="116179" y="159258"/>
                  </a:lnTo>
                  <a:lnTo>
                    <a:pt x="110617" y="175641"/>
                  </a:lnTo>
                  <a:lnTo>
                    <a:pt x="109093" y="177800"/>
                  </a:lnTo>
                  <a:lnTo>
                    <a:pt x="107188" y="179451"/>
                  </a:lnTo>
                  <a:lnTo>
                    <a:pt x="104775" y="180721"/>
                  </a:lnTo>
                  <a:lnTo>
                    <a:pt x="102489" y="181991"/>
                  </a:lnTo>
                  <a:lnTo>
                    <a:pt x="99695" y="182753"/>
                  </a:lnTo>
                  <a:lnTo>
                    <a:pt x="96520" y="183134"/>
                  </a:lnTo>
                  <a:lnTo>
                    <a:pt x="92329" y="183515"/>
                  </a:lnTo>
                  <a:lnTo>
                    <a:pt x="88773" y="183007"/>
                  </a:lnTo>
                  <a:lnTo>
                    <a:pt x="85725" y="181610"/>
                  </a:lnTo>
                  <a:lnTo>
                    <a:pt x="82677" y="180340"/>
                  </a:lnTo>
                  <a:lnTo>
                    <a:pt x="80010" y="177800"/>
                  </a:lnTo>
                  <a:lnTo>
                    <a:pt x="77851" y="174371"/>
                  </a:lnTo>
                  <a:lnTo>
                    <a:pt x="75565" y="170942"/>
                  </a:lnTo>
                  <a:lnTo>
                    <a:pt x="68961" y="139573"/>
                  </a:lnTo>
                  <a:lnTo>
                    <a:pt x="68326" y="133350"/>
                  </a:lnTo>
                  <a:lnTo>
                    <a:pt x="68072" y="127508"/>
                  </a:lnTo>
                  <a:lnTo>
                    <a:pt x="68199" y="116586"/>
                  </a:lnTo>
                  <a:lnTo>
                    <a:pt x="68961" y="111760"/>
                  </a:lnTo>
                  <a:lnTo>
                    <a:pt x="70231" y="107696"/>
                  </a:lnTo>
                  <a:lnTo>
                    <a:pt x="71628" y="103505"/>
                  </a:lnTo>
                  <a:lnTo>
                    <a:pt x="73660" y="100076"/>
                  </a:lnTo>
                  <a:lnTo>
                    <a:pt x="76581" y="97536"/>
                  </a:lnTo>
                  <a:lnTo>
                    <a:pt x="79375" y="94869"/>
                  </a:lnTo>
                  <a:lnTo>
                    <a:pt x="83185" y="93345"/>
                  </a:lnTo>
                  <a:lnTo>
                    <a:pt x="88011" y="92837"/>
                  </a:lnTo>
                  <a:lnTo>
                    <a:pt x="90805" y="92583"/>
                  </a:lnTo>
                  <a:lnTo>
                    <a:pt x="93345" y="92710"/>
                  </a:lnTo>
                  <a:lnTo>
                    <a:pt x="114427" y="125857"/>
                  </a:lnTo>
                  <a:lnTo>
                    <a:pt x="116459" y="155829"/>
                  </a:lnTo>
                  <a:lnTo>
                    <a:pt x="116459" y="89750"/>
                  </a:lnTo>
                  <a:lnTo>
                    <a:pt x="115062" y="87884"/>
                  </a:lnTo>
                  <a:lnTo>
                    <a:pt x="110871" y="84582"/>
                  </a:lnTo>
                  <a:lnTo>
                    <a:pt x="105791" y="82677"/>
                  </a:lnTo>
                  <a:lnTo>
                    <a:pt x="100711" y="80645"/>
                  </a:lnTo>
                  <a:lnTo>
                    <a:pt x="94742" y="80010"/>
                  </a:lnTo>
                  <a:lnTo>
                    <a:pt x="87630" y="80645"/>
                  </a:lnTo>
                  <a:lnTo>
                    <a:pt x="80391" y="81407"/>
                  </a:lnTo>
                  <a:lnTo>
                    <a:pt x="74295" y="83439"/>
                  </a:lnTo>
                  <a:lnTo>
                    <a:pt x="64770" y="89916"/>
                  </a:lnTo>
                  <a:lnTo>
                    <a:pt x="61087" y="94234"/>
                  </a:lnTo>
                  <a:lnTo>
                    <a:pt x="58547" y="99695"/>
                  </a:lnTo>
                  <a:lnTo>
                    <a:pt x="55880" y="105029"/>
                  </a:lnTo>
                  <a:lnTo>
                    <a:pt x="54356" y="111379"/>
                  </a:lnTo>
                  <a:lnTo>
                    <a:pt x="53594" y="118491"/>
                  </a:lnTo>
                  <a:lnTo>
                    <a:pt x="53047" y="124714"/>
                  </a:lnTo>
                  <a:lnTo>
                    <a:pt x="52984" y="127508"/>
                  </a:lnTo>
                  <a:lnTo>
                    <a:pt x="53098" y="133858"/>
                  </a:lnTo>
                  <a:lnTo>
                    <a:pt x="60071" y="173228"/>
                  </a:lnTo>
                  <a:lnTo>
                    <a:pt x="78867" y="193294"/>
                  </a:lnTo>
                  <a:lnTo>
                    <a:pt x="83820" y="195326"/>
                  </a:lnTo>
                  <a:lnTo>
                    <a:pt x="89916" y="195961"/>
                  </a:lnTo>
                  <a:lnTo>
                    <a:pt x="96901" y="195326"/>
                  </a:lnTo>
                  <a:lnTo>
                    <a:pt x="104267" y="194564"/>
                  </a:lnTo>
                  <a:lnTo>
                    <a:pt x="110363" y="192532"/>
                  </a:lnTo>
                  <a:lnTo>
                    <a:pt x="115062" y="189230"/>
                  </a:lnTo>
                  <a:lnTo>
                    <a:pt x="119888" y="186055"/>
                  </a:lnTo>
                  <a:lnTo>
                    <a:pt x="121983" y="183515"/>
                  </a:lnTo>
                  <a:lnTo>
                    <a:pt x="123571" y="181610"/>
                  </a:lnTo>
                  <a:lnTo>
                    <a:pt x="126111" y="176276"/>
                  </a:lnTo>
                  <a:lnTo>
                    <a:pt x="128778" y="170942"/>
                  </a:lnTo>
                  <a:lnTo>
                    <a:pt x="130429" y="164592"/>
                  </a:lnTo>
                  <a:lnTo>
                    <a:pt x="131597" y="151257"/>
                  </a:lnTo>
                  <a:close/>
                </a:path>
                <a:path w="829309" h="196214">
                  <a:moveTo>
                    <a:pt x="220281" y="177800"/>
                  </a:moveTo>
                  <a:lnTo>
                    <a:pt x="220218" y="175514"/>
                  </a:lnTo>
                  <a:lnTo>
                    <a:pt x="220091" y="174371"/>
                  </a:lnTo>
                  <a:lnTo>
                    <a:pt x="219964" y="173609"/>
                  </a:lnTo>
                  <a:lnTo>
                    <a:pt x="219710" y="172847"/>
                  </a:lnTo>
                  <a:lnTo>
                    <a:pt x="219583" y="172085"/>
                  </a:lnTo>
                  <a:lnTo>
                    <a:pt x="219354" y="171704"/>
                  </a:lnTo>
                  <a:lnTo>
                    <a:pt x="218948" y="171069"/>
                  </a:lnTo>
                  <a:lnTo>
                    <a:pt x="218694" y="170561"/>
                  </a:lnTo>
                  <a:lnTo>
                    <a:pt x="218313" y="170180"/>
                  </a:lnTo>
                  <a:lnTo>
                    <a:pt x="217805" y="170053"/>
                  </a:lnTo>
                  <a:lnTo>
                    <a:pt x="217424" y="169799"/>
                  </a:lnTo>
                  <a:lnTo>
                    <a:pt x="217043" y="169672"/>
                  </a:lnTo>
                  <a:lnTo>
                    <a:pt x="216535" y="169799"/>
                  </a:lnTo>
                  <a:lnTo>
                    <a:pt x="196469" y="171704"/>
                  </a:lnTo>
                  <a:lnTo>
                    <a:pt x="188150" y="88646"/>
                  </a:lnTo>
                  <a:lnTo>
                    <a:pt x="186690" y="74041"/>
                  </a:lnTo>
                  <a:lnTo>
                    <a:pt x="186563" y="73406"/>
                  </a:lnTo>
                  <a:lnTo>
                    <a:pt x="186309" y="73152"/>
                  </a:lnTo>
                  <a:lnTo>
                    <a:pt x="186182" y="72898"/>
                  </a:lnTo>
                  <a:lnTo>
                    <a:pt x="185801" y="72644"/>
                  </a:lnTo>
                  <a:lnTo>
                    <a:pt x="185293" y="72517"/>
                  </a:lnTo>
                  <a:lnTo>
                    <a:pt x="184658" y="72263"/>
                  </a:lnTo>
                  <a:lnTo>
                    <a:pt x="183007" y="72263"/>
                  </a:lnTo>
                  <a:lnTo>
                    <a:pt x="182118" y="72136"/>
                  </a:lnTo>
                  <a:lnTo>
                    <a:pt x="179578" y="72390"/>
                  </a:lnTo>
                  <a:lnTo>
                    <a:pt x="178562" y="72517"/>
                  </a:lnTo>
                  <a:lnTo>
                    <a:pt x="177673" y="72517"/>
                  </a:lnTo>
                  <a:lnTo>
                    <a:pt x="176276" y="72771"/>
                  </a:lnTo>
                  <a:lnTo>
                    <a:pt x="175260" y="73025"/>
                  </a:lnTo>
                  <a:lnTo>
                    <a:pt x="174752" y="73279"/>
                  </a:lnTo>
                  <a:lnTo>
                    <a:pt x="173609" y="73660"/>
                  </a:lnTo>
                  <a:lnTo>
                    <a:pt x="173228" y="74041"/>
                  </a:lnTo>
                  <a:lnTo>
                    <a:pt x="149225" y="92964"/>
                  </a:lnTo>
                  <a:lnTo>
                    <a:pt x="148717" y="93345"/>
                  </a:lnTo>
                  <a:lnTo>
                    <a:pt x="148336" y="93853"/>
                  </a:lnTo>
                  <a:lnTo>
                    <a:pt x="147320" y="98679"/>
                  </a:lnTo>
                  <a:lnTo>
                    <a:pt x="147447" y="100965"/>
                  </a:lnTo>
                  <a:lnTo>
                    <a:pt x="147701" y="102108"/>
                  </a:lnTo>
                  <a:lnTo>
                    <a:pt x="147955" y="102997"/>
                  </a:lnTo>
                  <a:lnTo>
                    <a:pt x="148082" y="103759"/>
                  </a:lnTo>
                  <a:lnTo>
                    <a:pt x="148463" y="104394"/>
                  </a:lnTo>
                  <a:lnTo>
                    <a:pt x="148844" y="104648"/>
                  </a:lnTo>
                  <a:lnTo>
                    <a:pt x="149352" y="105029"/>
                  </a:lnTo>
                  <a:lnTo>
                    <a:pt x="149860" y="105156"/>
                  </a:lnTo>
                  <a:lnTo>
                    <a:pt x="150495" y="104902"/>
                  </a:lnTo>
                  <a:lnTo>
                    <a:pt x="151130" y="104775"/>
                  </a:lnTo>
                  <a:lnTo>
                    <a:pt x="152019" y="104267"/>
                  </a:lnTo>
                  <a:lnTo>
                    <a:pt x="153035" y="103632"/>
                  </a:lnTo>
                  <a:lnTo>
                    <a:pt x="173228" y="88646"/>
                  </a:lnTo>
                  <a:lnTo>
                    <a:pt x="181610" y="173228"/>
                  </a:lnTo>
                  <a:lnTo>
                    <a:pt x="156972" y="176403"/>
                  </a:lnTo>
                  <a:lnTo>
                    <a:pt x="156591" y="176784"/>
                  </a:lnTo>
                  <a:lnTo>
                    <a:pt x="156464" y="177292"/>
                  </a:lnTo>
                  <a:lnTo>
                    <a:pt x="156210" y="177800"/>
                  </a:lnTo>
                  <a:lnTo>
                    <a:pt x="155994" y="178943"/>
                  </a:lnTo>
                  <a:lnTo>
                    <a:pt x="155917" y="181610"/>
                  </a:lnTo>
                  <a:lnTo>
                    <a:pt x="156083" y="183007"/>
                  </a:lnTo>
                  <a:lnTo>
                    <a:pt x="156210" y="183896"/>
                  </a:lnTo>
                  <a:lnTo>
                    <a:pt x="156464" y="184531"/>
                  </a:lnTo>
                  <a:lnTo>
                    <a:pt x="156718" y="185293"/>
                  </a:lnTo>
                  <a:lnTo>
                    <a:pt x="157099" y="185928"/>
                  </a:lnTo>
                  <a:lnTo>
                    <a:pt x="157353" y="186309"/>
                  </a:lnTo>
                  <a:lnTo>
                    <a:pt x="158115" y="187071"/>
                  </a:lnTo>
                  <a:lnTo>
                    <a:pt x="159258" y="187452"/>
                  </a:lnTo>
                  <a:lnTo>
                    <a:pt x="159639" y="187452"/>
                  </a:lnTo>
                  <a:lnTo>
                    <a:pt x="217678" y="181610"/>
                  </a:lnTo>
                  <a:lnTo>
                    <a:pt x="218059" y="181610"/>
                  </a:lnTo>
                  <a:lnTo>
                    <a:pt x="218440" y="181483"/>
                  </a:lnTo>
                  <a:lnTo>
                    <a:pt x="219202" y="180975"/>
                  </a:lnTo>
                  <a:lnTo>
                    <a:pt x="219456" y="180594"/>
                  </a:lnTo>
                  <a:lnTo>
                    <a:pt x="219964" y="179578"/>
                  </a:lnTo>
                  <a:lnTo>
                    <a:pt x="220281" y="177800"/>
                  </a:lnTo>
                  <a:close/>
                </a:path>
                <a:path w="829309" h="196214">
                  <a:moveTo>
                    <a:pt x="260096" y="172085"/>
                  </a:moveTo>
                  <a:lnTo>
                    <a:pt x="259588" y="168021"/>
                  </a:lnTo>
                  <a:lnTo>
                    <a:pt x="259207" y="164084"/>
                  </a:lnTo>
                  <a:lnTo>
                    <a:pt x="258318" y="161417"/>
                  </a:lnTo>
                  <a:lnTo>
                    <a:pt x="256921" y="160274"/>
                  </a:lnTo>
                  <a:lnTo>
                    <a:pt x="255397" y="159131"/>
                  </a:lnTo>
                  <a:lnTo>
                    <a:pt x="252984" y="158623"/>
                  </a:lnTo>
                  <a:lnTo>
                    <a:pt x="245999" y="159385"/>
                  </a:lnTo>
                  <a:lnTo>
                    <a:pt x="243586" y="160274"/>
                  </a:lnTo>
                  <a:lnTo>
                    <a:pt x="242443" y="161798"/>
                  </a:lnTo>
                  <a:lnTo>
                    <a:pt x="241173" y="163195"/>
                  </a:lnTo>
                  <a:lnTo>
                    <a:pt x="247904" y="179451"/>
                  </a:lnTo>
                  <a:lnTo>
                    <a:pt x="254889" y="178689"/>
                  </a:lnTo>
                  <a:lnTo>
                    <a:pt x="257175" y="177800"/>
                  </a:lnTo>
                  <a:lnTo>
                    <a:pt x="259588" y="174879"/>
                  </a:lnTo>
                  <a:lnTo>
                    <a:pt x="260096" y="172085"/>
                  </a:lnTo>
                  <a:close/>
                </a:path>
                <a:path w="829309" h="196214">
                  <a:moveTo>
                    <a:pt x="345732" y="165862"/>
                  </a:moveTo>
                  <a:lnTo>
                    <a:pt x="345173" y="160274"/>
                  </a:lnTo>
                  <a:lnTo>
                    <a:pt x="342430" y="132842"/>
                  </a:lnTo>
                  <a:lnTo>
                    <a:pt x="340106" y="109855"/>
                  </a:lnTo>
                  <a:lnTo>
                    <a:pt x="339217" y="105664"/>
                  </a:lnTo>
                  <a:lnTo>
                    <a:pt x="336753" y="99822"/>
                  </a:lnTo>
                  <a:lnTo>
                    <a:pt x="336296" y="98679"/>
                  </a:lnTo>
                  <a:lnTo>
                    <a:pt x="334264" y="95885"/>
                  </a:lnTo>
                  <a:lnTo>
                    <a:pt x="331597" y="93599"/>
                  </a:lnTo>
                  <a:lnTo>
                    <a:pt x="329819" y="92163"/>
                  </a:lnTo>
                  <a:lnTo>
                    <a:pt x="329819" y="149225"/>
                  </a:lnTo>
                  <a:lnTo>
                    <a:pt x="326771" y="153543"/>
                  </a:lnTo>
                  <a:lnTo>
                    <a:pt x="306070" y="163322"/>
                  </a:lnTo>
                  <a:lnTo>
                    <a:pt x="302387" y="162433"/>
                  </a:lnTo>
                  <a:lnTo>
                    <a:pt x="299593" y="160274"/>
                  </a:lnTo>
                  <a:lnTo>
                    <a:pt x="296799" y="158242"/>
                  </a:lnTo>
                  <a:lnTo>
                    <a:pt x="295148" y="155067"/>
                  </a:lnTo>
                  <a:lnTo>
                    <a:pt x="294513" y="148717"/>
                  </a:lnTo>
                  <a:lnTo>
                    <a:pt x="294767" y="146685"/>
                  </a:lnTo>
                  <a:lnTo>
                    <a:pt x="295529" y="144780"/>
                  </a:lnTo>
                  <a:lnTo>
                    <a:pt x="296164" y="142875"/>
                  </a:lnTo>
                  <a:lnTo>
                    <a:pt x="328168" y="132842"/>
                  </a:lnTo>
                  <a:lnTo>
                    <a:pt x="329819" y="149225"/>
                  </a:lnTo>
                  <a:lnTo>
                    <a:pt x="329819" y="92163"/>
                  </a:lnTo>
                  <a:lnTo>
                    <a:pt x="328930" y="91440"/>
                  </a:lnTo>
                  <a:lnTo>
                    <a:pt x="325628" y="89916"/>
                  </a:lnTo>
                  <a:lnTo>
                    <a:pt x="317500" y="88138"/>
                  </a:lnTo>
                  <a:lnTo>
                    <a:pt x="312801" y="88011"/>
                  </a:lnTo>
                  <a:lnTo>
                    <a:pt x="307213" y="88519"/>
                  </a:lnTo>
                  <a:lnTo>
                    <a:pt x="304292" y="88900"/>
                  </a:lnTo>
                  <a:lnTo>
                    <a:pt x="301371" y="89408"/>
                  </a:lnTo>
                  <a:lnTo>
                    <a:pt x="298450" y="90297"/>
                  </a:lnTo>
                  <a:lnTo>
                    <a:pt x="295529" y="91059"/>
                  </a:lnTo>
                  <a:lnTo>
                    <a:pt x="279400" y="105410"/>
                  </a:lnTo>
                  <a:lnTo>
                    <a:pt x="279781" y="107823"/>
                  </a:lnTo>
                  <a:lnTo>
                    <a:pt x="280289" y="109093"/>
                  </a:lnTo>
                  <a:lnTo>
                    <a:pt x="280543" y="109474"/>
                  </a:lnTo>
                  <a:lnTo>
                    <a:pt x="280797" y="109982"/>
                  </a:lnTo>
                  <a:lnTo>
                    <a:pt x="281559" y="110490"/>
                  </a:lnTo>
                  <a:lnTo>
                    <a:pt x="282321" y="110744"/>
                  </a:lnTo>
                  <a:lnTo>
                    <a:pt x="282829" y="110617"/>
                  </a:lnTo>
                  <a:lnTo>
                    <a:pt x="283464" y="110617"/>
                  </a:lnTo>
                  <a:lnTo>
                    <a:pt x="284480" y="110109"/>
                  </a:lnTo>
                  <a:lnTo>
                    <a:pt x="285750" y="109093"/>
                  </a:lnTo>
                  <a:lnTo>
                    <a:pt x="287147" y="108204"/>
                  </a:lnTo>
                  <a:lnTo>
                    <a:pt x="310388" y="99822"/>
                  </a:lnTo>
                  <a:lnTo>
                    <a:pt x="313182" y="99949"/>
                  </a:lnTo>
                  <a:lnTo>
                    <a:pt x="315468" y="100584"/>
                  </a:lnTo>
                  <a:lnTo>
                    <a:pt x="317754" y="101092"/>
                  </a:lnTo>
                  <a:lnTo>
                    <a:pt x="319659" y="101981"/>
                  </a:lnTo>
                  <a:lnTo>
                    <a:pt x="321183" y="103378"/>
                  </a:lnTo>
                  <a:lnTo>
                    <a:pt x="322834" y="104775"/>
                  </a:lnTo>
                  <a:lnTo>
                    <a:pt x="327152" y="122682"/>
                  </a:lnTo>
                  <a:lnTo>
                    <a:pt x="316484" y="123698"/>
                  </a:lnTo>
                  <a:lnTo>
                    <a:pt x="310515" y="124333"/>
                  </a:lnTo>
                  <a:lnTo>
                    <a:pt x="281940" y="141605"/>
                  </a:lnTo>
                  <a:lnTo>
                    <a:pt x="280416" y="145034"/>
                  </a:lnTo>
                  <a:lnTo>
                    <a:pt x="279920" y="148717"/>
                  </a:lnTo>
                  <a:lnTo>
                    <a:pt x="279933" y="149225"/>
                  </a:lnTo>
                  <a:lnTo>
                    <a:pt x="280314" y="153543"/>
                  </a:lnTo>
                  <a:lnTo>
                    <a:pt x="280670" y="156972"/>
                  </a:lnTo>
                  <a:lnTo>
                    <a:pt x="281686" y="160274"/>
                  </a:lnTo>
                  <a:lnTo>
                    <a:pt x="283337" y="163068"/>
                  </a:lnTo>
                  <a:lnTo>
                    <a:pt x="284861" y="165862"/>
                  </a:lnTo>
                  <a:lnTo>
                    <a:pt x="305435" y="174498"/>
                  </a:lnTo>
                  <a:lnTo>
                    <a:pt x="309499" y="174117"/>
                  </a:lnTo>
                  <a:lnTo>
                    <a:pt x="314071" y="173609"/>
                  </a:lnTo>
                  <a:lnTo>
                    <a:pt x="318389" y="172212"/>
                  </a:lnTo>
                  <a:lnTo>
                    <a:pt x="322326" y="169799"/>
                  </a:lnTo>
                  <a:lnTo>
                    <a:pt x="326390" y="167386"/>
                  </a:lnTo>
                  <a:lnTo>
                    <a:pt x="329819" y="164211"/>
                  </a:lnTo>
                  <a:lnTo>
                    <a:pt x="330504" y="163322"/>
                  </a:lnTo>
                  <a:lnTo>
                    <a:pt x="332867" y="160274"/>
                  </a:lnTo>
                  <a:lnTo>
                    <a:pt x="333692" y="168783"/>
                  </a:lnTo>
                  <a:lnTo>
                    <a:pt x="333883" y="169164"/>
                  </a:lnTo>
                  <a:lnTo>
                    <a:pt x="334391" y="169418"/>
                  </a:lnTo>
                  <a:lnTo>
                    <a:pt x="334772" y="169799"/>
                  </a:lnTo>
                  <a:lnTo>
                    <a:pt x="335407" y="169926"/>
                  </a:lnTo>
                  <a:lnTo>
                    <a:pt x="337312" y="170180"/>
                  </a:lnTo>
                  <a:lnTo>
                    <a:pt x="338455" y="170053"/>
                  </a:lnTo>
                  <a:lnTo>
                    <a:pt x="341503" y="169799"/>
                  </a:lnTo>
                  <a:lnTo>
                    <a:pt x="342646" y="169545"/>
                  </a:lnTo>
                  <a:lnTo>
                    <a:pt x="343408" y="169291"/>
                  </a:lnTo>
                  <a:lnTo>
                    <a:pt x="344297" y="169037"/>
                  </a:lnTo>
                  <a:lnTo>
                    <a:pt x="344805" y="168783"/>
                  </a:lnTo>
                  <a:lnTo>
                    <a:pt x="345313" y="168402"/>
                  </a:lnTo>
                  <a:lnTo>
                    <a:pt x="345694" y="168021"/>
                  </a:lnTo>
                  <a:lnTo>
                    <a:pt x="345732" y="165862"/>
                  </a:lnTo>
                  <a:close/>
                </a:path>
                <a:path w="829309" h="196214">
                  <a:moveTo>
                    <a:pt x="386715" y="162560"/>
                  </a:moveTo>
                  <a:lnTo>
                    <a:pt x="375285" y="48006"/>
                  </a:lnTo>
                  <a:lnTo>
                    <a:pt x="375158" y="47371"/>
                  </a:lnTo>
                  <a:lnTo>
                    <a:pt x="375031" y="46990"/>
                  </a:lnTo>
                  <a:lnTo>
                    <a:pt x="374777" y="46736"/>
                  </a:lnTo>
                  <a:lnTo>
                    <a:pt x="374523" y="46355"/>
                  </a:lnTo>
                  <a:lnTo>
                    <a:pt x="374142" y="46101"/>
                  </a:lnTo>
                  <a:lnTo>
                    <a:pt x="373507" y="45974"/>
                  </a:lnTo>
                  <a:lnTo>
                    <a:pt x="372999" y="45720"/>
                  </a:lnTo>
                  <a:lnTo>
                    <a:pt x="372237" y="45720"/>
                  </a:lnTo>
                  <a:lnTo>
                    <a:pt x="371348" y="45593"/>
                  </a:lnTo>
                  <a:lnTo>
                    <a:pt x="370459" y="45593"/>
                  </a:lnTo>
                  <a:lnTo>
                    <a:pt x="369316" y="45720"/>
                  </a:lnTo>
                  <a:lnTo>
                    <a:pt x="367792" y="45847"/>
                  </a:lnTo>
                  <a:lnTo>
                    <a:pt x="365252" y="46101"/>
                  </a:lnTo>
                  <a:lnTo>
                    <a:pt x="364363" y="46355"/>
                  </a:lnTo>
                  <a:lnTo>
                    <a:pt x="363474" y="46482"/>
                  </a:lnTo>
                  <a:lnTo>
                    <a:pt x="362839" y="46736"/>
                  </a:lnTo>
                  <a:lnTo>
                    <a:pt x="362204" y="47117"/>
                  </a:lnTo>
                  <a:lnTo>
                    <a:pt x="361696" y="47371"/>
                  </a:lnTo>
                  <a:lnTo>
                    <a:pt x="361442" y="47625"/>
                  </a:lnTo>
                  <a:lnTo>
                    <a:pt x="361188" y="48006"/>
                  </a:lnTo>
                  <a:lnTo>
                    <a:pt x="361061" y="49276"/>
                  </a:lnTo>
                  <a:lnTo>
                    <a:pt x="372491" y="164084"/>
                  </a:lnTo>
                  <a:lnTo>
                    <a:pt x="372618" y="164846"/>
                  </a:lnTo>
                  <a:lnTo>
                    <a:pt x="372872" y="165100"/>
                  </a:lnTo>
                  <a:lnTo>
                    <a:pt x="373126" y="165481"/>
                  </a:lnTo>
                  <a:lnTo>
                    <a:pt x="373507" y="165735"/>
                  </a:lnTo>
                  <a:lnTo>
                    <a:pt x="374142" y="165862"/>
                  </a:lnTo>
                  <a:lnTo>
                    <a:pt x="374650" y="165989"/>
                  </a:lnTo>
                  <a:lnTo>
                    <a:pt x="375412" y="166116"/>
                  </a:lnTo>
                  <a:lnTo>
                    <a:pt x="376301" y="166116"/>
                  </a:lnTo>
                  <a:lnTo>
                    <a:pt x="377317" y="166243"/>
                  </a:lnTo>
                  <a:lnTo>
                    <a:pt x="378460" y="166116"/>
                  </a:lnTo>
                  <a:lnTo>
                    <a:pt x="381254" y="165862"/>
                  </a:lnTo>
                  <a:lnTo>
                    <a:pt x="382397" y="165608"/>
                  </a:lnTo>
                  <a:lnTo>
                    <a:pt x="386715" y="163068"/>
                  </a:lnTo>
                  <a:lnTo>
                    <a:pt x="386715" y="162560"/>
                  </a:lnTo>
                  <a:close/>
                </a:path>
                <a:path w="829309" h="196214">
                  <a:moveTo>
                    <a:pt x="454787" y="153162"/>
                  </a:moveTo>
                  <a:lnTo>
                    <a:pt x="454761" y="151638"/>
                  </a:lnTo>
                  <a:lnTo>
                    <a:pt x="454533" y="150114"/>
                  </a:lnTo>
                  <a:lnTo>
                    <a:pt x="454456" y="148844"/>
                  </a:lnTo>
                  <a:lnTo>
                    <a:pt x="454304" y="148336"/>
                  </a:lnTo>
                  <a:lnTo>
                    <a:pt x="454025" y="146939"/>
                  </a:lnTo>
                  <a:lnTo>
                    <a:pt x="453771" y="146304"/>
                  </a:lnTo>
                  <a:lnTo>
                    <a:pt x="453644" y="145923"/>
                  </a:lnTo>
                  <a:lnTo>
                    <a:pt x="453390" y="145542"/>
                  </a:lnTo>
                  <a:lnTo>
                    <a:pt x="453136" y="145288"/>
                  </a:lnTo>
                  <a:lnTo>
                    <a:pt x="452882" y="145161"/>
                  </a:lnTo>
                  <a:lnTo>
                    <a:pt x="452628" y="145161"/>
                  </a:lnTo>
                  <a:lnTo>
                    <a:pt x="452374" y="145034"/>
                  </a:lnTo>
                  <a:lnTo>
                    <a:pt x="452120" y="145034"/>
                  </a:lnTo>
                  <a:lnTo>
                    <a:pt x="451104" y="145288"/>
                  </a:lnTo>
                  <a:lnTo>
                    <a:pt x="450596" y="145669"/>
                  </a:lnTo>
                  <a:lnTo>
                    <a:pt x="447802" y="147066"/>
                  </a:lnTo>
                  <a:lnTo>
                    <a:pt x="446913" y="147320"/>
                  </a:lnTo>
                  <a:lnTo>
                    <a:pt x="444881" y="148082"/>
                  </a:lnTo>
                  <a:lnTo>
                    <a:pt x="443738" y="148336"/>
                  </a:lnTo>
                  <a:lnTo>
                    <a:pt x="430022" y="133350"/>
                  </a:lnTo>
                  <a:lnTo>
                    <a:pt x="425843" y="91694"/>
                  </a:lnTo>
                  <a:lnTo>
                    <a:pt x="425704" y="90297"/>
                  </a:lnTo>
                  <a:lnTo>
                    <a:pt x="445516" y="88265"/>
                  </a:lnTo>
                  <a:lnTo>
                    <a:pt x="446405" y="88265"/>
                  </a:lnTo>
                  <a:lnTo>
                    <a:pt x="447040" y="87630"/>
                  </a:lnTo>
                  <a:lnTo>
                    <a:pt x="447421" y="86741"/>
                  </a:lnTo>
                  <a:lnTo>
                    <a:pt x="447929" y="85725"/>
                  </a:lnTo>
                  <a:lnTo>
                    <a:pt x="447840" y="82550"/>
                  </a:lnTo>
                  <a:lnTo>
                    <a:pt x="446278" y="77216"/>
                  </a:lnTo>
                  <a:lnTo>
                    <a:pt x="446024" y="76835"/>
                  </a:lnTo>
                  <a:lnTo>
                    <a:pt x="444881" y="76454"/>
                  </a:lnTo>
                  <a:lnTo>
                    <a:pt x="444373" y="76581"/>
                  </a:lnTo>
                  <a:lnTo>
                    <a:pt x="424561" y="78486"/>
                  </a:lnTo>
                  <a:lnTo>
                    <a:pt x="422694" y="60452"/>
                  </a:lnTo>
                  <a:lnTo>
                    <a:pt x="422567" y="59436"/>
                  </a:lnTo>
                  <a:lnTo>
                    <a:pt x="422529" y="59309"/>
                  </a:lnTo>
                  <a:lnTo>
                    <a:pt x="422275" y="59055"/>
                  </a:lnTo>
                  <a:lnTo>
                    <a:pt x="422021" y="58674"/>
                  </a:lnTo>
                  <a:lnTo>
                    <a:pt x="421640" y="58420"/>
                  </a:lnTo>
                  <a:lnTo>
                    <a:pt x="421005" y="58293"/>
                  </a:lnTo>
                  <a:lnTo>
                    <a:pt x="420497" y="58039"/>
                  </a:lnTo>
                  <a:lnTo>
                    <a:pt x="419735" y="57912"/>
                  </a:lnTo>
                  <a:lnTo>
                    <a:pt x="416687" y="57912"/>
                  </a:lnTo>
                  <a:lnTo>
                    <a:pt x="415290" y="58039"/>
                  </a:lnTo>
                  <a:lnTo>
                    <a:pt x="413893" y="58293"/>
                  </a:lnTo>
                  <a:lnTo>
                    <a:pt x="412750" y="58420"/>
                  </a:lnTo>
                  <a:lnTo>
                    <a:pt x="411861" y="58547"/>
                  </a:lnTo>
                  <a:lnTo>
                    <a:pt x="410972" y="58801"/>
                  </a:lnTo>
                  <a:lnTo>
                    <a:pt x="410337" y="59055"/>
                  </a:lnTo>
                  <a:lnTo>
                    <a:pt x="409702" y="59436"/>
                  </a:lnTo>
                  <a:lnTo>
                    <a:pt x="409194" y="59690"/>
                  </a:lnTo>
                  <a:lnTo>
                    <a:pt x="408686" y="60452"/>
                  </a:lnTo>
                  <a:lnTo>
                    <a:pt x="408559" y="61595"/>
                  </a:lnTo>
                  <a:lnTo>
                    <a:pt x="410337" y="79883"/>
                  </a:lnTo>
                  <a:lnTo>
                    <a:pt x="399669" y="81026"/>
                  </a:lnTo>
                  <a:lnTo>
                    <a:pt x="399161" y="81026"/>
                  </a:lnTo>
                  <a:lnTo>
                    <a:pt x="398780" y="81153"/>
                  </a:lnTo>
                  <a:lnTo>
                    <a:pt x="398018" y="81661"/>
                  </a:lnTo>
                  <a:lnTo>
                    <a:pt x="397764" y="82042"/>
                  </a:lnTo>
                  <a:lnTo>
                    <a:pt x="397637" y="82550"/>
                  </a:lnTo>
                  <a:lnTo>
                    <a:pt x="397383" y="83058"/>
                  </a:lnTo>
                  <a:lnTo>
                    <a:pt x="397256" y="86106"/>
                  </a:lnTo>
                  <a:lnTo>
                    <a:pt x="397383" y="88265"/>
                  </a:lnTo>
                  <a:lnTo>
                    <a:pt x="397510" y="89281"/>
                  </a:lnTo>
                  <a:lnTo>
                    <a:pt x="397891" y="90678"/>
                  </a:lnTo>
                  <a:lnTo>
                    <a:pt x="399161" y="92456"/>
                  </a:lnTo>
                  <a:lnTo>
                    <a:pt x="399923" y="92837"/>
                  </a:lnTo>
                  <a:lnTo>
                    <a:pt x="400685" y="92710"/>
                  </a:lnTo>
                  <a:lnTo>
                    <a:pt x="411607" y="91694"/>
                  </a:lnTo>
                  <a:lnTo>
                    <a:pt x="416052" y="136906"/>
                  </a:lnTo>
                  <a:lnTo>
                    <a:pt x="416433" y="141351"/>
                  </a:lnTo>
                  <a:lnTo>
                    <a:pt x="417283" y="145034"/>
                  </a:lnTo>
                  <a:lnTo>
                    <a:pt x="437261" y="161163"/>
                  </a:lnTo>
                  <a:lnTo>
                    <a:pt x="443865" y="160528"/>
                  </a:lnTo>
                  <a:lnTo>
                    <a:pt x="445135" y="160147"/>
                  </a:lnTo>
                  <a:lnTo>
                    <a:pt x="446405" y="159893"/>
                  </a:lnTo>
                  <a:lnTo>
                    <a:pt x="453771" y="156337"/>
                  </a:lnTo>
                  <a:lnTo>
                    <a:pt x="454279" y="155829"/>
                  </a:lnTo>
                  <a:lnTo>
                    <a:pt x="454533" y="155067"/>
                  </a:lnTo>
                  <a:lnTo>
                    <a:pt x="454787" y="153162"/>
                  </a:lnTo>
                  <a:close/>
                </a:path>
                <a:path w="829309" h="196214">
                  <a:moveTo>
                    <a:pt x="538099" y="114046"/>
                  </a:moveTo>
                  <a:lnTo>
                    <a:pt x="528434" y="81280"/>
                  </a:lnTo>
                  <a:lnTo>
                    <a:pt x="523367" y="76581"/>
                  </a:lnTo>
                  <a:lnTo>
                    <a:pt x="523367" y="114554"/>
                  </a:lnTo>
                  <a:lnTo>
                    <a:pt x="523240" y="118745"/>
                  </a:lnTo>
                  <a:lnTo>
                    <a:pt x="522224" y="126365"/>
                  </a:lnTo>
                  <a:lnTo>
                    <a:pt x="521081" y="129667"/>
                  </a:lnTo>
                  <a:lnTo>
                    <a:pt x="519303" y="132588"/>
                  </a:lnTo>
                  <a:lnTo>
                    <a:pt x="517652" y="135509"/>
                  </a:lnTo>
                  <a:lnTo>
                    <a:pt x="515366" y="137795"/>
                  </a:lnTo>
                  <a:lnTo>
                    <a:pt x="509524" y="141351"/>
                  </a:lnTo>
                  <a:lnTo>
                    <a:pt x="505968" y="142494"/>
                  </a:lnTo>
                  <a:lnTo>
                    <a:pt x="501777" y="142875"/>
                  </a:lnTo>
                  <a:lnTo>
                    <a:pt x="497332" y="143383"/>
                  </a:lnTo>
                  <a:lnTo>
                    <a:pt x="474916" y="114046"/>
                  </a:lnTo>
                  <a:lnTo>
                    <a:pt x="474522" y="110617"/>
                  </a:lnTo>
                  <a:lnTo>
                    <a:pt x="485394" y="85090"/>
                  </a:lnTo>
                  <a:lnTo>
                    <a:pt x="488315" y="83185"/>
                  </a:lnTo>
                  <a:lnTo>
                    <a:pt x="491871" y="82169"/>
                  </a:lnTo>
                  <a:lnTo>
                    <a:pt x="496062" y="81661"/>
                  </a:lnTo>
                  <a:lnTo>
                    <a:pt x="500634" y="81280"/>
                  </a:lnTo>
                  <a:lnTo>
                    <a:pt x="504571" y="81661"/>
                  </a:lnTo>
                  <a:lnTo>
                    <a:pt x="507746" y="83058"/>
                  </a:lnTo>
                  <a:lnTo>
                    <a:pt x="511048" y="84328"/>
                  </a:lnTo>
                  <a:lnTo>
                    <a:pt x="522909" y="110617"/>
                  </a:lnTo>
                  <a:lnTo>
                    <a:pt x="523367" y="114554"/>
                  </a:lnTo>
                  <a:lnTo>
                    <a:pt x="523367" y="76581"/>
                  </a:lnTo>
                  <a:lnTo>
                    <a:pt x="521462" y="74803"/>
                  </a:lnTo>
                  <a:lnTo>
                    <a:pt x="517271" y="72390"/>
                  </a:lnTo>
                  <a:lnTo>
                    <a:pt x="507492" y="69596"/>
                  </a:lnTo>
                  <a:lnTo>
                    <a:pt x="501777" y="69215"/>
                  </a:lnTo>
                  <a:lnTo>
                    <a:pt x="488823" y="70485"/>
                  </a:lnTo>
                  <a:lnTo>
                    <a:pt x="461010" y="99314"/>
                  </a:lnTo>
                  <a:lnTo>
                    <a:pt x="459740" y="110617"/>
                  </a:lnTo>
                  <a:lnTo>
                    <a:pt x="461010" y="123444"/>
                  </a:lnTo>
                  <a:lnTo>
                    <a:pt x="462407" y="129286"/>
                  </a:lnTo>
                  <a:lnTo>
                    <a:pt x="466471" y="139192"/>
                  </a:lnTo>
                  <a:lnTo>
                    <a:pt x="469265" y="143383"/>
                  </a:lnTo>
                  <a:lnTo>
                    <a:pt x="472821" y="146685"/>
                  </a:lnTo>
                  <a:lnTo>
                    <a:pt x="476250" y="149987"/>
                  </a:lnTo>
                  <a:lnTo>
                    <a:pt x="480441" y="152273"/>
                  </a:lnTo>
                  <a:lnTo>
                    <a:pt x="485394" y="153797"/>
                  </a:lnTo>
                  <a:lnTo>
                    <a:pt x="490347" y="155194"/>
                  </a:lnTo>
                  <a:lnTo>
                    <a:pt x="495935" y="155575"/>
                  </a:lnTo>
                  <a:lnTo>
                    <a:pt x="508762" y="154305"/>
                  </a:lnTo>
                  <a:lnTo>
                    <a:pt x="514477" y="152654"/>
                  </a:lnTo>
                  <a:lnTo>
                    <a:pt x="523875" y="147320"/>
                  </a:lnTo>
                  <a:lnTo>
                    <a:pt x="527812" y="143891"/>
                  </a:lnTo>
                  <a:lnTo>
                    <a:pt x="528167" y="143383"/>
                  </a:lnTo>
                  <a:lnTo>
                    <a:pt x="530733" y="139827"/>
                  </a:lnTo>
                  <a:lnTo>
                    <a:pt x="533527" y="135636"/>
                  </a:lnTo>
                  <a:lnTo>
                    <a:pt x="535559" y="130810"/>
                  </a:lnTo>
                  <a:lnTo>
                    <a:pt x="537845" y="119888"/>
                  </a:lnTo>
                  <a:lnTo>
                    <a:pt x="538099" y="114046"/>
                  </a:lnTo>
                  <a:close/>
                </a:path>
                <a:path w="829309" h="196214">
                  <a:moveTo>
                    <a:pt x="581533" y="140081"/>
                  </a:moveTo>
                  <a:lnTo>
                    <a:pt x="580771" y="131953"/>
                  </a:lnTo>
                  <a:lnTo>
                    <a:pt x="579882" y="129413"/>
                  </a:lnTo>
                  <a:lnTo>
                    <a:pt x="578358" y="128270"/>
                  </a:lnTo>
                  <a:lnTo>
                    <a:pt x="576961" y="127127"/>
                  </a:lnTo>
                  <a:lnTo>
                    <a:pt x="562229" y="133985"/>
                  </a:lnTo>
                  <a:lnTo>
                    <a:pt x="562737" y="138049"/>
                  </a:lnTo>
                  <a:lnTo>
                    <a:pt x="563118" y="141986"/>
                  </a:lnTo>
                  <a:lnTo>
                    <a:pt x="564007" y="144526"/>
                  </a:lnTo>
                  <a:lnTo>
                    <a:pt x="565404" y="145796"/>
                  </a:lnTo>
                  <a:lnTo>
                    <a:pt x="566928" y="146939"/>
                  </a:lnTo>
                  <a:lnTo>
                    <a:pt x="569341" y="147320"/>
                  </a:lnTo>
                  <a:lnTo>
                    <a:pt x="572770" y="147066"/>
                  </a:lnTo>
                  <a:lnTo>
                    <a:pt x="576326" y="146685"/>
                  </a:lnTo>
                  <a:lnTo>
                    <a:pt x="578739" y="145796"/>
                  </a:lnTo>
                  <a:lnTo>
                    <a:pt x="579882" y="144272"/>
                  </a:lnTo>
                  <a:lnTo>
                    <a:pt x="581152" y="142748"/>
                  </a:lnTo>
                  <a:lnTo>
                    <a:pt x="581533" y="140081"/>
                  </a:lnTo>
                  <a:close/>
                </a:path>
                <a:path w="829309" h="196214">
                  <a:moveTo>
                    <a:pt x="645795" y="134112"/>
                  </a:moveTo>
                  <a:lnTo>
                    <a:pt x="645668" y="131064"/>
                  </a:lnTo>
                  <a:lnTo>
                    <a:pt x="645490" y="129794"/>
                  </a:lnTo>
                  <a:lnTo>
                    <a:pt x="645388" y="129032"/>
                  </a:lnTo>
                  <a:lnTo>
                    <a:pt x="645287" y="128524"/>
                  </a:lnTo>
                  <a:lnTo>
                    <a:pt x="645033" y="127889"/>
                  </a:lnTo>
                  <a:lnTo>
                    <a:pt x="644906" y="127381"/>
                  </a:lnTo>
                  <a:lnTo>
                    <a:pt x="644652" y="127000"/>
                  </a:lnTo>
                  <a:lnTo>
                    <a:pt x="644525" y="126492"/>
                  </a:lnTo>
                  <a:lnTo>
                    <a:pt x="643763" y="126111"/>
                  </a:lnTo>
                  <a:lnTo>
                    <a:pt x="643382" y="125984"/>
                  </a:lnTo>
                  <a:lnTo>
                    <a:pt x="643128" y="126111"/>
                  </a:lnTo>
                  <a:lnTo>
                    <a:pt x="642747" y="126111"/>
                  </a:lnTo>
                  <a:lnTo>
                    <a:pt x="642239" y="126238"/>
                  </a:lnTo>
                  <a:lnTo>
                    <a:pt x="641604" y="126619"/>
                  </a:lnTo>
                  <a:lnTo>
                    <a:pt x="641096" y="126873"/>
                  </a:lnTo>
                  <a:lnTo>
                    <a:pt x="640461" y="127254"/>
                  </a:lnTo>
                  <a:lnTo>
                    <a:pt x="638937" y="128016"/>
                  </a:lnTo>
                  <a:lnTo>
                    <a:pt x="638048" y="128397"/>
                  </a:lnTo>
                  <a:lnTo>
                    <a:pt x="637032" y="128651"/>
                  </a:lnTo>
                  <a:lnTo>
                    <a:pt x="636016" y="129032"/>
                  </a:lnTo>
                  <a:lnTo>
                    <a:pt x="634873" y="129286"/>
                  </a:lnTo>
                  <a:lnTo>
                    <a:pt x="629412" y="129794"/>
                  </a:lnTo>
                  <a:lnTo>
                    <a:pt x="626491" y="128778"/>
                  </a:lnTo>
                  <a:lnTo>
                    <a:pt x="624522" y="125984"/>
                  </a:lnTo>
                  <a:lnTo>
                    <a:pt x="622808" y="123698"/>
                  </a:lnTo>
                  <a:lnTo>
                    <a:pt x="621665" y="119634"/>
                  </a:lnTo>
                  <a:lnTo>
                    <a:pt x="621030" y="114427"/>
                  </a:lnTo>
                  <a:lnTo>
                    <a:pt x="616966" y="72644"/>
                  </a:lnTo>
                  <a:lnTo>
                    <a:pt x="616839" y="71247"/>
                  </a:lnTo>
                  <a:lnTo>
                    <a:pt x="636651" y="69215"/>
                  </a:lnTo>
                  <a:lnTo>
                    <a:pt x="637540" y="69215"/>
                  </a:lnTo>
                  <a:lnTo>
                    <a:pt x="638175" y="68707"/>
                  </a:lnTo>
                  <a:lnTo>
                    <a:pt x="638937" y="66675"/>
                  </a:lnTo>
                  <a:lnTo>
                    <a:pt x="638822" y="62357"/>
                  </a:lnTo>
                  <a:lnTo>
                    <a:pt x="638683" y="61214"/>
                  </a:lnTo>
                  <a:lnTo>
                    <a:pt x="638429" y="60452"/>
                  </a:lnTo>
                  <a:lnTo>
                    <a:pt x="638302" y="59690"/>
                  </a:lnTo>
                  <a:lnTo>
                    <a:pt x="638200" y="59436"/>
                  </a:lnTo>
                  <a:lnTo>
                    <a:pt x="638048" y="59055"/>
                  </a:lnTo>
                  <a:lnTo>
                    <a:pt x="637667" y="58674"/>
                  </a:lnTo>
                  <a:lnTo>
                    <a:pt x="637413" y="58166"/>
                  </a:lnTo>
                  <a:lnTo>
                    <a:pt x="636651" y="57658"/>
                  </a:lnTo>
                  <a:lnTo>
                    <a:pt x="635889" y="57404"/>
                  </a:lnTo>
                  <a:lnTo>
                    <a:pt x="635508" y="57531"/>
                  </a:lnTo>
                  <a:lnTo>
                    <a:pt x="615569" y="59436"/>
                  </a:lnTo>
                  <a:lnTo>
                    <a:pt x="613879" y="42164"/>
                  </a:lnTo>
                  <a:lnTo>
                    <a:pt x="613791" y="40640"/>
                  </a:lnTo>
                  <a:lnTo>
                    <a:pt x="613537" y="40386"/>
                  </a:lnTo>
                  <a:lnTo>
                    <a:pt x="610870" y="38862"/>
                  </a:lnTo>
                  <a:lnTo>
                    <a:pt x="607822" y="38862"/>
                  </a:lnTo>
                  <a:lnTo>
                    <a:pt x="606425" y="39116"/>
                  </a:lnTo>
                  <a:lnTo>
                    <a:pt x="603885" y="39370"/>
                  </a:lnTo>
                  <a:lnTo>
                    <a:pt x="602996" y="39624"/>
                  </a:lnTo>
                  <a:lnTo>
                    <a:pt x="602107" y="39751"/>
                  </a:lnTo>
                  <a:lnTo>
                    <a:pt x="601345" y="40005"/>
                  </a:lnTo>
                  <a:lnTo>
                    <a:pt x="600837" y="40386"/>
                  </a:lnTo>
                  <a:lnTo>
                    <a:pt x="600329" y="40640"/>
                  </a:lnTo>
                  <a:lnTo>
                    <a:pt x="599948" y="41021"/>
                  </a:lnTo>
                  <a:lnTo>
                    <a:pt x="599567" y="42164"/>
                  </a:lnTo>
                  <a:lnTo>
                    <a:pt x="599567" y="42545"/>
                  </a:lnTo>
                  <a:lnTo>
                    <a:pt x="601472" y="60833"/>
                  </a:lnTo>
                  <a:lnTo>
                    <a:pt x="590677" y="61976"/>
                  </a:lnTo>
                  <a:lnTo>
                    <a:pt x="590296" y="61976"/>
                  </a:lnTo>
                  <a:lnTo>
                    <a:pt x="589788" y="62103"/>
                  </a:lnTo>
                  <a:lnTo>
                    <a:pt x="589534" y="62357"/>
                  </a:lnTo>
                  <a:lnTo>
                    <a:pt x="589153" y="62611"/>
                  </a:lnTo>
                  <a:lnTo>
                    <a:pt x="588264" y="67056"/>
                  </a:lnTo>
                  <a:lnTo>
                    <a:pt x="588645" y="70231"/>
                  </a:lnTo>
                  <a:lnTo>
                    <a:pt x="589026" y="71755"/>
                  </a:lnTo>
                  <a:lnTo>
                    <a:pt x="589661" y="72517"/>
                  </a:lnTo>
                  <a:lnTo>
                    <a:pt x="590169" y="73406"/>
                  </a:lnTo>
                  <a:lnTo>
                    <a:pt x="590931" y="73787"/>
                  </a:lnTo>
                  <a:lnTo>
                    <a:pt x="591820" y="73787"/>
                  </a:lnTo>
                  <a:lnTo>
                    <a:pt x="602615" y="72644"/>
                  </a:lnTo>
                  <a:lnTo>
                    <a:pt x="607060" y="117856"/>
                  </a:lnTo>
                  <a:lnTo>
                    <a:pt x="621919" y="141224"/>
                  </a:lnTo>
                  <a:lnTo>
                    <a:pt x="624840" y="141986"/>
                  </a:lnTo>
                  <a:lnTo>
                    <a:pt x="628269" y="142240"/>
                  </a:lnTo>
                  <a:lnTo>
                    <a:pt x="632333" y="141732"/>
                  </a:lnTo>
                  <a:lnTo>
                    <a:pt x="635000" y="141478"/>
                  </a:lnTo>
                  <a:lnTo>
                    <a:pt x="636270" y="141097"/>
                  </a:lnTo>
                  <a:lnTo>
                    <a:pt x="637540" y="140843"/>
                  </a:lnTo>
                  <a:lnTo>
                    <a:pt x="638810" y="140462"/>
                  </a:lnTo>
                  <a:lnTo>
                    <a:pt x="645541" y="136017"/>
                  </a:lnTo>
                  <a:lnTo>
                    <a:pt x="645795" y="134112"/>
                  </a:lnTo>
                  <a:close/>
                </a:path>
                <a:path w="829309" h="196214">
                  <a:moveTo>
                    <a:pt x="722630" y="89027"/>
                  </a:moveTo>
                  <a:lnTo>
                    <a:pt x="722528" y="88138"/>
                  </a:lnTo>
                  <a:lnTo>
                    <a:pt x="721626" y="79375"/>
                  </a:lnTo>
                  <a:lnTo>
                    <a:pt x="721575" y="78994"/>
                  </a:lnTo>
                  <a:lnTo>
                    <a:pt x="713854" y="61468"/>
                  </a:lnTo>
                  <a:lnTo>
                    <a:pt x="708533" y="56134"/>
                  </a:lnTo>
                  <a:lnTo>
                    <a:pt x="707771" y="55676"/>
                  </a:lnTo>
                  <a:lnTo>
                    <a:pt x="707771" y="83947"/>
                  </a:lnTo>
                  <a:lnTo>
                    <a:pt x="665607" y="88138"/>
                  </a:lnTo>
                  <a:lnTo>
                    <a:pt x="665353" y="84963"/>
                  </a:lnTo>
                  <a:lnTo>
                    <a:pt x="665607" y="81915"/>
                  </a:lnTo>
                  <a:lnTo>
                    <a:pt x="666242" y="78994"/>
                  </a:lnTo>
                  <a:lnTo>
                    <a:pt x="691769" y="61468"/>
                  </a:lnTo>
                  <a:lnTo>
                    <a:pt x="697103" y="62992"/>
                  </a:lnTo>
                  <a:lnTo>
                    <a:pt x="704977" y="70866"/>
                  </a:lnTo>
                  <a:lnTo>
                    <a:pt x="707136" y="76454"/>
                  </a:lnTo>
                  <a:lnTo>
                    <a:pt x="707771" y="83947"/>
                  </a:lnTo>
                  <a:lnTo>
                    <a:pt x="707771" y="55676"/>
                  </a:lnTo>
                  <a:lnTo>
                    <a:pt x="704723" y="53848"/>
                  </a:lnTo>
                  <a:lnTo>
                    <a:pt x="695833" y="50800"/>
                  </a:lnTo>
                  <a:lnTo>
                    <a:pt x="690499" y="50419"/>
                  </a:lnTo>
                  <a:lnTo>
                    <a:pt x="684530" y="50927"/>
                  </a:lnTo>
                  <a:lnTo>
                    <a:pt x="678815" y="51562"/>
                  </a:lnTo>
                  <a:lnTo>
                    <a:pt x="673735" y="53086"/>
                  </a:lnTo>
                  <a:lnTo>
                    <a:pt x="669417" y="55499"/>
                  </a:lnTo>
                  <a:lnTo>
                    <a:pt x="664972" y="57912"/>
                  </a:lnTo>
                  <a:lnTo>
                    <a:pt x="651002" y="90932"/>
                  </a:lnTo>
                  <a:lnTo>
                    <a:pt x="651738" y="98552"/>
                  </a:lnTo>
                  <a:lnTo>
                    <a:pt x="664718" y="128016"/>
                  </a:lnTo>
                  <a:lnTo>
                    <a:pt x="668274" y="131191"/>
                  </a:lnTo>
                  <a:lnTo>
                    <a:pt x="672592" y="133477"/>
                  </a:lnTo>
                  <a:lnTo>
                    <a:pt x="682498" y="136017"/>
                  </a:lnTo>
                  <a:lnTo>
                    <a:pt x="688086" y="136398"/>
                  </a:lnTo>
                  <a:lnTo>
                    <a:pt x="698119" y="135382"/>
                  </a:lnTo>
                  <a:lnTo>
                    <a:pt x="713105" y="131191"/>
                  </a:lnTo>
                  <a:lnTo>
                    <a:pt x="715518" y="130302"/>
                  </a:lnTo>
                  <a:lnTo>
                    <a:pt x="722503" y="124587"/>
                  </a:lnTo>
                  <a:lnTo>
                    <a:pt x="722414" y="120396"/>
                  </a:lnTo>
                  <a:lnTo>
                    <a:pt x="722249" y="119126"/>
                  </a:lnTo>
                  <a:lnTo>
                    <a:pt x="721995" y="117729"/>
                  </a:lnTo>
                  <a:lnTo>
                    <a:pt x="721741" y="117094"/>
                  </a:lnTo>
                  <a:lnTo>
                    <a:pt x="721614" y="116713"/>
                  </a:lnTo>
                  <a:lnTo>
                    <a:pt x="721360" y="116332"/>
                  </a:lnTo>
                  <a:lnTo>
                    <a:pt x="721106" y="116078"/>
                  </a:lnTo>
                  <a:lnTo>
                    <a:pt x="720725" y="115951"/>
                  </a:lnTo>
                  <a:lnTo>
                    <a:pt x="720471" y="115824"/>
                  </a:lnTo>
                  <a:lnTo>
                    <a:pt x="720090" y="115697"/>
                  </a:lnTo>
                  <a:lnTo>
                    <a:pt x="719582" y="115697"/>
                  </a:lnTo>
                  <a:lnTo>
                    <a:pt x="718947" y="115824"/>
                  </a:lnTo>
                  <a:lnTo>
                    <a:pt x="717931" y="116205"/>
                  </a:lnTo>
                  <a:lnTo>
                    <a:pt x="715391" y="117729"/>
                  </a:lnTo>
                  <a:lnTo>
                    <a:pt x="713740" y="118491"/>
                  </a:lnTo>
                  <a:lnTo>
                    <a:pt x="694690" y="124079"/>
                  </a:lnTo>
                  <a:lnTo>
                    <a:pt x="689991" y="124587"/>
                  </a:lnTo>
                  <a:lnTo>
                    <a:pt x="669036" y="109982"/>
                  </a:lnTo>
                  <a:lnTo>
                    <a:pt x="667766" y="106680"/>
                  </a:lnTo>
                  <a:lnTo>
                    <a:pt x="667004" y="102870"/>
                  </a:lnTo>
                  <a:lnTo>
                    <a:pt x="666623" y="98552"/>
                  </a:lnTo>
                  <a:lnTo>
                    <a:pt x="718947" y="93345"/>
                  </a:lnTo>
                  <a:lnTo>
                    <a:pt x="720217" y="92710"/>
                  </a:lnTo>
                  <a:lnTo>
                    <a:pt x="722249" y="90678"/>
                  </a:lnTo>
                  <a:lnTo>
                    <a:pt x="722630" y="89027"/>
                  </a:lnTo>
                  <a:close/>
                </a:path>
                <a:path w="829309" h="196214">
                  <a:moveTo>
                    <a:pt x="765810" y="124841"/>
                  </a:moveTo>
                  <a:lnTo>
                    <a:pt x="754380" y="10287"/>
                  </a:lnTo>
                  <a:lnTo>
                    <a:pt x="751459" y="7874"/>
                  </a:lnTo>
                  <a:lnTo>
                    <a:pt x="748411" y="7874"/>
                  </a:lnTo>
                  <a:lnTo>
                    <a:pt x="746887" y="8001"/>
                  </a:lnTo>
                  <a:lnTo>
                    <a:pt x="745617" y="8255"/>
                  </a:lnTo>
                  <a:lnTo>
                    <a:pt x="744474" y="8382"/>
                  </a:lnTo>
                  <a:lnTo>
                    <a:pt x="743585" y="8636"/>
                  </a:lnTo>
                  <a:lnTo>
                    <a:pt x="742569" y="8763"/>
                  </a:lnTo>
                  <a:lnTo>
                    <a:pt x="741934" y="9017"/>
                  </a:lnTo>
                  <a:lnTo>
                    <a:pt x="741426" y="9271"/>
                  </a:lnTo>
                  <a:lnTo>
                    <a:pt x="740918" y="9652"/>
                  </a:lnTo>
                  <a:lnTo>
                    <a:pt x="740537" y="9906"/>
                  </a:lnTo>
                  <a:lnTo>
                    <a:pt x="740410" y="10287"/>
                  </a:lnTo>
                  <a:lnTo>
                    <a:pt x="740156" y="10668"/>
                  </a:lnTo>
                  <a:lnTo>
                    <a:pt x="740156" y="11557"/>
                  </a:lnTo>
                  <a:lnTo>
                    <a:pt x="751586" y="126238"/>
                  </a:lnTo>
                  <a:lnTo>
                    <a:pt x="754507" y="128397"/>
                  </a:lnTo>
                  <a:lnTo>
                    <a:pt x="757555" y="128397"/>
                  </a:lnTo>
                  <a:lnTo>
                    <a:pt x="760349" y="128143"/>
                  </a:lnTo>
                  <a:lnTo>
                    <a:pt x="761492" y="127889"/>
                  </a:lnTo>
                  <a:lnTo>
                    <a:pt x="762381" y="127762"/>
                  </a:lnTo>
                  <a:lnTo>
                    <a:pt x="763270" y="127508"/>
                  </a:lnTo>
                  <a:lnTo>
                    <a:pt x="764032" y="127254"/>
                  </a:lnTo>
                  <a:lnTo>
                    <a:pt x="765048" y="126746"/>
                  </a:lnTo>
                  <a:lnTo>
                    <a:pt x="765302" y="126365"/>
                  </a:lnTo>
                  <a:lnTo>
                    <a:pt x="765556" y="126111"/>
                  </a:lnTo>
                  <a:lnTo>
                    <a:pt x="765810" y="125730"/>
                  </a:lnTo>
                  <a:lnTo>
                    <a:pt x="765810" y="124841"/>
                  </a:lnTo>
                  <a:close/>
                </a:path>
                <a:path w="829309" h="196214">
                  <a:moveTo>
                    <a:pt x="798156" y="10922"/>
                  </a:moveTo>
                  <a:lnTo>
                    <a:pt x="797953" y="9525"/>
                  </a:lnTo>
                  <a:lnTo>
                    <a:pt x="797814" y="7874"/>
                  </a:lnTo>
                  <a:lnTo>
                    <a:pt x="797560" y="6731"/>
                  </a:lnTo>
                  <a:lnTo>
                    <a:pt x="794004" y="3175"/>
                  </a:lnTo>
                  <a:lnTo>
                    <a:pt x="792988" y="3175"/>
                  </a:lnTo>
                  <a:lnTo>
                    <a:pt x="792099" y="3048"/>
                  </a:lnTo>
                  <a:lnTo>
                    <a:pt x="790829" y="3048"/>
                  </a:lnTo>
                  <a:lnTo>
                    <a:pt x="788035" y="3302"/>
                  </a:lnTo>
                  <a:lnTo>
                    <a:pt x="782193" y="10922"/>
                  </a:lnTo>
                  <a:lnTo>
                    <a:pt x="783336" y="21844"/>
                  </a:lnTo>
                  <a:lnTo>
                    <a:pt x="774319" y="46482"/>
                  </a:lnTo>
                  <a:lnTo>
                    <a:pt x="774065" y="46990"/>
                  </a:lnTo>
                  <a:lnTo>
                    <a:pt x="774065" y="47752"/>
                  </a:lnTo>
                  <a:lnTo>
                    <a:pt x="775462" y="48895"/>
                  </a:lnTo>
                  <a:lnTo>
                    <a:pt x="777494" y="48895"/>
                  </a:lnTo>
                  <a:lnTo>
                    <a:pt x="778383" y="48768"/>
                  </a:lnTo>
                  <a:lnTo>
                    <a:pt x="779399" y="48768"/>
                  </a:lnTo>
                  <a:lnTo>
                    <a:pt x="780288" y="48514"/>
                  </a:lnTo>
                  <a:lnTo>
                    <a:pt x="781685" y="48260"/>
                  </a:lnTo>
                  <a:lnTo>
                    <a:pt x="783209" y="47498"/>
                  </a:lnTo>
                  <a:lnTo>
                    <a:pt x="783590" y="47244"/>
                  </a:lnTo>
                  <a:lnTo>
                    <a:pt x="784352" y="46482"/>
                  </a:lnTo>
                  <a:lnTo>
                    <a:pt x="784606" y="46101"/>
                  </a:lnTo>
                  <a:lnTo>
                    <a:pt x="784733" y="45593"/>
                  </a:lnTo>
                  <a:lnTo>
                    <a:pt x="794766" y="26797"/>
                  </a:lnTo>
                  <a:lnTo>
                    <a:pt x="798068" y="17145"/>
                  </a:lnTo>
                  <a:lnTo>
                    <a:pt x="798156" y="10922"/>
                  </a:lnTo>
                  <a:close/>
                </a:path>
                <a:path w="829309" h="196214">
                  <a:moveTo>
                    <a:pt x="829056" y="9779"/>
                  </a:moveTo>
                  <a:lnTo>
                    <a:pt x="824738" y="127"/>
                  </a:lnTo>
                  <a:lnTo>
                    <a:pt x="823722" y="127"/>
                  </a:lnTo>
                  <a:lnTo>
                    <a:pt x="822706" y="0"/>
                  </a:lnTo>
                  <a:lnTo>
                    <a:pt x="821563" y="0"/>
                  </a:lnTo>
                  <a:lnTo>
                    <a:pt x="818769" y="254"/>
                  </a:lnTo>
                  <a:lnTo>
                    <a:pt x="817626" y="508"/>
                  </a:lnTo>
                  <a:lnTo>
                    <a:pt x="815594" y="1016"/>
                  </a:lnTo>
                  <a:lnTo>
                    <a:pt x="814832" y="1397"/>
                  </a:lnTo>
                  <a:lnTo>
                    <a:pt x="814197" y="2032"/>
                  </a:lnTo>
                  <a:lnTo>
                    <a:pt x="813562" y="2540"/>
                  </a:lnTo>
                  <a:lnTo>
                    <a:pt x="813181" y="3302"/>
                  </a:lnTo>
                  <a:lnTo>
                    <a:pt x="813054" y="4318"/>
                  </a:lnTo>
                  <a:lnTo>
                    <a:pt x="812927" y="7874"/>
                  </a:lnTo>
                  <a:lnTo>
                    <a:pt x="814070" y="18796"/>
                  </a:lnTo>
                  <a:lnTo>
                    <a:pt x="805053" y="43434"/>
                  </a:lnTo>
                  <a:lnTo>
                    <a:pt x="804926" y="45085"/>
                  </a:lnTo>
                  <a:lnTo>
                    <a:pt x="805180" y="45339"/>
                  </a:lnTo>
                  <a:lnTo>
                    <a:pt x="805434" y="45466"/>
                  </a:lnTo>
                  <a:lnTo>
                    <a:pt x="805815" y="45720"/>
                  </a:lnTo>
                  <a:lnTo>
                    <a:pt x="806323" y="45847"/>
                  </a:lnTo>
                  <a:lnTo>
                    <a:pt x="808228" y="45847"/>
                  </a:lnTo>
                  <a:lnTo>
                    <a:pt x="809117" y="45720"/>
                  </a:lnTo>
                  <a:lnTo>
                    <a:pt x="810260" y="45593"/>
                  </a:lnTo>
                  <a:lnTo>
                    <a:pt x="811784" y="45339"/>
                  </a:lnTo>
                  <a:lnTo>
                    <a:pt x="812419" y="45085"/>
                  </a:lnTo>
                  <a:lnTo>
                    <a:pt x="813054" y="44958"/>
                  </a:lnTo>
                  <a:lnTo>
                    <a:pt x="813435" y="44704"/>
                  </a:lnTo>
                  <a:lnTo>
                    <a:pt x="813943" y="44450"/>
                  </a:lnTo>
                  <a:lnTo>
                    <a:pt x="814451" y="44069"/>
                  </a:lnTo>
                  <a:lnTo>
                    <a:pt x="815086" y="43434"/>
                  </a:lnTo>
                  <a:lnTo>
                    <a:pt x="815340" y="43053"/>
                  </a:lnTo>
                  <a:lnTo>
                    <a:pt x="815467" y="42545"/>
                  </a:lnTo>
                  <a:lnTo>
                    <a:pt x="825500" y="23749"/>
                  </a:lnTo>
                  <a:lnTo>
                    <a:pt x="828929" y="11176"/>
                  </a:lnTo>
                  <a:lnTo>
                    <a:pt x="829056" y="97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942588" y="1644776"/>
              <a:ext cx="6720840" cy="4415790"/>
            </a:xfrm>
            <a:custGeom>
              <a:avLst/>
              <a:gdLst/>
              <a:ahLst/>
              <a:cxnLst/>
              <a:rect l="l" t="t" r="r" b="b"/>
              <a:pathLst>
                <a:path w="6720840" h="4415790">
                  <a:moveTo>
                    <a:pt x="5535422" y="4381170"/>
                  </a:moveTo>
                  <a:lnTo>
                    <a:pt x="110718" y="1658454"/>
                  </a:lnTo>
                  <a:lnTo>
                    <a:pt x="115023" y="1649857"/>
                  </a:lnTo>
                  <a:lnTo>
                    <a:pt x="127762" y="1624457"/>
                  </a:lnTo>
                  <a:lnTo>
                    <a:pt x="0" y="1624203"/>
                  </a:lnTo>
                  <a:lnTo>
                    <a:pt x="76581" y="1726565"/>
                  </a:lnTo>
                  <a:lnTo>
                    <a:pt x="93662" y="1692478"/>
                  </a:lnTo>
                  <a:lnTo>
                    <a:pt x="5518404" y="4415206"/>
                  </a:lnTo>
                  <a:lnTo>
                    <a:pt x="5535422" y="4381170"/>
                  </a:lnTo>
                  <a:close/>
                </a:path>
                <a:path w="6720840" h="4415790">
                  <a:moveTo>
                    <a:pt x="6720332" y="45339"/>
                  </a:moveTo>
                  <a:lnTo>
                    <a:pt x="6695580" y="35941"/>
                  </a:lnTo>
                  <a:lnTo>
                    <a:pt x="6600952" y="0"/>
                  </a:lnTo>
                  <a:lnTo>
                    <a:pt x="6604749" y="37858"/>
                  </a:lnTo>
                  <a:lnTo>
                    <a:pt x="296799" y="673862"/>
                  </a:lnTo>
                  <a:lnTo>
                    <a:pt x="300609" y="711835"/>
                  </a:lnTo>
                  <a:lnTo>
                    <a:pt x="6608559" y="75704"/>
                  </a:lnTo>
                  <a:lnTo>
                    <a:pt x="6612382" y="113665"/>
                  </a:lnTo>
                  <a:lnTo>
                    <a:pt x="6720332" y="45339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3547" y="3794633"/>
              <a:ext cx="3548633" cy="173926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440809" y="2584069"/>
              <a:ext cx="5027930" cy="2247900"/>
            </a:xfrm>
            <a:custGeom>
              <a:avLst/>
              <a:gdLst/>
              <a:ahLst/>
              <a:cxnLst/>
              <a:rect l="l" t="t" r="r" b="b"/>
              <a:pathLst>
                <a:path w="5027930" h="2247900">
                  <a:moveTo>
                    <a:pt x="4915460" y="2212655"/>
                  </a:moveTo>
                  <a:lnTo>
                    <a:pt x="4900041" y="2247518"/>
                  </a:lnTo>
                  <a:lnTo>
                    <a:pt x="5027675" y="2241549"/>
                  </a:lnTo>
                  <a:lnTo>
                    <a:pt x="5010156" y="2220341"/>
                  </a:lnTo>
                  <a:lnTo>
                    <a:pt x="4932807" y="2220341"/>
                  </a:lnTo>
                  <a:lnTo>
                    <a:pt x="4915460" y="2212655"/>
                  </a:lnTo>
                  <a:close/>
                </a:path>
                <a:path w="5027930" h="2247900">
                  <a:moveTo>
                    <a:pt x="4930868" y="2177819"/>
                  </a:moveTo>
                  <a:lnTo>
                    <a:pt x="4915460" y="2212655"/>
                  </a:lnTo>
                  <a:lnTo>
                    <a:pt x="4932807" y="2220341"/>
                  </a:lnTo>
                  <a:lnTo>
                    <a:pt x="4948300" y="2185542"/>
                  </a:lnTo>
                  <a:lnTo>
                    <a:pt x="4930868" y="2177819"/>
                  </a:lnTo>
                  <a:close/>
                </a:path>
                <a:path w="5027930" h="2247900">
                  <a:moveTo>
                    <a:pt x="4946269" y="2142997"/>
                  </a:moveTo>
                  <a:lnTo>
                    <a:pt x="4930868" y="2177819"/>
                  </a:lnTo>
                  <a:lnTo>
                    <a:pt x="4948300" y="2185542"/>
                  </a:lnTo>
                  <a:lnTo>
                    <a:pt x="4932807" y="2220341"/>
                  </a:lnTo>
                  <a:lnTo>
                    <a:pt x="5010156" y="2220341"/>
                  </a:lnTo>
                  <a:lnTo>
                    <a:pt x="4946269" y="2142997"/>
                  </a:lnTo>
                  <a:close/>
                </a:path>
                <a:path w="5027930" h="2247900">
                  <a:moveTo>
                    <a:pt x="15493" y="0"/>
                  </a:moveTo>
                  <a:lnTo>
                    <a:pt x="0" y="34797"/>
                  </a:lnTo>
                  <a:lnTo>
                    <a:pt x="4915460" y="2212655"/>
                  </a:lnTo>
                  <a:lnTo>
                    <a:pt x="4930868" y="2177819"/>
                  </a:lnTo>
                  <a:lnTo>
                    <a:pt x="1549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2827" y="2598547"/>
              <a:ext cx="3748786" cy="1711452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973632" y="5017465"/>
            <a:ext cx="6502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FFF00"/>
                </a:solidFill>
                <a:latin typeface="Liberation Sans Narrow"/>
                <a:cs typeface="Liberation Sans Narrow"/>
              </a:rPr>
              <a:t>Evil-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61535" y="2856738"/>
            <a:ext cx="631190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75740" algn="l"/>
                <a:tab pos="2038350" algn="l"/>
                <a:tab pos="2999740" algn="l"/>
                <a:tab pos="4521200" algn="l"/>
                <a:tab pos="51904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“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75">
                <a:solidFill>
                  <a:srgbClr val="FFFFFF"/>
                </a:solidFill>
                <a:latin typeface="Arial"/>
                <a:cs typeface="Arial"/>
              </a:rPr>
              <a:t>01$ 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61535" y="3115513"/>
            <a:ext cx="5495290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14450" algn="l"/>
                <a:tab pos="2218055" algn="l"/>
                <a:tab pos="2731770" algn="l"/>
                <a:tab pos="3793490" algn="l"/>
                <a:tab pos="4511675" algn="l"/>
              </a:tabLst>
            </a:pP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r</a:t>
            </a:r>
            <a:r>
              <a:rPr dirty="0" sz="1700" b="0">
                <a:latin typeface="Arial"/>
                <a:cs typeface="Arial"/>
              </a:rPr>
              <a:t>	o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b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j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b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d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’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t</a:t>
            </a:r>
            <a:r>
              <a:rPr dirty="0" sz="1700" b="0">
                <a:latin typeface="Arial"/>
                <a:cs typeface="Arial"/>
              </a:rPr>
              <a:t>	h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v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a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c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61535" y="3679952"/>
            <a:ext cx="7365365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030" algn="l"/>
                <a:tab pos="1180465" algn="l"/>
                <a:tab pos="2059939" algn="l"/>
                <a:tab pos="3386454" algn="l"/>
                <a:tab pos="4287520" algn="l"/>
                <a:tab pos="59696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68300" algn="l"/>
                <a:tab pos="939800" algn="l"/>
                <a:tab pos="1600200" algn="l"/>
                <a:tab pos="2954020" algn="l"/>
                <a:tab pos="41541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dirty="0" spc="105"/>
              <a:t>ABUSING</a:t>
            </a:r>
            <a:r>
              <a:rPr dirty="0" spc="300"/>
              <a:t> </a:t>
            </a:r>
            <a:r>
              <a:rPr dirty="0" spc="85"/>
              <a:t>RBCD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90143" y="1026036"/>
            <a:ext cx="8845550" cy="142875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949325" algn="l"/>
                <a:tab pos="1433195" algn="l"/>
                <a:tab pos="1965325" algn="l"/>
                <a:tab pos="3048000" algn="l"/>
                <a:tab pos="440499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8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621030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2491105" algn="l"/>
                <a:tab pos="3569970" algn="l"/>
                <a:tab pos="3767454" algn="l"/>
                <a:tab pos="5737860" algn="l"/>
                <a:tab pos="7122159" algn="l"/>
                <a:tab pos="8048625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n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6803" y="3232150"/>
            <a:ext cx="9854565" cy="2670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  <a:tabLst>
                <a:tab pos="902969" algn="l"/>
                <a:tab pos="2503170" algn="l"/>
                <a:tab pos="4140200" algn="l"/>
                <a:tab pos="7277734" algn="l"/>
                <a:tab pos="8990330" algn="l"/>
                <a:tab pos="9610725" algn="l"/>
              </a:tabLst>
            </a:pP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8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e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tabLst>
                <a:tab pos="989330" algn="l"/>
                <a:tab pos="1622425" algn="l"/>
                <a:tab pos="2242820" algn="l"/>
                <a:tab pos="3599815" algn="l"/>
                <a:tab pos="4536440" algn="l"/>
                <a:tab pos="4828540" algn="l"/>
                <a:tab pos="5780405" algn="l"/>
                <a:tab pos="623824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E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  <a:tabLst>
                <a:tab pos="2080895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.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44450">
              <a:lnSpc>
                <a:spcPct val="100000"/>
              </a:lnSpc>
              <a:spcBef>
                <a:spcPts val="1470"/>
              </a:spcBef>
              <a:tabLst>
                <a:tab pos="1892935" algn="l"/>
                <a:tab pos="3024505" algn="l"/>
                <a:tab pos="3573145" algn="l"/>
                <a:tab pos="5402580" algn="l"/>
                <a:tab pos="5463540" algn="l"/>
                <a:tab pos="6509384" algn="l"/>
                <a:tab pos="6530340" algn="l"/>
                <a:tab pos="8052434" algn="l"/>
              </a:tabLst>
            </a:pP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	E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10">
                <a:solidFill>
                  <a:srgbClr val="6FAC46"/>
                </a:solidFill>
                <a:latin typeface="Arial"/>
                <a:cs typeface="Arial"/>
              </a:rPr>
              <a:t>01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	-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(</a:t>
            </a:r>
            <a:r>
              <a:rPr dirty="0" sz="18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-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‘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!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'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6FAC46"/>
                </a:solidFill>
                <a:latin typeface="Arial"/>
                <a:cs typeface="Arial"/>
              </a:rPr>
              <a:t>Te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)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–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05">
                <a:solidFill>
                  <a:srgbClr val="6FAC46"/>
                </a:solidFill>
                <a:latin typeface="Arial"/>
                <a:cs typeface="Arial"/>
              </a:rPr>
              <a:t>Ve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  <a:tabLst>
                <a:tab pos="3036570" algn="l"/>
                <a:tab pos="4102735" algn="l"/>
                <a:tab pos="4300855" algn="l"/>
                <a:tab pos="522859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E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dirty="0" spc="105"/>
              <a:t>ABUSING</a:t>
            </a:r>
            <a:r>
              <a:rPr dirty="0" spc="300"/>
              <a:t> </a:t>
            </a:r>
            <a:r>
              <a:rPr dirty="0" spc="85"/>
              <a:t>RBCD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90143" y="1126947"/>
            <a:ext cx="10782935" cy="2059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8365" algn="l"/>
                <a:tab pos="1901825" algn="l"/>
                <a:tab pos="2978785" algn="l"/>
                <a:tab pos="3506470" algn="l"/>
                <a:tab pos="970407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4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497330" algn="l"/>
                <a:tab pos="1925955" algn="l"/>
                <a:tab pos="3007995" algn="l"/>
                <a:tab pos="3376295" algn="l"/>
                <a:tab pos="4657090" algn="l"/>
                <a:tab pos="5727700" algn="l"/>
                <a:tab pos="708469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8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E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  <a:tabLst>
                <a:tab pos="2386965" algn="l"/>
                <a:tab pos="3569970" algn="l"/>
                <a:tab pos="917067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8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20">
                <a:solidFill>
                  <a:srgbClr val="6FAC46"/>
                </a:solidFill>
                <a:latin typeface="Arial"/>
                <a:cs typeface="Arial"/>
              </a:rPr>
              <a:t>01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E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$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tabLst>
                <a:tab pos="962660" algn="l"/>
                <a:tab pos="1254125" algn="l"/>
                <a:tab pos="1546225" algn="l"/>
                <a:tab pos="2130425" algn="l"/>
                <a:tab pos="2891155" algn="l"/>
                <a:tab pos="4436110" algn="l"/>
              </a:tabLst>
            </a:pP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490"/>
              </a:spcBef>
              <a:tabLst>
                <a:tab pos="2427605" algn="l"/>
                <a:tab pos="3606800" algn="l"/>
                <a:tab pos="524764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8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816" y="3532632"/>
            <a:ext cx="10933176" cy="238353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4711" y="740663"/>
            <a:ext cx="2521458" cy="260680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699252" y="2273934"/>
            <a:ext cx="672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alto.tel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9816" y="3493008"/>
            <a:ext cx="2234946" cy="260680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490841" y="4889372"/>
            <a:ext cx="7556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EU.alto.</a:t>
            </a:r>
            <a:endParaRPr sz="1800">
              <a:latin typeface="Trebuchet MS"/>
              <a:cs typeface="Trebuchet MS"/>
            </a:endParaRPr>
          </a:p>
          <a:p>
            <a:pPr algn="ctr" marL="3175">
              <a:lnSpc>
                <a:spcPct val="100000"/>
              </a:lnSpc>
            </a:pP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tel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1671" y="3493008"/>
            <a:ext cx="2131314" cy="260680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032250" y="4889372"/>
            <a:ext cx="68834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US.alto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.tel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5252465" y="3667760"/>
            <a:ext cx="142938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29895" marR="5080" indent="-417830">
              <a:lnSpc>
                <a:spcPct val="100000"/>
              </a:lnSpc>
              <a:spcBef>
                <a:spcPts val="105"/>
              </a:spcBef>
            </a:pPr>
            <a:r>
              <a:rPr dirty="0" sz="2200" spc="-125">
                <a:solidFill>
                  <a:srgbClr val="FFFFFF"/>
                </a:solidFill>
                <a:latin typeface="Trebuchet MS"/>
                <a:cs typeface="Trebuchet MS"/>
              </a:rPr>
              <a:t>Parent-</a:t>
            </a:r>
            <a:r>
              <a:rPr dirty="0" sz="2200" spc="-105">
                <a:solidFill>
                  <a:srgbClr val="FFFFFF"/>
                </a:solidFill>
                <a:latin typeface="Trebuchet MS"/>
                <a:cs typeface="Trebuchet MS"/>
              </a:rPr>
              <a:t>Child </a:t>
            </a:r>
            <a:r>
              <a:rPr dirty="0" sz="2200" spc="-10">
                <a:solidFill>
                  <a:srgbClr val="FFFFFF"/>
                </a:solidFill>
                <a:latin typeface="Trebuchet MS"/>
                <a:cs typeface="Trebuchet MS"/>
              </a:rPr>
              <a:t>Trust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9636" y="73863"/>
            <a:ext cx="121856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TREE</a:t>
            </a:r>
            <a:endParaRPr sz="300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dirty="0" spc="105"/>
              <a:t>ABUSING</a:t>
            </a:r>
            <a:r>
              <a:rPr dirty="0" spc="300"/>
              <a:t> </a:t>
            </a:r>
            <a:r>
              <a:rPr dirty="0" spc="85"/>
              <a:t>RBCD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77341" y="1126947"/>
            <a:ext cx="10746740" cy="419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445134" algn="l"/>
                <a:tab pos="1598295" algn="l"/>
                <a:tab pos="2131060" algn="l"/>
                <a:tab pos="2896235" algn="l"/>
                <a:tab pos="3364865" algn="l"/>
                <a:tab pos="4125595" algn="l"/>
                <a:tab pos="5195570" algn="l"/>
              </a:tabLst>
            </a:pP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8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8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n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E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490"/>
              </a:spcBef>
              <a:tabLst>
                <a:tab pos="1927225" algn="l"/>
                <a:tab pos="2675890" algn="l"/>
                <a:tab pos="5676265" algn="l"/>
                <a:tab pos="771017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h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!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35">
                <a:solidFill>
                  <a:srgbClr val="6FAC46"/>
                </a:solidFill>
                <a:latin typeface="Arial"/>
                <a:cs typeface="Arial"/>
              </a:rPr>
              <a:t>01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888365" algn="l"/>
                <a:tab pos="1421130" algn="l"/>
                <a:tab pos="2269490" algn="l"/>
                <a:tab pos="2738120" algn="l"/>
                <a:tab pos="3322320" algn="l"/>
                <a:tab pos="4476115" algn="l"/>
                <a:tab pos="500824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8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4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  <a:tabLst>
                <a:tab pos="1918335" algn="l"/>
                <a:tab pos="2503805" algn="l"/>
                <a:tab pos="453263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8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3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8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2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9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7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8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8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4408805" algn="l"/>
                <a:tab pos="746887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/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2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/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14300" marR="447675">
              <a:lnSpc>
                <a:spcPct val="100000"/>
              </a:lnSpc>
              <a:spcBef>
                <a:spcPts val="1255"/>
              </a:spcBef>
              <a:tabLst>
                <a:tab pos="418465" algn="l"/>
                <a:tab pos="709930" algn="l"/>
                <a:tab pos="862330" algn="l"/>
                <a:tab pos="2359660" algn="l"/>
                <a:tab pos="2940685" algn="l"/>
                <a:tab pos="3941445" algn="l"/>
                <a:tab pos="4373880" algn="l"/>
                <a:tab pos="5057775" algn="l"/>
                <a:tab pos="5426075" algn="l"/>
                <a:tab pos="6579234" algn="l"/>
                <a:tab pos="7896859" algn="l"/>
                <a:tab pos="8848725" algn="l"/>
                <a:tab pos="944499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b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8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490"/>
              </a:spcBef>
              <a:tabLst>
                <a:tab pos="458470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\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35">
                <a:solidFill>
                  <a:srgbClr val="6FAC46"/>
                </a:solidFill>
                <a:latin typeface="Arial"/>
                <a:cs typeface="Arial"/>
              </a:rPr>
              <a:t>01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6FAC46"/>
                </a:solidFill>
                <a:latin typeface="Arial"/>
                <a:cs typeface="Arial"/>
              </a:rPr>
              <a:t>c$ 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tabLst>
                <a:tab pos="2336165" algn="l"/>
                <a:tab pos="3620135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800" spc="-22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\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\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800" spc="-2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8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190">
                <a:solidFill>
                  <a:srgbClr val="6FAC46"/>
                </a:solidFill>
                <a:latin typeface="Arial"/>
                <a:cs typeface="Arial"/>
              </a:rPr>
              <a:t>cmd 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dirty="0" spc="105"/>
              <a:t>ABUSING</a:t>
            </a:r>
            <a:r>
              <a:rPr dirty="0" spc="300"/>
              <a:t> </a:t>
            </a:r>
            <a:r>
              <a:rPr dirty="0" spc="85"/>
              <a:t>RBCD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92111" y="1645920"/>
            <a:ext cx="4020311" cy="356615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511808"/>
            <a:ext cx="5626608" cy="383438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73702" y="3351352"/>
            <a:ext cx="322262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BLOODHOUND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0059" y="540512"/>
            <a:ext cx="3133725" cy="467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0"/>
              <a:t>BLOODHOUND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8935" y="195071"/>
            <a:ext cx="3810000" cy="3810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471930" y="1242419"/>
            <a:ext cx="5407025" cy="436499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1800" b="1">
                <a:solidFill>
                  <a:srgbClr val="FFFFFF"/>
                </a:solidFill>
                <a:latin typeface="Arial Black"/>
                <a:cs typeface="Arial Black"/>
              </a:rPr>
              <a:t>Visualizes</a:t>
            </a:r>
            <a:r>
              <a:rPr dirty="0" sz="1800" spc="-2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 Black"/>
                <a:cs typeface="Arial Black"/>
              </a:rPr>
              <a:t>AD </a:t>
            </a: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Environment</a:t>
            </a:r>
            <a:endParaRPr sz="1800">
              <a:latin typeface="Arial Black"/>
              <a:cs typeface="Arial Black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Identifying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paths.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built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electron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front-end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Neo4j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graphing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434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back-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end.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Pulls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collectors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ingestors.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•"/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1800" spc="-5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 Black"/>
                <a:cs typeface="Arial Black"/>
              </a:rPr>
              <a:t>Collection</a:t>
            </a:r>
            <a:r>
              <a:rPr dirty="0" sz="1800" spc="-3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Tools</a:t>
            </a:r>
            <a:endParaRPr sz="1800">
              <a:latin typeface="Arial Black"/>
              <a:cs typeface="Arial Black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SharpHound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(official)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Bloodhound.py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(by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fox-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it)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Linux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OSX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AzureHound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(official)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0059" y="540512"/>
            <a:ext cx="3133725" cy="467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0"/>
              <a:t>BLOODHOUND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242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471930" y="1242419"/>
            <a:ext cx="9460865" cy="271272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SharpHound</a:t>
            </a:r>
            <a:endParaRPr sz="1800">
              <a:latin typeface="Arial Black"/>
              <a:cs typeface="Arial Black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Written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C#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native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Win</a:t>
            </a:r>
            <a:r>
              <a:rPr dirty="0" sz="18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API’s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LDAP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namespace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collection: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Users,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Groups,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structure,</a:t>
            </a:r>
            <a:r>
              <a:rPr dirty="0" sz="1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ACL’s,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trusts,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Policies,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43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membership.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1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18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objects.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Loop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(default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8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hr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customized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--Loopduration)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71930" y="4578858"/>
            <a:ext cx="6879590" cy="10077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1395" algn="l"/>
                <a:tab pos="268541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–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  <a:tabLst>
                <a:tab pos="2271395" algn="l"/>
                <a:tab pos="4868545" algn="l"/>
                <a:tab pos="600583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32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32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204">
                <a:solidFill>
                  <a:srgbClr val="6FAC46"/>
                </a:solidFill>
                <a:latin typeface="Arial"/>
                <a:cs typeface="Arial"/>
              </a:rPr>
              <a:t>Loop 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8" y="1408175"/>
            <a:ext cx="11332464" cy="4041648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2009" y="1716100"/>
            <a:ext cx="481774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30580" algn="l"/>
                <a:tab pos="1637030" algn="l"/>
                <a:tab pos="3405504" algn="l"/>
                <a:tab pos="3761104" algn="l"/>
              </a:tabLst>
            </a:pP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g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n</a:t>
            </a:r>
            <a:r>
              <a:rPr dirty="0" sz="1700" b="0">
                <a:latin typeface="Arial"/>
                <a:cs typeface="Arial"/>
              </a:rPr>
              <a:t>	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g</a:t>
            </a:r>
            <a:r>
              <a:rPr dirty="0" sz="1700" b="0">
                <a:latin typeface="Arial"/>
                <a:cs typeface="Arial"/>
              </a:rPr>
              <a:t>	D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d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.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r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o</a:t>
            </a:r>
            <a:r>
              <a:rPr dirty="0" sz="1700" b="0">
                <a:latin typeface="Arial"/>
                <a:cs typeface="Arial"/>
              </a:rPr>
              <a:t>	W</a:t>
            </a:r>
            <a:r>
              <a:rPr dirty="0" sz="1700" spc="-13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K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-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120" b="0">
                <a:latin typeface="Arial"/>
                <a:cs typeface="Arial"/>
              </a:rPr>
              <a:t>02 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2822" rIns="0" bIns="0" rtlCol="0" vert="horz">
            <a:spAutoFit/>
          </a:bodyPr>
          <a:lstStyle/>
          <a:p>
            <a:pPr marL="55810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246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652009" y="2280666"/>
            <a:ext cx="6837045" cy="1108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  <a:tab pos="2317115" algn="l"/>
                <a:tab pos="2673350" algn="l"/>
                <a:tab pos="365125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368300" algn="l"/>
                <a:tab pos="624205" algn="l"/>
                <a:tab pos="681990" algn="l"/>
                <a:tab pos="1283970" algn="l"/>
                <a:tab pos="1353820" algn="l"/>
                <a:tab pos="2023110" algn="l"/>
                <a:tab pos="2245360" algn="l"/>
                <a:tab pos="2379345" algn="l"/>
                <a:tab pos="4268470" algn="l"/>
                <a:tab pos="4782820" algn="l"/>
                <a:tab pos="570801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	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2009" y="3668014"/>
            <a:ext cx="106235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4232275"/>
            <a:ext cx="507746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39620" algn="l"/>
                <a:tab pos="377126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 spc="4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240" y="1591055"/>
            <a:ext cx="10637520" cy="40812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04" y="410032"/>
            <a:ext cx="9333230" cy="86550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300"/>
              </a:lnSpc>
              <a:spcBef>
                <a:spcPts val="105"/>
              </a:spcBef>
            </a:pPr>
            <a:r>
              <a:rPr dirty="0" spc="114"/>
              <a:t>SHORTEST</a:t>
            </a:r>
            <a:r>
              <a:rPr dirty="0" spc="345"/>
              <a:t> </a:t>
            </a:r>
            <a:r>
              <a:rPr dirty="0"/>
              <a:t>PATH</a:t>
            </a:r>
            <a:r>
              <a:rPr dirty="0" spc="295"/>
              <a:t> </a:t>
            </a:r>
            <a:r>
              <a:rPr dirty="0" spc="90"/>
              <a:t>FROM</a:t>
            </a:r>
            <a:r>
              <a:rPr dirty="0" spc="260"/>
              <a:t> </a:t>
            </a:r>
            <a:r>
              <a:rPr dirty="0" spc="100"/>
              <a:t>OWNED</a:t>
            </a:r>
            <a:r>
              <a:rPr dirty="0" spc="290"/>
              <a:t> </a:t>
            </a:r>
            <a:r>
              <a:rPr dirty="0" spc="80"/>
              <a:t>PRINCIPAL</a:t>
            </a:r>
          </a:p>
          <a:p>
            <a:pPr marL="12700">
              <a:lnSpc>
                <a:spcPts val="3300"/>
              </a:lnSpc>
            </a:pPr>
            <a:r>
              <a:rPr dirty="0" spc="110"/>
              <a:t>“PWND.USER”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2822" rIns="0" bIns="0" rtlCol="0" vert="horz">
            <a:spAutoFit/>
          </a:bodyPr>
          <a:lstStyle/>
          <a:p>
            <a:pPr marL="55810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246</a:t>
            </a:fld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072" y="1450847"/>
            <a:ext cx="11039856" cy="4401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523" y="528320"/>
            <a:ext cx="10591165" cy="467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85"/>
              <a:t>PATHFINDING</a:t>
            </a:r>
            <a:r>
              <a:rPr dirty="0" spc="355"/>
              <a:t> </a:t>
            </a:r>
            <a:r>
              <a:rPr dirty="0" spc="120"/>
              <a:t>“PWND.USER”</a:t>
            </a:r>
            <a:r>
              <a:rPr dirty="0" spc="345"/>
              <a:t> </a:t>
            </a:r>
            <a:r>
              <a:rPr dirty="0"/>
              <a:t>TO</a:t>
            </a:r>
            <a:r>
              <a:rPr dirty="0" spc="335"/>
              <a:t> </a:t>
            </a:r>
            <a:r>
              <a:rPr dirty="0" spc="110"/>
              <a:t>“DADMIN.USER”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2822" rIns="0" bIns="0" rtlCol="0" vert="horz">
            <a:spAutoFit/>
          </a:bodyPr>
          <a:lstStyle/>
          <a:p>
            <a:pPr marL="558101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246</a:t>
            </a:fld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0059" y="540512"/>
            <a:ext cx="3133725" cy="467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0"/>
              <a:t>BLOODHOUND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59839" y="1242419"/>
            <a:ext cx="9540240" cy="4536440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224790">
              <a:lnSpc>
                <a:spcPct val="100000"/>
              </a:lnSpc>
              <a:spcBef>
                <a:spcPts val="1040"/>
              </a:spcBef>
            </a:pPr>
            <a:r>
              <a:rPr dirty="0" sz="1800" b="1">
                <a:solidFill>
                  <a:srgbClr val="FFFFFF"/>
                </a:solidFill>
                <a:latin typeface="Arial Black"/>
                <a:cs typeface="Arial Black"/>
              </a:rPr>
              <a:t>Cypher</a:t>
            </a:r>
            <a:r>
              <a:rPr dirty="0" sz="1800" spc="-10" b="1">
                <a:solidFill>
                  <a:srgbClr val="FFFFFF"/>
                </a:solidFill>
                <a:latin typeface="Arial Black"/>
                <a:cs typeface="Arial Black"/>
              </a:rPr>
              <a:t> Language</a:t>
            </a:r>
            <a:endParaRPr sz="1800">
              <a:latin typeface="Arial Black"/>
              <a:cs typeface="Arial Black"/>
            </a:endParaRPr>
          </a:p>
          <a:p>
            <a:pPr marL="511175" indent="-287020">
              <a:lnSpc>
                <a:spcPct val="100000"/>
              </a:lnSpc>
              <a:spcBef>
                <a:spcPts val="940"/>
              </a:spcBef>
              <a:buChar char="•"/>
              <a:tabLst>
                <a:tab pos="511175" algn="l"/>
                <a:tab pos="511809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Cypher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 Neo4j's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graph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query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language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lets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retrieve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from the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graph.</a:t>
            </a:r>
            <a:endParaRPr sz="1800">
              <a:latin typeface="Arial"/>
              <a:cs typeface="Arial"/>
            </a:endParaRPr>
          </a:p>
          <a:p>
            <a:pPr marL="511175" indent="-287020">
              <a:lnSpc>
                <a:spcPct val="100000"/>
              </a:lnSpc>
              <a:spcBef>
                <a:spcPts val="935"/>
              </a:spcBef>
              <a:buChar char="•"/>
              <a:tabLst>
                <a:tab pos="511175" algn="l"/>
                <a:tab pos="511809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 is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graphs.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14020" algn="l"/>
                <a:tab pos="1442085" algn="l"/>
              </a:tabLst>
            </a:pPr>
            <a:r>
              <a:rPr dirty="0" sz="1700" spc="2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45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K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4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1050290" algn="l"/>
                <a:tab pos="642302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6FAC46"/>
                </a:solidFill>
                <a:latin typeface="Arial"/>
                <a:cs typeface="Arial"/>
              </a:rPr>
              <a:t>AT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(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)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  <a:tabLst>
                <a:tab pos="1798955" algn="l"/>
                <a:tab pos="3216275" algn="l"/>
                <a:tab pos="406844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4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(</a:t>
            </a:r>
            <a:r>
              <a:rPr dirty="0" sz="17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FFFFFF"/>
                </a:solidFill>
                <a:latin typeface="Arial"/>
                <a:cs typeface="Arial"/>
              </a:rPr>
              <a:t>): 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1050290" algn="l"/>
                <a:tab pos="2125345" algn="l"/>
                <a:tab pos="4435475" algn="l"/>
                <a:tab pos="5278120" algn="l"/>
                <a:tab pos="650176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6FAC46"/>
                </a:solidFill>
                <a:latin typeface="Arial"/>
                <a:cs typeface="Arial"/>
              </a:rPr>
              <a:t>AT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(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{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}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)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u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  <a:tabLst>
                <a:tab pos="681990" algn="l"/>
                <a:tab pos="1110615" algn="l"/>
                <a:tab pos="2914650" algn="l"/>
                <a:tab pos="3583940" algn="l"/>
                <a:tab pos="3924300" algn="l"/>
                <a:tab pos="4182745" algn="l"/>
                <a:tab pos="5305425" algn="l"/>
                <a:tab pos="633984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90"/>
              </a:spcBef>
              <a:tabLst>
                <a:tab pos="1050290" algn="l"/>
                <a:tab pos="1235710" algn="l"/>
                <a:tab pos="6560820" algn="l"/>
                <a:tab pos="780224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6FAC46"/>
                </a:solidFill>
                <a:latin typeface="Arial"/>
                <a:cs typeface="Arial"/>
              </a:rPr>
              <a:t>AT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=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(</a:t>
            </a:r>
            <a:r>
              <a:rPr dirty="0" sz="17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)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[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]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6FAC46"/>
                </a:solidFill>
                <a:latin typeface="Arial"/>
                <a:cs typeface="Arial"/>
              </a:rPr>
              <a:t>&gt;(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{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6FAC46"/>
                </a:solidFill>
                <a:latin typeface="Arial"/>
                <a:cs typeface="Arial"/>
              </a:rPr>
              <a:t>LT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}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)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042142" y="6389319"/>
            <a:ext cx="23622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249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83911" y="6316167"/>
            <a:ext cx="356742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https://hausec.com/2019/09/09/bloodhound-cypher-cheatsheet/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0" y="640080"/>
            <a:ext cx="2521457" cy="260680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995409" y="2173604"/>
            <a:ext cx="672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alto.tel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0928" y="3392423"/>
            <a:ext cx="2231898" cy="260680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0290809" y="4789170"/>
            <a:ext cx="7531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9079" marR="5080" indent="-247015">
              <a:lnSpc>
                <a:spcPct val="100000"/>
              </a:lnSpc>
              <a:spcBef>
                <a:spcPts val="100"/>
              </a:spcBef>
            </a:pP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EU.alto.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tel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6328" y="3392423"/>
            <a:ext cx="2131314" cy="260680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757541" y="4789170"/>
            <a:ext cx="6883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US.alto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.tel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4144" y="640080"/>
            <a:ext cx="2521458" cy="260680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568955" y="2173604"/>
            <a:ext cx="8909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ABC.local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01567" y="3392423"/>
            <a:ext cx="2167890" cy="2606802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967098" y="4789170"/>
            <a:ext cx="7169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EU.ABC</a:t>
            </a:r>
            <a:endParaRPr sz="1800">
              <a:latin typeface="Trebuchet MS"/>
              <a:cs typeface="Trebuchet MS"/>
            </a:endParaRPr>
          </a:p>
          <a:p>
            <a:pPr marL="11303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.local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9223" y="3392423"/>
            <a:ext cx="2167890" cy="260680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218996" y="4789170"/>
            <a:ext cx="7112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US.ABC</a:t>
            </a:r>
            <a:endParaRPr sz="1800">
              <a:latin typeface="Trebuchet MS"/>
              <a:cs typeface="Trebuchet MS"/>
            </a:endParaRPr>
          </a:p>
          <a:p>
            <a:pPr marL="109855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.local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184010" y="2231008"/>
            <a:ext cx="591185" cy="4208145"/>
          </a:xfrm>
          <a:custGeom>
            <a:avLst/>
            <a:gdLst/>
            <a:ahLst/>
            <a:cxnLst/>
            <a:rect l="l" t="t" r="r" b="b"/>
            <a:pathLst>
              <a:path w="591184" h="4208145">
                <a:moveTo>
                  <a:pt x="483488" y="0"/>
                </a:moveTo>
                <a:lnTo>
                  <a:pt x="474471" y="635"/>
                </a:lnTo>
                <a:lnTo>
                  <a:pt x="465455" y="2158"/>
                </a:lnTo>
                <a:lnTo>
                  <a:pt x="456438" y="3555"/>
                </a:lnTo>
                <a:lnTo>
                  <a:pt x="447802" y="5333"/>
                </a:lnTo>
                <a:lnTo>
                  <a:pt x="439165" y="7874"/>
                </a:lnTo>
                <a:lnTo>
                  <a:pt x="430530" y="10794"/>
                </a:lnTo>
                <a:lnTo>
                  <a:pt x="411480" y="18287"/>
                </a:lnTo>
                <a:lnTo>
                  <a:pt x="406399" y="20065"/>
                </a:lnTo>
                <a:lnTo>
                  <a:pt x="364363" y="38100"/>
                </a:lnTo>
                <a:lnTo>
                  <a:pt x="323595" y="59308"/>
                </a:lnTo>
                <a:lnTo>
                  <a:pt x="285114" y="84200"/>
                </a:lnTo>
                <a:lnTo>
                  <a:pt x="242950" y="117728"/>
                </a:lnTo>
                <a:lnTo>
                  <a:pt x="75946" y="264160"/>
                </a:lnTo>
                <a:lnTo>
                  <a:pt x="64769" y="273557"/>
                </a:lnTo>
                <a:lnTo>
                  <a:pt x="18668" y="317500"/>
                </a:lnTo>
                <a:lnTo>
                  <a:pt x="9398" y="331088"/>
                </a:lnTo>
                <a:lnTo>
                  <a:pt x="7619" y="334010"/>
                </a:lnTo>
                <a:lnTo>
                  <a:pt x="6476" y="337312"/>
                </a:lnTo>
                <a:lnTo>
                  <a:pt x="5079" y="340105"/>
                </a:lnTo>
                <a:lnTo>
                  <a:pt x="3937" y="343407"/>
                </a:lnTo>
                <a:lnTo>
                  <a:pt x="2921" y="346582"/>
                </a:lnTo>
                <a:lnTo>
                  <a:pt x="2159" y="349885"/>
                </a:lnTo>
                <a:lnTo>
                  <a:pt x="1397" y="353060"/>
                </a:lnTo>
                <a:lnTo>
                  <a:pt x="762" y="356362"/>
                </a:lnTo>
                <a:lnTo>
                  <a:pt x="380" y="359537"/>
                </a:lnTo>
                <a:lnTo>
                  <a:pt x="0" y="362838"/>
                </a:lnTo>
                <a:lnTo>
                  <a:pt x="0" y="366013"/>
                </a:lnTo>
                <a:lnTo>
                  <a:pt x="380" y="374650"/>
                </a:lnTo>
                <a:lnTo>
                  <a:pt x="1142" y="378332"/>
                </a:lnTo>
                <a:lnTo>
                  <a:pt x="1777" y="381888"/>
                </a:lnTo>
                <a:lnTo>
                  <a:pt x="2921" y="385444"/>
                </a:lnTo>
                <a:lnTo>
                  <a:pt x="3937" y="388746"/>
                </a:lnTo>
                <a:lnTo>
                  <a:pt x="5461" y="392302"/>
                </a:lnTo>
                <a:lnTo>
                  <a:pt x="45338" y="444500"/>
                </a:lnTo>
                <a:lnTo>
                  <a:pt x="289051" y="667765"/>
                </a:lnTo>
                <a:lnTo>
                  <a:pt x="296290" y="673480"/>
                </a:lnTo>
                <a:lnTo>
                  <a:pt x="380491" y="748411"/>
                </a:lnTo>
                <a:lnTo>
                  <a:pt x="414782" y="779017"/>
                </a:lnTo>
                <a:lnTo>
                  <a:pt x="423417" y="785876"/>
                </a:lnTo>
                <a:lnTo>
                  <a:pt x="431672" y="792988"/>
                </a:lnTo>
                <a:lnTo>
                  <a:pt x="439546" y="800607"/>
                </a:lnTo>
                <a:lnTo>
                  <a:pt x="447547" y="808481"/>
                </a:lnTo>
                <a:lnTo>
                  <a:pt x="466979" y="832230"/>
                </a:lnTo>
                <a:lnTo>
                  <a:pt x="470915" y="838707"/>
                </a:lnTo>
                <a:lnTo>
                  <a:pt x="474853" y="845185"/>
                </a:lnTo>
                <a:lnTo>
                  <a:pt x="478028" y="852042"/>
                </a:lnTo>
                <a:lnTo>
                  <a:pt x="481330" y="858901"/>
                </a:lnTo>
                <a:lnTo>
                  <a:pt x="484632" y="866139"/>
                </a:lnTo>
                <a:lnTo>
                  <a:pt x="495681" y="915035"/>
                </a:lnTo>
                <a:lnTo>
                  <a:pt x="496062" y="921130"/>
                </a:lnTo>
                <a:lnTo>
                  <a:pt x="496062" y="927353"/>
                </a:lnTo>
                <a:lnTo>
                  <a:pt x="496062" y="933450"/>
                </a:lnTo>
                <a:lnTo>
                  <a:pt x="491363" y="963676"/>
                </a:lnTo>
                <a:lnTo>
                  <a:pt x="489965" y="969390"/>
                </a:lnTo>
                <a:lnTo>
                  <a:pt x="468757" y="1011174"/>
                </a:lnTo>
                <a:lnTo>
                  <a:pt x="435229" y="1050798"/>
                </a:lnTo>
                <a:lnTo>
                  <a:pt x="386968" y="1096517"/>
                </a:lnTo>
                <a:lnTo>
                  <a:pt x="348868" y="1132204"/>
                </a:lnTo>
                <a:lnTo>
                  <a:pt x="250571" y="1237233"/>
                </a:lnTo>
                <a:lnTo>
                  <a:pt x="169163" y="1325117"/>
                </a:lnTo>
                <a:lnTo>
                  <a:pt x="156972" y="1337310"/>
                </a:lnTo>
                <a:lnTo>
                  <a:pt x="144399" y="1349882"/>
                </a:lnTo>
                <a:lnTo>
                  <a:pt x="114426" y="1384172"/>
                </a:lnTo>
                <a:lnTo>
                  <a:pt x="111251" y="1388490"/>
                </a:lnTo>
                <a:lnTo>
                  <a:pt x="108330" y="1392808"/>
                </a:lnTo>
                <a:lnTo>
                  <a:pt x="105537" y="1397508"/>
                </a:lnTo>
                <a:lnTo>
                  <a:pt x="102997" y="1402207"/>
                </a:lnTo>
                <a:lnTo>
                  <a:pt x="100456" y="1406778"/>
                </a:lnTo>
                <a:lnTo>
                  <a:pt x="89280" y="1448942"/>
                </a:lnTo>
                <a:lnTo>
                  <a:pt x="88900" y="1456563"/>
                </a:lnTo>
                <a:lnTo>
                  <a:pt x="88900" y="1464436"/>
                </a:lnTo>
                <a:lnTo>
                  <a:pt x="89280" y="1471929"/>
                </a:lnTo>
                <a:lnTo>
                  <a:pt x="90042" y="1479549"/>
                </a:lnTo>
                <a:lnTo>
                  <a:pt x="90677" y="1487170"/>
                </a:lnTo>
                <a:lnTo>
                  <a:pt x="92201" y="1494663"/>
                </a:lnTo>
                <a:lnTo>
                  <a:pt x="93599" y="1502283"/>
                </a:lnTo>
                <a:lnTo>
                  <a:pt x="95758" y="1509776"/>
                </a:lnTo>
                <a:lnTo>
                  <a:pt x="116331" y="1555495"/>
                </a:lnTo>
                <a:lnTo>
                  <a:pt x="139318" y="1587245"/>
                </a:lnTo>
                <a:lnTo>
                  <a:pt x="166369" y="1615313"/>
                </a:lnTo>
                <a:lnTo>
                  <a:pt x="199136" y="1641602"/>
                </a:lnTo>
                <a:lnTo>
                  <a:pt x="295148" y="1702053"/>
                </a:lnTo>
                <a:lnTo>
                  <a:pt x="363600" y="1743455"/>
                </a:lnTo>
                <a:lnTo>
                  <a:pt x="370839" y="1748154"/>
                </a:lnTo>
                <a:lnTo>
                  <a:pt x="377697" y="1753108"/>
                </a:lnTo>
                <a:lnTo>
                  <a:pt x="384429" y="1758568"/>
                </a:lnTo>
                <a:lnTo>
                  <a:pt x="401446" y="1774063"/>
                </a:lnTo>
                <a:lnTo>
                  <a:pt x="404621" y="1777618"/>
                </a:lnTo>
                <a:lnTo>
                  <a:pt x="407923" y="1781174"/>
                </a:lnTo>
                <a:lnTo>
                  <a:pt x="410717" y="1785239"/>
                </a:lnTo>
                <a:lnTo>
                  <a:pt x="413258" y="1788795"/>
                </a:lnTo>
                <a:lnTo>
                  <a:pt x="415797" y="1793113"/>
                </a:lnTo>
                <a:lnTo>
                  <a:pt x="430148" y="1830577"/>
                </a:lnTo>
                <a:lnTo>
                  <a:pt x="437768" y="1875154"/>
                </a:lnTo>
                <a:lnTo>
                  <a:pt x="439546" y="1924558"/>
                </a:lnTo>
                <a:lnTo>
                  <a:pt x="439165" y="1931289"/>
                </a:lnTo>
                <a:lnTo>
                  <a:pt x="431291" y="1969515"/>
                </a:lnTo>
                <a:lnTo>
                  <a:pt x="429133" y="1975611"/>
                </a:lnTo>
                <a:lnTo>
                  <a:pt x="426592" y="1981708"/>
                </a:lnTo>
                <a:lnTo>
                  <a:pt x="423671" y="1987549"/>
                </a:lnTo>
                <a:lnTo>
                  <a:pt x="420878" y="1993264"/>
                </a:lnTo>
                <a:lnTo>
                  <a:pt x="319659" y="2108835"/>
                </a:lnTo>
                <a:lnTo>
                  <a:pt x="230759" y="2192654"/>
                </a:lnTo>
                <a:lnTo>
                  <a:pt x="224281" y="2198497"/>
                </a:lnTo>
                <a:lnTo>
                  <a:pt x="211327" y="2210689"/>
                </a:lnTo>
                <a:lnTo>
                  <a:pt x="169163" y="2258186"/>
                </a:lnTo>
                <a:lnTo>
                  <a:pt x="156972" y="2276983"/>
                </a:lnTo>
                <a:lnTo>
                  <a:pt x="153415" y="2283460"/>
                </a:lnTo>
                <a:lnTo>
                  <a:pt x="137160" y="2331720"/>
                </a:lnTo>
                <a:lnTo>
                  <a:pt x="134238" y="2358263"/>
                </a:lnTo>
                <a:lnTo>
                  <a:pt x="134619" y="2380996"/>
                </a:lnTo>
                <a:lnTo>
                  <a:pt x="135000" y="2385695"/>
                </a:lnTo>
                <a:lnTo>
                  <a:pt x="135762" y="2390393"/>
                </a:lnTo>
                <a:lnTo>
                  <a:pt x="136398" y="2394966"/>
                </a:lnTo>
                <a:lnTo>
                  <a:pt x="137540" y="2399665"/>
                </a:lnTo>
                <a:lnTo>
                  <a:pt x="138937" y="2404364"/>
                </a:lnTo>
                <a:lnTo>
                  <a:pt x="140462" y="2408682"/>
                </a:lnTo>
                <a:lnTo>
                  <a:pt x="141859" y="2412999"/>
                </a:lnTo>
                <a:lnTo>
                  <a:pt x="164211" y="2449703"/>
                </a:lnTo>
                <a:lnTo>
                  <a:pt x="190500" y="2479674"/>
                </a:lnTo>
                <a:lnTo>
                  <a:pt x="219963" y="2505964"/>
                </a:lnTo>
                <a:lnTo>
                  <a:pt x="282193" y="2545460"/>
                </a:lnTo>
                <a:lnTo>
                  <a:pt x="367157" y="2588386"/>
                </a:lnTo>
                <a:lnTo>
                  <a:pt x="390270" y="2599182"/>
                </a:lnTo>
                <a:lnTo>
                  <a:pt x="506857" y="2653918"/>
                </a:lnTo>
                <a:lnTo>
                  <a:pt x="552195" y="2677667"/>
                </a:lnTo>
                <a:lnTo>
                  <a:pt x="555116" y="2679827"/>
                </a:lnTo>
                <a:lnTo>
                  <a:pt x="558038" y="2681985"/>
                </a:lnTo>
                <a:lnTo>
                  <a:pt x="560578" y="2684145"/>
                </a:lnTo>
                <a:lnTo>
                  <a:pt x="563371" y="2686304"/>
                </a:lnTo>
                <a:lnTo>
                  <a:pt x="565912" y="2688843"/>
                </a:lnTo>
                <a:lnTo>
                  <a:pt x="568070" y="2691257"/>
                </a:lnTo>
                <a:lnTo>
                  <a:pt x="570611" y="2694178"/>
                </a:lnTo>
                <a:lnTo>
                  <a:pt x="572769" y="2696717"/>
                </a:lnTo>
                <a:lnTo>
                  <a:pt x="574547" y="2699639"/>
                </a:lnTo>
                <a:lnTo>
                  <a:pt x="576707" y="2702433"/>
                </a:lnTo>
                <a:lnTo>
                  <a:pt x="578231" y="2705735"/>
                </a:lnTo>
                <a:lnTo>
                  <a:pt x="582803" y="2714752"/>
                </a:lnTo>
                <a:lnTo>
                  <a:pt x="584708" y="2720466"/>
                </a:lnTo>
                <a:lnTo>
                  <a:pt x="586486" y="2726182"/>
                </a:lnTo>
                <a:lnTo>
                  <a:pt x="587502" y="2732023"/>
                </a:lnTo>
                <a:lnTo>
                  <a:pt x="589025" y="2737739"/>
                </a:lnTo>
                <a:lnTo>
                  <a:pt x="589661" y="2743454"/>
                </a:lnTo>
                <a:lnTo>
                  <a:pt x="590422" y="2749296"/>
                </a:lnTo>
                <a:lnTo>
                  <a:pt x="590804" y="2755391"/>
                </a:lnTo>
                <a:lnTo>
                  <a:pt x="590804" y="2761107"/>
                </a:lnTo>
                <a:lnTo>
                  <a:pt x="590804" y="2767203"/>
                </a:lnTo>
                <a:lnTo>
                  <a:pt x="590422" y="2773045"/>
                </a:lnTo>
                <a:lnTo>
                  <a:pt x="581787" y="2811526"/>
                </a:lnTo>
                <a:lnTo>
                  <a:pt x="554100" y="2866263"/>
                </a:lnTo>
                <a:lnTo>
                  <a:pt x="480948" y="2956686"/>
                </a:lnTo>
                <a:lnTo>
                  <a:pt x="399922" y="3040126"/>
                </a:lnTo>
                <a:lnTo>
                  <a:pt x="360425" y="3079750"/>
                </a:lnTo>
                <a:lnTo>
                  <a:pt x="268224" y="3176904"/>
                </a:lnTo>
                <a:lnTo>
                  <a:pt x="230759" y="3229482"/>
                </a:lnTo>
                <a:lnTo>
                  <a:pt x="219583" y="3256153"/>
                </a:lnTo>
                <a:lnTo>
                  <a:pt x="217424" y="3263010"/>
                </a:lnTo>
                <a:lnTo>
                  <a:pt x="211709" y="3301110"/>
                </a:lnTo>
                <a:lnTo>
                  <a:pt x="211327" y="3310890"/>
                </a:lnTo>
                <a:lnTo>
                  <a:pt x="211709" y="3320541"/>
                </a:lnTo>
                <a:lnTo>
                  <a:pt x="212089" y="3330321"/>
                </a:lnTo>
                <a:lnTo>
                  <a:pt x="215646" y="3357308"/>
                </a:lnTo>
                <a:lnTo>
                  <a:pt x="217424" y="3364141"/>
                </a:lnTo>
                <a:lnTo>
                  <a:pt x="219201" y="3370986"/>
                </a:lnTo>
                <a:lnTo>
                  <a:pt x="221361" y="3377831"/>
                </a:lnTo>
                <a:lnTo>
                  <a:pt x="223900" y="3384308"/>
                </a:lnTo>
                <a:lnTo>
                  <a:pt x="226822" y="3390785"/>
                </a:lnTo>
                <a:lnTo>
                  <a:pt x="229742" y="3397262"/>
                </a:lnTo>
                <a:lnTo>
                  <a:pt x="263143" y="3444786"/>
                </a:lnTo>
                <a:lnTo>
                  <a:pt x="345566" y="3531184"/>
                </a:lnTo>
                <a:lnTo>
                  <a:pt x="413258" y="3587343"/>
                </a:lnTo>
                <a:lnTo>
                  <a:pt x="437388" y="3605707"/>
                </a:lnTo>
                <a:lnTo>
                  <a:pt x="496823" y="3659339"/>
                </a:lnTo>
                <a:lnTo>
                  <a:pt x="501141" y="3664026"/>
                </a:lnTo>
                <a:lnTo>
                  <a:pt x="504697" y="3669068"/>
                </a:lnTo>
                <a:lnTo>
                  <a:pt x="508381" y="3674109"/>
                </a:lnTo>
                <a:lnTo>
                  <a:pt x="511937" y="3679507"/>
                </a:lnTo>
                <a:lnTo>
                  <a:pt x="515112" y="3684904"/>
                </a:lnTo>
                <a:lnTo>
                  <a:pt x="518033" y="3690302"/>
                </a:lnTo>
                <a:lnTo>
                  <a:pt x="520572" y="3696068"/>
                </a:lnTo>
                <a:lnTo>
                  <a:pt x="523113" y="3701821"/>
                </a:lnTo>
                <a:lnTo>
                  <a:pt x="534669" y="3746106"/>
                </a:lnTo>
                <a:lnTo>
                  <a:pt x="538225" y="3790391"/>
                </a:lnTo>
                <a:lnTo>
                  <a:pt x="538225" y="3797947"/>
                </a:lnTo>
                <a:lnTo>
                  <a:pt x="530606" y="3841864"/>
                </a:lnTo>
                <a:lnTo>
                  <a:pt x="496062" y="3917467"/>
                </a:lnTo>
                <a:lnTo>
                  <a:pt x="469391" y="3971112"/>
                </a:lnTo>
                <a:lnTo>
                  <a:pt x="457962" y="4003509"/>
                </a:lnTo>
                <a:lnTo>
                  <a:pt x="437007" y="4076941"/>
                </a:lnTo>
                <a:lnTo>
                  <a:pt x="412622" y="4161548"/>
                </a:lnTo>
                <a:lnTo>
                  <a:pt x="398525" y="4196105"/>
                </a:lnTo>
                <a:lnTo>
                  <a:pt x="392430" y="4207992"/>
                </a:lnTo>
              </a:path>
            </a:pathLst>
          </a:custGeom>
          <a:ln w="17999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12664" y="932675"/>
            <a:ext cx="2567178" cy="872502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474970" y="1009650"/>
            <a:ext cx="1443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0">
                <a:solidFill>
                  <a:srgbClr val="FFFFFF"/>
                </a:solidFill>
                <a:latin typeface="Trebuchet MS"/>
                <a:cs typeface="Trebuchet MS"/>
              </a:rPr>
              <a:t>Tree-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Root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Trust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183379" y="1536191"/>
            <a:ext cx="4192904" cy="228600"/>
          </a:xfrm>
          <a:custGeom>
            <a:avLst/>
            <a:gdLst/>
            <a:ahLst/>
            <a:cxnLst/>
            <a:rect l="l" t="t" r="r" b="b"/>
            <a:pathLst>
              <a:path w="4192904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4192904" h="228600">
                <a:moveTo>
                  <a:pt x="3964304" y="0"/>
                </a:moveTo>
                <a:lnTo>
                  <a:pt x="3964304" y="228600"/>
                </a:lnTo>
                <a:lnTo>
                  <a:pt x="4116704" y="152400"/>
                </a:lnTo>
                <a:lnTo>
                  <a:pt x="4002404" y="152400"/>
                </a:lnTo>
                <a:lnTo>
                  <a:pt x="4002404" y="76200"/>
                </a:lnTo>
                <a:lnTo>
                  <a:pt x="4116704" y="76200"/>
                </a:lnTo>
                <a:lnTo>
                  <a:pt x="3964304" y="0"/>
                </a:lnTo>
                <a:close/>
              </a:path>
              <a:path w="4192904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4192904" h="228600">
                <a:moveTo>
                  <a:pt x="3964304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3964304" y="152400"/>
                </a:lnTo>
                <a:lnTo>
                  <a:pt x="3964304" y="76200"/>
                </a:lnTo>
                <a:close/>
              </a:path>
              <a:path w="4192904" h="228600">
                <a:moveTo>
                  <a:pt x="4116704" y="76200"/>
                </a:moveTo>
                <a:lnTo>
                  <a:pt x="4002404" y="76200"/>
                </a:lnTo>
                <a:lnTo>
                  <a:pt x="4002404" y="152400"/>
                </a:lnTo>
                <a:lnTo>
                  <a:pt x="4116704" y="152400"/>
                </a:lnTo>
                <a:lnTo>
                  <a:pt x="4192904" y="114300"/>
                </a:lnTo>
                <a:lnTo>
                  <a:pt x="4116704" y="7620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64337" y="48895"/>
            <a:ext cx="18046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0"/>
              <a:t>FOREST</a:t>
            </a:r>
            <a:endParaRPr sz="3000"/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1730756"/>
            <a:ext cx="6701790" cy="544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426084" algn="l"/>
                <a:tab pos="767080" algn="l"/>
                <a:tab pos="1085850" algn="l"/>
                <a:tab pos="1442085" algn="l"/>
                <a:tab pos="2028825" algn="l"/>
                <a:tab pos="2433955" algn="l"/>
                <a:tab pos="2847975" algn="l"/>
                <a:tab pos="3884929" algn="l"/>
                <a:tab pos="4919345" algn="l"/>
                <a:tab pos="5734685" algn="l"/>
                <a:tab pos="646747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253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2009" y="2553665"/>
            <a:ext cx="6403340" cy="54546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22045" algn="l"/>
                <a:tab pos="2560955" algn="l"/>
                <a:tab pos="3121025" algn="l"/>
                <a:tab pos="3938904" algn="l"/>
              </a:tabLst>
            </a:pP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p</a:t>
            </a:r>
            <a:r>
              <a:rPr dirty="0" sz="1700" spc="-18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w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d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.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u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r</a:t>
            </a:r>
            <a:r>
              <a:rPr dirty="0" sz="1700" b="0">
                <a:latin typeface="Arial"/>
                <a:cs typeface="Arial"/>
              </a:rPr>
              <a:t>	h</a:t>
            </a:r>
            <a:r>
              <a:rPr dirty="0" sz="1700" spc="-1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s</a:t>
            </a:r>
            <a:r>
              <a:rPr dirty="0" sz="1700" b="0">
                <a:latin typeface="Arial"/>
                <a:cs typeface="Arial"/>
              </a:rPr>
              <a:t>	t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e</a:t>
            </a:r>
            <a:r>
              <a:rPr dirty="0" sz="1700" b="0">
                <a:latin typeface="Arial"/>
                <a:cs typeface="Arial"/>
              </a:rPr>
              <a:t>	p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r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m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o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s</a:t>
            </a:r>
            <a:r>
              <a:rPr dirty="0" sz="1700" spc="20" b="0">
                <a:latin typeface="Arial"/>
                <a:cs typeface="Arial"/>
              </a:rPr>
              <a:t>  </a:t>
            </a:r>
            <a:r>
              <a:rPr dirty="0" sz="1700" b="0">
                <a:latin typeface="Arial"/>
                <a:cs typeface="Arial"/>
              </a:rPr>
              <a:t>(</a:t>
            </a:r>
            <a:r>
              <a:rPr dirty="0" sz="1700" spc="-15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p</a:t>
            </a:r>
            <a:r>
              <a:rPr dirty="0" sz="1700" spc="-18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l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y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42950" algn="l"/>
              </a:tabLst>
            </a:pPr>
            <a:r>
              <a:rPr dirty="0" sz="1700" b="0">
                <a:latin typeface="Arial"/>
                <a:cs typeface="Arial"/>
              </a:rPr>
              <a:t>t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h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e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m</a:t>
            </a:r>
            <a:r>
              <a:rPr dirty="0" sz="1700" b="0">
                <a:latin typeface="Arial"/>
                <a:cs typeface="Arial"/>
              </a:rPr>
              <a:t>	i</a:t>
            </a:r>
            <a:r>
              <a:rPr dirty="0" sz="1700" spc="-16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n</a:t>
            </a:r>
            <a:r>
              <a:rPr dirty="0" sz="1700" spc="490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A</a:t>
            </a:r>
            <a:r>
              <a:rPr dirty="0" sz="1700" spc="-175" b="0">
                <a:latin typeface="Arial"/>
                <a:cs typeface="Arial"/>
              </a:rPr>
              <a:t> </a:t>
            </a:r>
            <a:r>
              <a:rPr dirty="0" sz="1700" b="0">
                <a:latin typeface="Arial"/>
                <a:cs typeface="Arial"/>
              </a:rPr>
              <a:t>D</a:t>
            </a:r>
            <a:r>
              <a:rPr dirty="0" sz="1700" spc="-170" b="0">
                <a:latin typeface="Arial"/>
                <a:cs typeface="Arial"/>
              </a:rPr>
              <a:t> </a:t>
            </a:r>
            <a:r>
              <a:rPr dirty="0" sz="1700" spc="-50" b="0"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2009" y="3377006"/>
            <a:ext cx="301498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665" algn="l"/>
                <a:tab pos="231711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52009" y="3941140"/>
            <a:ext cx="6341110" cy="1109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030" algn="l"/>
                <a:tab pos="1399540" algn="l"/>
                <a:tab pos="3453765" algn="l"/>
                <a:tab pos="4573270" algn="l"/>
                <a:tab pos="56222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“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61861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13130" algn="l"/>
                <a:tab pos="173101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3800" y="2761462"/>
            <a:ext cx="1912620" cy="1075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100"/>
              </a:spcBef>
            </a:pP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BONUS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800" y="2942285"/>
            <a:ext cx="1835150" cy="865505"/>
          </a:xfrm>
          <a:prstGeom prst="rect"/>
        </p:spPr>
        <p:txBody>
          <a:bodyPr wrap="square" lIns="0" tIns="64769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9"/>
              </a:spcBef>
            </a:pPr>
            <a:r>
              <a:rPr dirty="0" spc="100"/>
              <a:t>DCSYNC </a:t>
            </a:r>
            <a:r>
              <a:rPr dirty="0" spc="105"/>
              <a:t>RIGHTS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7447" y="97535"/>
            <a:ext cx="5736336" cy="6519672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253</a:t>
            </a:fld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545" y="433832"/>
            <a:ext cx="5931535" cy="864869"/>
          </a:xfrm>
          <a:prstGeom prst="rect"/>
        </p:spPr>
        <p:txBody>
          <a:bodyPr wrap="square" lIns="0" tIns="64135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5"/>
              </a:spcBef>
            </a:pPr>
            <a:r>
              <a:rPr dirty="0" spc="95"/>
              <a:t>PRINCIPALS</a:t>
            </a:r>
            <a:r>
              <a:rPr dirty="0" spc="335"/>
              <a:t> </a:t>
            </a:r>
            <a:r>
              <a:rPr dirty="0" spc="100"/>
              <a:t>WITH</a:t>
            </a:r>
            <a:r>
              <a:rPr dirty="0" spc="375"/>
              <a:t> </a:t>
            </a:r>
            <a:r>
              <a:rPr dirty="0" spc="100"/>
              <a:t>DCSYNC </a:t>
            </a:r>
            <a:r>
              <a:rPr dirty="0" spc="105"/>
              <a:t>RIGHTS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4" y="1584960"/>
            <a:ext cx="10924032" cy="4767072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253</a:t>
            </a:fld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20590" y="3351352"/>
            <a:ext cx="272923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THANK</a:t>
            </a:r>
            <a:r>
              <a:rPr dirty="0" sz="3000" spc="335"/>
              <a:t> </a:t>
            </a:r>
            <a:r>
              <a:rPr dirty="0" sz="3000" spc="-25"/>
              <a:t>YOU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253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AD/DC</a:t>
            </a:r>
            <a:r>
              <a:rPr dirty="0" sz="3000" spc="350"/>
              <a:t> </a:t>
            </a:r>
            <a:r>
              <a:rPr dirty="0" sz="3000" spc="90"/>
              <a:t>ENUMERATION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78839" y="1413128"/>
            <a:ext cx="8483600" cy="2856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84200" algn="l"/>
                <a:tab pos="1677670" algn="l"/>
                <a:tab pos="2493010" algn="l"/>
                <a:tab pos="3089910" algn="l"/>
                <a:tab pos="4206875" algn="l"/>
                <a:tab pos="5716270" algn="l"/>
                <a:tab pos="739584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n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(</a:t>
            </a:r>
            <a:r>
              <a:rPr dirty="0" sz="17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84200" algn="l"/>
                <a:tab pos="1677670" algn="l"/>
                <a:tab pos="2493010" algn="l"/>
                <a:tab pos="3089910" algn="l"/>
                <a:tab pos="4182745" algn="l"/>
                <a:tab pos="5658485" algn="l"/>
                <a:tab pos="625157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n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(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22141" y="340613"/>
            <a:ext cx="4570730" cy="3001010"/>
            <a:chOff x="3422141" y="340613"/>
            <a:chExt cx="4570730" cy="30010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1191" y="359663"/>
              <a:ext cx="4532375" cy="296265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431666" y="350138"/>
              <a:ext cx="4551680" cy="2981960"/>
            </a:xfrm>
            <a:custGeom>
              <a:avLst/>
              <a:gdLst/>
              <a:ahLst/>
              <a:cxnLst/>
              <a:rect l="l" t="t" r="r" b="b"/>
              <a:pathLst>
                <a:path w="4551680" h="2981960">
                  <a:moveTo>
                    <a:pt x="0" y="2981705"/>
                  </a:moveTo>
                  <a:lnTo>
                    <a:pt x="4551425" y="2981705"/>
                  </a:lnTo>
                  <a:lnTo>
                    <a:pt x="4551425" y="0"/>
                  </a:lnTo>
                  <a:lnTo>
                    <a:pt x="0" y="0"/>
                  </a:lnTo>
                  <a:lnTo>
                    <a:pt x="0" y="2981705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657605" y="3580638"/>
            <a:ext cx="10715625" cy="3101340"/>
            <a:chOff x="657605" y="3580638"/>
            <a:chExt cx="10715625" cy="31013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655" y="3599688"/>
              <a:ext cx="10677144" cy="306324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67130" y="3590163"/>
              <a:ext cx="10696575" cy="3082290"/>
            </a:xfrm>
            <a:custGeom>
              <a:avLst/>
              <a:gdLst/>
              <a:ahLst/>
              <a:cxnLst/>
              <a:rect l="l" t="t" r="r" b="b"/>
              <a:pathLst>
                <a:path w="10696575" h="3082290">
                  <a:moveTo>
                    <a:pt x="0" y="3082290"/>
                  </a:moveTo>
                  <a:lnTo>
                    <a:pt x="10696194" y="3082290"/>
                  </a:lnTo>
                  <a:lnTo>
                    <a:pt x="10696194" y="0"/>
                  </a:lnTo>
                  <a:lnTo>
                    <a:pt x="0" y="0"/>
                  </a:lnTo>
                  <a:lnTo>
                    <a:pt x="0" y="3082290"/>
                  </a:lnTo>
                  <a:close/>
                </a:path>
              </a:pathLst>
            </a:custGeom>
            <a:ln w="19049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1901444"/>
            <a:ext cx="3745229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17164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0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593413"/>
            <a:ext cx="262953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32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4157852"/>
            <a:ext cx="355092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3230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442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30797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 Black"/>
                <a:cs typeface="Arial Black"/>
              </a:rPr>
              <a:t>ATTACK</a:t>
            </a:r>
            <a:r>
              <a:rPr dirty="0" sz="2900" spc="5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PLAN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25848" y="3351352"/>
            <a:ext cx="392049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/>
              <a:t>USER</a:t>
            </a:r>
            <a:r>
              <a:rPr dirty="0" sz="3000" spc="345"/>
              <a:t> </a:t>
            </a:r>
            <a:r>
              <a:rPr dirty="0" sz="3000" spc="100"/>
              <a:t>ACCOUNTS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17244" y="510666"/>
            <a:ext cx="9067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0" b="1">
                <a:solidFill>
                  <a:srgbClr val="FFFFFF"/>
                </a:solidFill>
                <a:latin typeface="Arial Black"/>
                <a:cs typeface="Arial Black"/>
              </a:rPr>
              <a:t>LAB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7119" y="1551254"/>
            <a:ext cx="3937000" cy="406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-10">
                <a:solidFill>
                  <a:srgbClr val="FF0000"/>
                </a:solidFill>
              </a:rPr>
              <a:t>https://cutt.ly/96tX9BN</a:t>
            </a:r>
            <a:endParaRPr sz="2500"/>
          </a:p>
        </p:txBody>
      </p:sp>
      <p:grpSp>
        <p:nvGrpSpPr>
          <p:cNvPr id="4" name="object 4" descr=""/>
          <p:cNvGrpSpPr/>
          <p:nvPr/>
        </p:nvGrpSpPr>
        <p:grpSpPr>
          <a:xfrm>
            <a:off x="3810000" y="2258567"/>
            <a:ext cx="4850765" cy="4097020"/>
            <a:chOff x="3810000" y="2258567"/>
            <a:chExt cx="4850765" cy="40970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0" y="2258567"/>
              <a:ext cx="4572000" cy="40965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4279" y="5699759"/>
              <a:ext cx="1085862" cy="58903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8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SECURITY</a:t>
            </a:r>
            <a:r>
              <a:rPr dirty="0" sz="3000" spc="360"/>
              <a:t> </a:t>
            </a:r>
            <a:r>
              <a:rPr dirty="0" sz="3000" spc="80"/>
              <a:t>PRINCIPALS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32540"/>
            <a:ext cx="9552940" cy="137350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20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Principals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2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that can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authenticated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operating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manage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resources.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account,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principal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represented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Identifier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(SID).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729990" y="2526029"/>
            <a:ext cx="7301865" cy="3954779"/>
            <a:chOff x="3729990" y="2526029"/>
            <a:chExt cx="7301865" cy="395477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9040" y="2545079"/>
              <a:ext cx="7263383" cy="391667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739515" y="2535554"/>
              <a:ext cx="7282815" cy="3935729"/>
            </a:xfrm>
            <a:custGeom>
              <a:avLst/>
              <a:gdLst/>
              <a:ahLst/>
              <a:cxnLst/>
              <a:rect l="l" t="t" r="r" b="b"/>
              <a:pathLst>
                <a:path w="7282815" h="3935729">
                  <a:moveTo>
                    <a:pt x="0" y="3935729"/>
                  </a:moveTo>
                  <a:lnTo>
                    <a:pt x="7282433" y="3935729"/>
                  </a:lnTo>
                  <a:lnTo>
                    <a:pt x="7282433" y="0"/>
                  </a:lnTo>
                  <a:lnTo>
                    <a:pt x="0" y="0"/>
                  </a:lnTo>
                  <a:lnTo>
                    <a:pt x="0" y="3935729"/>
                  </a:lnTo>
                  <a:close/>
                </a:path>
              </a:pathLst>
            </a:custGeom>
            <a:ln w="19049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SECURITY</a:t>
            </a:r>
            <a:r>
              <a:rPr dirty="0" sz="3000" spc="360"/>
              <a:t> </a:t>
            </a:r>
            <a:r>
              <a:rPr dirty="0" sz="3000" spc="120"/>
              <a:t>IDENTIFIER</a:t>
            </a:r>
            <a:r>
              <a:rPr dirty="0" sz="3000" spc="340"/>
              <a:t> </a:t>
            </a:r>
            <a:r>
              <a:rPr dirty="0" sz="3000" spc="85"/>
              <a:t>AND</a:t>
            </a:r>
            <a:r>
              <a:rPr dirty="0" sz="3000" spc="345"/>
              <a:t> </a:t>
            </a:r>
            <a:r>
              <a:rPr dirty="0" sz="3000" spc="100"/>
              <a:t>CONTEXT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32540"/>
            <a:ext cx="9779000" cy="298958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SID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2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Uniquely identify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principal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group.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group,</a:t>
            </a:r>
            <a:r>
              <a:rPr dirty="0" sz="17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dirty="0" sz="17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SID.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well-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known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SIDs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generic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dirty="0" sz="17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users.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7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signs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in,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creates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 access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token.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9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token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contains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user's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SID,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rights,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SIDs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belongs</a:t>
            </a:r>
            <a:r>
              <a:rPr dirty="0" sz="17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to.</a:t>
            </a:r>
            <a:endParaRPr sz="17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token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dirty="0" sz="17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context.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3085" y="553973"/>
            <a:ext cx="7219315" cy="5500370"/>
            <a:chOff x="2593085" y="553973"/>
            <a:chExt cx="7219315" cy="5500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2135" y="573023"/>
              <a:ext cx="7181088" cy="546201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602610" y="563498"/>
              <a:ext cx="7200265" cy="5481320"/>
            </a:xfrm>
            <a:custGeom>
              <a:avLst/>
              <a:gdLst/>
              <a:ahLst/>
              <a:cxnLst/>
              <a:rect l="l" t="t" r="r" b="b"/>
              <a:pathLst>
                <a:path w="7200265" h="5481320">
                  <a:moveTo>
                    <a:pt x="0" y="5481066"/>
                  </a:moveTo>
                  <a:lnTo>
                    <a:pt x="7200138" y="5481066"/>
                  </a:lnTo>
                  <a:lnTo>
                    <a:pt x="7200138" y="0"/>
                  </a:lnTo>
                  <a:lnTo>
                    <a:pt x="0" y="0"/>
                  </a:lnTo>
                  <a:lnTo>
                    <a:pt x="0" y="5481066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65"/>
              <a:t>AD</a:t>
            </a:r>
            <a:r>
              <a:rPr dirty="0" sz="3000" spc="375"/>
              <a:t> </a:t>
            </a:r>
            <a:r>
              <a:rPr dirty="0" sz="3000" spc="105"/>
              <a:t>ACCOUNTS</a:t>
            </a:r>
            <a:r>
              <a:rPr dirty="0" sz="3000" spc="500"/>
              <a:t> </a:t>
            </a:r>
            <a:r>
              <a:rPr dirty="0" sz="3000"/>
              <a:t>-</a:t>
            </a:r>
            <a:r>
              <a:rPr dirty="0" sz="3000" spc="380"/>
              <a:t> </a:t>
            </a:r>
            <a:r>
              <a:rPr dirty="0" sz="3000"/>
              <a:t>DEFAULT</a:t>
            </a:r>
            <a:r>
              <a:rPr dirty="0" sz="3000" spc="425"/>
              <a:t> </a:t>
            </a:r>
            <a:r>
              <a:rPr dirty="0" sz="3000" spc="95"/>
              <a:t>ACCOUNTS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679805" y="1036577"/>
            <a:ext cx="4790440" cy="175323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Built-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DC.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domain-wide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access.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AD.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Include:</a:t>
            </a:r>
            <a:r>
              <a:rPr dirty="0" sz="18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Administrator,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Guest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KRBTGT.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2703" y="832103"/>
            <a:ext cx="6291072" cy="519379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10"/>
              </a:spcBef>
            </a:pPr>
            <a:r>
              <a:rPr dirty="0" sz="2700" spc="70"/>
              <a:t>AD</a:t>
            </a:r>
            <a:r>
              <a:rPr dirty="0" sz="2700" spc="280"/>
              <a:t> </a:t>
            </a:r>
            <a:r>
              <a:rPr dirty="0" sz="2700" spc="114"/>
              <a:t>ACCOUNTS</a:t>
            </a:r>
            <a:r>
              <a:rPr dirty="0" sz="2700" spc="300"/>
              <a:t> </a:t>
            </a:r>
            <a:r>
              <a:rPr dirty="0" sz="2700"/>
              <a:t>–</a:t>
            </a:r>
            <a:r>
              <a:rPr dirty="0" sz="2700" spc="300"/>
              <a:t> </a:t>
            </a:r>
            <a:r>
              <a:rPr dirty="0" sz="2700" spc="110"/>
              <a:t>ADMINISTRATORS</a:t>
            </a:r>
            <a:r>
              <a:rPr dirty="0" sz="2700" spc="250"/>
              <a:t> </a:t>
            </a:r>
            <a:r>
              <a:rPr dirty="0" sz="2700" spc="95"/>
              <a:t>AND</a:t>
            </a:r>
            <a:r>
              <a:rPr dirty="0" sz="2700" spc="305"/>
              <a:t> </a:t>
            </a:r>
            <a:r>
              <a:rPr dirty="0" sz="2700" spc="90"/>
              <a:t>KRBTGT</a:t>
            </a:r>
            <a:endParaRPr sz="2700"/>
          </a:p>
        </p:txBody>
      </p:sp>
      <p:sp>
        <p:nvSpPr>
          <p:cNvPr id="3" name="object 3" descr=""/>
          <p:cNvSpPr txBox="1"/>
          <p:nvPr/>
        </p:nvSpPr>
        <p:spPr>
          <a:xfrm>
            <a:off x="474370" y="1110437"/>
            <a:ext cx="1939289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20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Admins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4370" y="1416312"/>
            <a:ext cx="6229985" cy="171450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Administrator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DC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becomes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 Domain</a:t>
            </a:r>
            <a:r>
              <a:rPr dirty="0" sz="18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account.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powerful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domain.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SID/RID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Administrator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SID/RID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Admins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SID/RID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  <a:r>
              <a:rPr dirty="0" sz="18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Admins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32834" y="2090174"/>
            <a:ext cx="2209165" cy="1040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3400"/>
              </a:lnSpc>
              <a:spcBef>
                <a:spcPts val="9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S-1-5-&lt;domain&gt;-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500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S-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1-5-&lt;domain&gt;-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512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S-1-5-&lt;domain&gt;-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519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4370" y="3443732"/>
            <a:ext cx="6050915" cy="137604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KRBTGT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Key Distribution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Center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(KDC).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4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Privileged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targeted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attacks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(more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later).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har char="•"/>
              <a:tabLst>
                <a:tab pos="299085" algn="l"/>
                <a:tab pos="299720" algn="l"/>
                <a:tab pos="184150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SID/RID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S-1-5-&lt;domain&gt;-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502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744461" y="974597"/>
            <a:ext cx="5250180" cy="5265420"/>
            <a:chOff x="6744461" y="974597"/>
            <a:chExt cx="5250180" cy="526542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3511" y="993647"/>
              <a:ext cx="5212080" cy="522732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753986" y="984122"/>
              <a:ext cx="5231130" cy="5246370"/>
            </a:xfrm>
            <a:custGeom>
              <a:avLst/>
              <a:gdLst/>
              <a:ahLst/>
              <a:cxnLst/>
              <a:rect l="l" t="t" r="r" b="b"/>
              <a:pathLst>
                <a:path w="5231130" h="5246370">
                  <a:moveTo>
                    <a:pt x="0" y="5246370"/>
                  </a:moveTo>
                  <a:lnTo>
                    <a:pt x="5231130" y="5246370"/>
                  </a:lnTo>
                  <a:lnTo>
                    <a:pt x="5231130" y="0"/>
                  </a:lnTo>
                  <a:lnTo>
                    <a:pt x="0" y="0"/>
                  </a:lnTo>
                  <a:lnTo>
                    <a:pt x="0" y="5246370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0"/>
              <a:t>SAMACCOUNT</a:t>
            </a:r>
            <a:r>
              <a:rPr dirty="0" sz="3000" spc="465"/>
              <a:t> </a:t>
            </a:r>
            <a:r>
              <a:rPr dirty="0" sz="3000" spc="65"/>
              <a:t>VS</a:t>
            </a:r>
            <a:r>
              <a:rPr dirty="0" sz="3000" spc="330"/>
              <a:t> </a:t>
            </a:r>
            <a:r>
              <a:rPr dirty="0" sz="3000" spc="60"/>
              <a:t>UPN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474370" y="1037810"/>
            <a:ext cx="2910205" cy="141605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SamAccount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1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characters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limit</a:t>
            </a:r>
            <a:endParaRPr sz="18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is: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domain\user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4370" y="3776654"/>
            <a:ext cx="4192904" cy="175069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UserPrincipalName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9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style login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Avoid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collision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forest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9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SMTP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username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is: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user@domain.something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845302" y="974597"/>
            <a:ext cx="5448300" cy="2032000"/>
            <a:chOff x="5845302" y="974597"/>
            <a:chExt cx="5448300" cy="203200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4352" y="993647"/>
              <a:ext cx="5410200" cy="199339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854827" y="984122"/>
              <a:ext cx="5429250" cy="2012950"/>
            </a:xfrm>
            <a:custGeom>
              <a:avLst/>
              <a:gdLst/>
              <a:ahLst/>
              <a:cxnLst/>
              <a:rect l="l" t="t" r="r" b="b"/>
              <a:pathLst>
                <a:path w="5429250" h="2012950">
                  <a:moveTo>
                    <a:pt x="0" y="2012441"/>
                  </a:moveTo>
                  <a:lnTo>
                    <a:pt x="5429250" y="2012441"/>
                  </a:lnTo>
                  <a:lnTo>
                    <a:pt x="5429250" y="0"/>
                  </a:lnTo>
                  <a:lnTo>
                    <a:pt x="0" y="0"/>
                  </a:lnTo>
                  <a:lnTo>
                    <a:pt x="0" y="2012441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5845302" y="3370326"/>
            <a:ext cx="5448300" cy="2092960"/>
            <a:chOff x="5845302" y="3370326"/>
            <a:chExt cx="5448300" cy="209296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4352" y="3389376"/>
              <a:ext cx="5410200" cy="205435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854827" y="3379851"/>
              <a:ext cx="5429250" cy="2073910"/>
            </a:xfrm>
            <a:custGeom>
              <a:avLst/>
              <a:gdLst/>
              <a:ahLst/>
              <a:cxnLst/>
              <a:rect l="l" t="t" r="r" b="b"/>
              <a:pathLst>
                <a:path w="5429250" h="2073910">
                  <a:moveTo>
                    <a:pt x="0" y="2073402"/>
                  </a:moveTo>
                  <a:lnTo>
                    <a:pt x="5429250" y="2073402"/>
                  </a:lnTo>
                  <a:lnTo>
                    <a:pt x="5429250" y="0"/>
                  </a:lnTo>
                  <a:lnTo>
                    <a:pt x="0" y="0"/>
                  </a:lnTo>
                  <a:lnTo>
                    <a:pt x="0" y="2073402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85"/>
              <a:t>GET</a:t>
            </a:r>
            <a:r>
              <a:rPr dirty="0" sz="3000" spc="305"/>
              <a:t> </a:t>
            </a:r>
            <a:r>
              <a:rPr dirty="0" sz="3000" spc="95"/>
              <a:t>USERS</a:t>
            </a:r>
            <a:endParaRPr sz="3000"/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78839" y="1413128"/>
            <a:ext cx="356870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2335" algn="l"/>
                <a:tab pos="2481580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78839" y="1823000"/>
            <a:ext cx="1592580" cy="75057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674366" y="2287981"/>
            <a:ext cx="331914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3835" algn="l"/>
                <a:tab pos="1094740" algn="l"/>
              </a:tabLst>
            </a:pP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78839" y="3111754"/>
            <a:ext cx="7491095" cy="2444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75410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4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667510" algn="l"/>
                <a:tab pos="258381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1667510" algn="l"/>
                <a:tab pos="2583815" algn="l"/>
                <a:tab pos="2802255" algn="l"/>
                <a:tab pos="2994025" algn="l"/>
                <a:tab pos="389001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731645" algn="l"/>
                <a:tab pos="2303780" algn="l"/>
                <a:tab pos="342074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20" b="1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n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667510" algn="l"/>
                <a:tab pos="2583815" algn="l"/>
                <a:tab pos="2802890" algn="l"/>
                <a:tab pos="2994025" algn="l"/>
                <a:tab pos="4790440" algn="l"/>
                <a:tab pos="5890260" algn="l"/>
                <a:tab pos="657479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{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3412997"/>
            <a:ext cx="288417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2135" algn="l"/>
                <a:tab pos="1290955" algn="l"/>
                <a:tab pos="1756410" algn="l"/>
                <a:tab pos="21850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800" y="3368116"/>
            <a:ext cx="191325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5"/>
              <a:t>MISSION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93870" y="3080130"/>
            <a:ext cx="7464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ADUser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-Filter</a:t>
            </a:r>
            <a:r>
              <a:rPr dirty="0" sz="1800" spc="-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800" spc="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800" spc="-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Select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SamAccountName,</a:t>
            </a:r>
            <a:r>
              <a:rPr dirty="0" sz="1800" spc="-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UserPrincipalName,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6FAC46"/>
                </a:solidFill>
                <a:latin typeface="Arial"/>
                <a:cs typeface="Arial"/>
              </a:rPr>
              <a:t>SID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293870" y="3827145"/>
            <a:ext cx="7390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6FAC46"/>
                </a:solidFill>
                <a:latin typeface="Arial"/>
                <a:cs typeface="Arial"/>
              </a:rPr>
              <a:t>Get-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NetUser</a:t>
            </a:r>
            <a:r>
              <a:rPr dirty="0" sz="1800" spc="1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800" spc="1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select</a:t>
            </a:r>
            <a:r>
              <a:rPr dirty="0" sz="1800" spc="-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SamAccountName,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UserPrincipalName,</a:t>
            </a:r>
            <a:r>
              <a:rPr dirty="0" sz="1800" spc="-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FAC46"/>
                </a:solidFill>
                <a:latin typeface="Arial"/>
                <a:cs typeface="Arial"/>
              </a:rPr>
              <a:t>ObjectSID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3800" y="3368116"/>
            <a:ext cx="2294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6264" y="2422347"/>
            <a:ext cx="4721860" cy="2711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27380" algn="l"/>
                <a:tab pos="1591945" algn="l"/>
              </a:tabLst>
            </a:pPr>
            <a:r>
              <a:rPr dirty="0" sz="1600" b="0">
                <a:latin typeface="Arial"/>
                <a:cs typeface="Arial"/>
              </a:rPr>
              <a:t>H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o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spc="-50" b="0">
                <a:latin typeface="Arial"/>
                <a:cs typeface="Arial"/>
              </a:rPr>
              <a:t>w</a:t>
            </a:r>
            <a:r>
              <a:rPr dirty="0" sz="1600" b="0">
                <a:latin typeface="Arial"/>
                <a:cs typeface="Arial"/>
              </a:rPr>
              <a:t>	c</a:t>
            </a:r>
            <a:r>
              <a:rPr dirty="0" sz="1600" spc="-12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a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n</a:t>
            </a:r>
            <a:r>
              <a:rPr dirty="0" sz="1600" spc="50" b="0">
                <a:latin typeface="Arial"/>
                <a:cs typeface="Arial"/>
              </a:rPr>
              <a:t>  </a:t>
            </a:r>
            <a:r>
              <a:rPr dirty="0" sz="1600" b="0">
                <a:latin typeface="Arial"/>
                <a:cs typeface="Arial"/>
              </a:rPr>
              <a:t>w</a:t>
            </a:r>
            <a:r>
              <a:rPr dirty="0" sz="1600" spc="-170" b="0">
                <a:latin typeface="Arial"/>
                <a:cs typeface="Arial"/>
              </a:rPr>
              <a:t> </a:t>
            </a:r>
            <a:r>
              <a:rPr dirty="0" sz="1600" spc="-50" b="0">
                <a:latin typeface="Arial"/>
                <a:cs typeface="Arial"/>
              </a:rPr>
              <a:t>e</a:t>
            </a:r>
            <a:r>
              <a:rPr dirty="0" sz="1600" b="0">
                <a:latin typeface="Arial"/>
                <a:cs typeface="Arial"/>
              </a:rPr>
              <a:t>	i</a:t>
            </a:r>
            <a:r>
              <a:rPr dirty="0" sz="1600" spc="-13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d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e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n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t</a:t>
            </a:r>
            <a:r>
              <a:rPr dirty="0" sz="1600" spc="-13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i</a:t>
            </a:r>
            <a:r>
              <a:rPr dirty="0" sz="1600" spc="-16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f</a:t>
            </a:r>
            <a:r>
              <a:rPr dirty="0" sz="1600" spc="-15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y</a:t>
            </a:r>
            <a:r>
              <a:rPr dirty="0" sz="1600" spc="35" b="0">
                <a:latin typeface="Arial"/>
                <a:cs typeface="Arial"/>
              </a:rPr>
              <a:t>  </a:t>
            </a:r>
            <a:r>
              <a:rPr dirty="0" sz="1600" b="0">
                <a:latin typeface="Arial"/>
                <a:cs typeface="Arial"/>
              </a:rPr>
              <a:t>a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d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m</a:t>
            </a:r>
            <a:r>
              <a:rPr dirty="0" sz="1600" spc="-11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i</a:t>
            </a:r>
            <a:r>
              <a:rPr dirty="0" sz="1600" spc="-16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n</a:t>
            </a:r>
            <a:r>
              <a:rPr dirty="0" sz="1600" spc="35" b="0">
                <a:latin typeface="Arial"/>
                <a:cs typeface="Arial"/>
              </a:rPr>
              <a:t>  </a:t>
            </a:r>
            <a:r>
              <a:rPr dirty="0" sz="1600" b="0">
                <a:latin typeface="Arial"/>
                <a:cs typeface="Arial"/>
              </a:rPr>
              <a:t>a</a:t>
            </a:r>
            <a:r>
              <a:rPr dirty="0" sz="1600" spc="-14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c</a:t>
            </a:r>
            <a:r>
              <a:rPr dirty="0" sz="1600" spc="-12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c</a:t>
            </a:r>
            <a:r>
              <a:rPr dirty="0" sz="1600" spc="-12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o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u</a:t>
            </a:r>
            <a:r>
              <a:rPr dirty="0" sz="1600" spc="-17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n</a:t>
            </a:r>
            <a:r>
              <a:rPr dirty="0" sz="1600" spc="-145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t</a:t>
            </a:r>
            <a:r>
              <a:rPr dirty="0" sz="1600" spc="-150" b="0">
                <a:latin typeface="Arial"/>
                <a:cs typeface="Arial"/>
              </a:rPr>
              <a:t> </a:t>
            </a:r>
            <a:r>
              <a:rPr dirty="0" sz="1600" b="0">
                <a:latin typeface="Arial"/>
                <a:cs typeface="Arial"/>
              </a:rPr>
              <a:t>s</a:t>
            </a:r>
            <a:r>
              <a:rPr dirty="0" sz="1600" spc="-150" b="0">
                <a:latin typeface="Arial"/>
                <a:cs typeface="Arial"/>
              </a:rPr>
              <a:t> </a:t>
            </a:r>
            <a:r>
              <a:rPr dirty="0" sz="1600" spc="-50" b="0"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2922777"/>
            <a:ext cx="332232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3423030"/>
            <a:ext cx="240919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7380" algn="l"/>
                <a:tab pos="94361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176264" y="3922598"/>
            <a:ext cx="5342890" cy="7708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27380" algn="l"/>
                <a:tab pos="1697989" algn="l"/>
                <a:tab pos="451866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600" spc="3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3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27380" algn="l"/>
                <a:tab pos="943610" algn="l"/>
              </a:tabLst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6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3800" y="3368116"/>
            <a:ext cx="195453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DISCUSS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10666"/>
            <a:ext cx="18319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0"/>
              <a:t>WHY</a:t>
            </a:r>
            <a:r>
              <a:rPr dirty="0" sz="3000" spc="310"/>
              <a:t> </a:t>
            </a:r>
            <a:r>
              <a:rPr dirty="0" sz="3000" spc="40"/>
              <a:t>AD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8</a:t>
            </a:fld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81963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The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key</a:t>
            </a:r>
            <a:r>
              <a:rPr dirty="0" sz="2400" spc="-2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to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</a:t>
            </a:r>
            <a:r>
              <a:rPr dirty="0" sz="2400" spc="-2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kingdom</a:t>
            </a:r>
            <a:endParaRPr sz="2400">
              <a:latin typeface="Arial"/>
              <a:cs typeface="Arial"/>
            </a:endParaRPr>
          </a:p>
          <a:p>
            <a:pPr marL="447675" indent="-344805">
              <a:lnSpc>
                <a:spcPct val="100000"/>
              </a:lnSpc>
              <a:spcBef>
                <a:spcPts val="1795"/>
              </a:spcBef>
              <a:buChar char="•"/>
              <a:tabLst>
                <a:tab pos="448309" algn="l"/>
                <a:tab pos="44894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dominant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mode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managing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Windows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Enterprises.</a:t>
            </a:r>
            <a:endParaRPr sz="2000">
              <a:latin typeface="Arial"/>
              <a:cs typeface="Arial"/>
            </a:endParaRPr>
          </a:p>
          <a:p>
            <a:pPr marL="447675" indent="-344805">
              <a:lnSpc>
                <a:spcPct val="100000"/>
              </a:lnSpc>
              <a:spcBef>
                <a:spcPts val="1705"/>
              </a:spcBef>
              <a:buChar char="•"/>
              <a:tabLst>
                <a:tab pos="448309" algn="l"/>
                <a:tab pos="448945" algn="l"/>
              </a:tabLst>
            </a:pPr>
            <a:r>
              <a:rPr dirty="0" sz="2000">
                <a:latin typeface="Arial"/>
                <a:cs typeface="Arial"/>
              </a:rPr>
              <a:t>Approximately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95%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Global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Fortune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1000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AD.</a:t>
            </a:r>
            <a:endParaRPr sz="2000">
              <a:latin typeface="Arial"/>
              <a:cs typeface="Arial"/>
            </a:endParaRPr>
          </a:p>
          <a:p>
            <a:pPr marL="447675" indent="-344805">
              <a:lnSpc>
                <a:spcPct val="100000"/>
              </a:lnSpc>
              <a:spcBef>
                <a:spcPts val="1710"/>
              </a:spcBef>
              <a:buChar char="•"/>
              <a:tabLst>
                <a:tab pos="448309" algn="l"/>
                <a:tab pos="448945" algn="l"/>
              </a:tabLst>
            </a:pPr>
            <a:r>
              <a:rPr dirty="0" sz="2000">
                <a:latin typeface="Arial"/>
                <a:cs typeface="Arial"/>
              </a:rPr>
              <a:t>Most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high-</a:t>
            </a:r>
            <a:r>
              <a:rPr dirty="0" sz="2000">
                <a:latin typeface="Arial"/>
                <a:cs typeface="Arial"/>
              </a:rPr>
              <a:t>profile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breaches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involved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AD.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59655" y="3296157"/>
            <a:ext cx="5564505" cy="544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67510" algn="l"/>
                <a:tab pos="2585720" algn="l"/>
                <a:tab pos="2804795" algn="l"/>
                <a:tab pos="4596765" algn="l"/>
                <a:tab pos="478853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2970657"/>
            <a:ext cx="2794635" cy="864869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5"/>
              </a:spcBef>
            </a:pP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MORE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PROPERTIES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1901444"/>
            <a:ext cx="4919345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17164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070" algn="l"/>
                <a:tab pos="3860800" algn="l"/>
              </a:tabLst>
            </a:pP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EC7C30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EC7C30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	(</a:t>
            </a:r>
            <a:r>
              <a:rPr dirty="0" sz="1700" spc="-15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EC7C30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EC7C30"/>
                </a:solidFill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593413"/>
            <a:ext cx="262953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32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4157852"/>
            <a:ext cx="355092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3230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442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30797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 Black"/>
                <a:cs typeface="Arial Black"/>
              </a:rPr>
              <a:t>ATTACK</a:t>
            </a:r>
            <a:r>
              <a:rPr dirty="0" sz="2900" spc="5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PLAN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24350" y="3351352"/>
            <a:ext cx="352107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0"/>
              <a:t>GROUPS</a:t>
            </a:r>
            <a:r>
              <a:rPr dirty="0" sz="3000" spc="330"/>
              <a:t> </a:t>
            </a:r>
            <a:r>
              <a:rPr dirty="0" sz="3000"/>
              <a:t>&amp;</a:t>
            </a:r>
            <a:r>
              <a:rPr dirty="0" sz="3000" spc="290"/>
              <a:t> </a:t>
            </a:r>
            <a:r>
              <a:rPr dirty="0" sz="3000" spc="65"/>
              <a:t>OUS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90"/>
              <a:t>GROUPS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644448" y="1082810"/>
            <a:ext cx="5202555" cy="435483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Purpose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easier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administration.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assign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Universal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Security: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assign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permissions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resources.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Distribution: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email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distribution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lists.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076950" y="1108710"/>
            <a:ext cx="5320665" cy="4631690"/>
            <a:chOff x="6076950" y="1108710"/>
            <a:chExt cx="5320665" cy="46316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1127760"/>
              <a:ext cx="5282184" cy="459333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086475" y="1118235"/>
              <a:ext cx="5301615" cy="4612640"/>
            </a:xfrm>
            <a:custGeom>
              <a:avLst/>
              <a:gdLst/>
              <a:ahLst/>
              <a:cxnLst/>
              <a:rect l="l" t="t" r="r" b="b"/>
              <a:pathLst>
                <a:path w="5301615" h="4612640">
                  <a:moveTo>
                    <a:pt x="0" y="4612386"/>
                  </a:moveTo>
                  <a:lnTo>
                    <a:pt x="5301234" y="4612386"/>
                  </a:lnTo>
                  <a:lnTo>
                    <a:pt x="5301234" y="0"/>
                  </a:lnTo>
                  <a:lnTo>
                    <a:pt x="0" y="0"/>
                  </a:lnTo>
                  <a:lnTo>
                    <a:pt x="0" y="4612386"/>
                  </a:lnTo>
                  <a:close/>
                </a:path>
              </a:pathLst>
            </a:custGeom>
            <a:ln w="19049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90"/>
              <a:t>GROUPS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746251" y="911732"/>
            <a:ext cx="9817735" cy="70231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Admins,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Computers,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Backup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Operators,</a:t>
            </a:r>
            <a:r>
              <a:rPr dirty="0" sz="18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Account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Operators,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Protected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Users.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951" y="1877567"/>
            <a:ext cx="10805160" cy="470306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0"/>
              <a:t>OUS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44710"/>
            <a:ext cx="4413885" cy="306832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Purpose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Delegate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tasks.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GPO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OU.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Default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Builtin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9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Controllers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348478" y="974597"/>
            <a:ext cx="6524625" cy="5027930"/>
            <a:chOff x="5348478" y="974597"/>
            <a:chExt cx="6524625" cy="50279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7528" y="993647"/>
              <a:ext cx="6486144" cy="498957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358003" y="984122"/>
              <a:ext cx="6505575" cy="5008880"/>
            </a:xfrm>
            <a:custGeom>
              <a:avLst/>
              <a:gdLst/>
              <a:ahLst/>
              <a:cxnLst/>
              <a:rect l="l" t="t" r="r" b="b"/>
              <a:pathLst>
                <a:path w="6505575" h="5008880">
                  <a:moveTo>
                    <a:pt x="0" y="5008626"/>
                  </a:moveTo>
                  <a:lnTo>
                    <a:pt x="6505194" y="5008626"/>
                  </a:lnTo>
                  <a:lnTo>
                    <a:pt x="6505194" y="0"/>
                  </a:lnTo>
                  <a:lnTo>
                    <a:pt x="0" y="0"/>
                  </a:lnTo>
                  <a:lnTo>
                    <a:pt x="0" y="5008626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00"/>
              <a:t>GROUPS</a:t>
            </a:r>
            <a:r>
              <a:rPr dirty="0" sz="3000" spc="330"/>
              <a:t> </a:t>
            </a:r>
            <a:r>
              <a:rPr dirty="0" sz="3000" spc="65"/>
              <a:t>VS</a:t>
            </a:r>
            <a:r>
              <a:rPr dirty="0" sz="3000" spc="315"/>
              <a:t> </a:t>
            </a:r>
            <a:r>
              <a:rPr dirty="0" sz="3000" spc="65"/>
              <a:t>OUS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74903" y="1044710"/>
            <a:ext cx="9145905" cy="401891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6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endParaRPr sz="1800">
              <a:latin typeface="Arial"/>
              <a:cs typeface="Arial"/>
            </a:endParaRPr>
          </a:p>
          <a:p>
            <a:pPr marL="3498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349885" algn="l"/>
                <a:tab pos="3505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(giving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permissions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resources)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Char char="•"/>
            </a:pPr>
            <a:endParaRPr sz="27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OU</a:t>
            </a:r>
            <a:endParaRPr sz="1800">
              <a:latin typeface="Arial"/>
              <a:cs typeface="Arial"/>
            </a:endParaRPr>
          </a:p>
          <a:p>
            <a:pPr marL="3498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349885" algn="l"/>
                <a:tab pos="3505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authority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user.</a:t>
            </a:r>
            <a:endParaRPr sz="1800">
              <a:latin typeface="Arial"/>
              <a:cs typeface="Arial"/>
            </a:endParaRPr>
          </a:p>
          <a:p>
            <a:pPr marL="3498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349885" algn="l"/>
                <a:tab pos="3505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Useful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GPO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settings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subset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users,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points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9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SID, OUs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don’t.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 can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policies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OUs.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give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(file/folder/share..etc)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rights/permissions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groups.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4950840" y="2265964"/>
          <a:ext cx="6486525" cy="2406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9800"/>
                <a:gridCol w="916939"/>
                <a:gridCol w="2089150"/>
              </a:tblGrid>
              <a:tr h="481965">
                <a:tc>
                  <a:txBody>
                    <a:bodyPr/>
                    <a:lstStyle/>
                    <a:p>
                      <a:pPr algn="ctr" marR="27305">
                        <a:lnSpc>
                          <a:spcPts val="1885"/>
                        </a:lnSpc>
                      </a:pP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700" spc="-17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z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-1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ts val="1885"/>
                        </a:lnSpc>
                      </a:pP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700" spc="-1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700" spc="-1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r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885"/>
                        </a:lnSpc>
                      </a:pP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*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1442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700" spc="-17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-1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700" spc="-17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z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-1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 marL="3810">
                        <a:lnSpc>
                          <a:spcPct val="100000"/>
                        </a:lnSpc>
                      </a:pP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700" spc="-1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700" spc="-1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-18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r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tabLst>
                          <a:tab pos="284480" algn="l"/>
                          <a:tab pos="476250" algn="l"/>
                        </a:tabLst>
                      </a:pPr>
                      <a:r>
                        <a:rPr dirty="0" sz="1700" spc="-5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*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|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	s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700" spc="-1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1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700" spc="-17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700" spc="-17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481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R="111125">
                        <a:lnSpc>
                          <a:spcPts val="1960"/>
                        </a:lnSpc>
                        <a:tabLst>
                          <a:tab pos="1715770" algn="l"/>
                        </a:tabLst>
                      </a:pP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700" spc="-17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-1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700" spc="-17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700" spc="1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|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	s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700" spc="-16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700" spc="-15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700" spc="15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700" spc="-17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700" spc="-18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700" spc="-17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00" spc="-50">
                          <a:solidFill>
                            <a:srgbClr val="6FAC46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198183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90" b="1">
                <a:solidFill>
                  <a:srgbClr val="FFFFFF"/>
                </a:solidFill>
                <a:latin typeface="Arial Black"/>
                <a:cs typeface="Arial Black"/>
              </a:rPr>
              <a:t>GET</a:t>
            </a:r>
            <a:r>
              <a:rPr dirty="0" sz="2900" spc="31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70" b="1">
                <a:solidFill>
                  <a:srgbClr val="FFFFFF"/>
                </a:solidFill>
                <a:latin typeface="Arial Black"/>
                <a:cs typeface="Arial Black"/>
              </a:rPr>
              <a:t>OUS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9769" y="2232736"/>
            <a:ext cx="286448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53564" algn="l"/>
              </a:tabLst>
            </a:pP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 b="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 b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b="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15" b="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 spc="-50" b="0">
                <a:solidFill>
                  <a:srgbClr val="6FAC46"/>
                </a:solidFill>
                <a:latin typeface="Arial"/>
                <a:cs typeface="Arial"/>
              </a:rPr>
              <a:t>*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5009769" y="2955493"/>
            <a:ext cx="181165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009769" y="3675075"/>
            <a:ext cx="639254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53564" algn="l"/>
                <a:tab pos="2988945" algn="l"/>
                <a:tab pos="3180080" algn="l"/>
                <a:tab pos="407289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009769" y="4397705"/>
            <a:ext cx="532828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26589" algn="l"/>
                <a:tab pos="2118360" algn="l"/>
                <a:tab pos="301244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93800" y="3368116"/>
            <a:ext cx="28892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90" b="1">
                <a:solidFill>
                  <a:srgbClr val="FFFFFF"/>
                </a:solidFill>
                <a:latin typeface="Arial Black"/>
                <a:cs typeface="Arial Black"/>
              </a:rPr>
              <a:t>GET</a:t>
            </a:r>
            <a:r>
              <a:rPr dirty="0" sz="2900" spc="30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95" b="1">
                <a:solidFill>
                  <a:srgbClr val="FFFFFF"/>
                </a:solidFill>
                <a:latin typeface="Arial Black"/>
                <a:cs typeface="Arial Black"/>
              </a:rPr>
              <a:t>GROUPS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95222" y="1194053"/>
            <a:ext cx="9401810" cy="4470400"/>
            <a:chOff x="1395222" y="1194053"/>
            <a:chExt cx="9401810" cy="4470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272" y="1213103"/>
              <a:ext cx="9363456" cy="443179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04747" y="1203578"/>
              <a:ext cx="9382760" cy="4451350"/>
            </a:xfrm>
            <a:custGeom>
              <a:avLst/>
              <a:gdLst/>
              <a:ahLst/>
              <a:cxnLst/>
              <a:rect l="l" t="t" r="r" b="b"/>
              <a:pathLst>
                <a:path w="9382760" h="4451350">
                  <a:moveTo>
                    <a:pt x="0" y="4450842"/>
                  </a:moveTo>
                  <a:lnTo>
                    <a:pt x="9382506" y="4450842"/>
                  </a:lnTo>
                  <a:lnTo>
                    <a:pt x="9382506" y="0"/>
                  </a:lnTo>
                  <a:lnTo>
                    <a:pt x="0" y="0"/>
                  </a:lnTo>
                  <a:lnTo>
                    <a:pt x="0" y="4450842"/>
                  </a:lnTo>
                  <a:close/>
                </a:path>
                <a:path w="9382760" h="4451350">
                  <a:moveTo>
                    <a:pt x="3367913" y="3403472"/>
                  </a:moveTo>
                  <a:lnTo>
                    <a:pt x="3367913" y="3788282"/>
                  </a:lnTo>
                </a:path>
                <a:path w="9382760" h="4451350">
                  <a:moveTo>
                    <a:pt x="8185277" y="3403472"/>
                  </a:moveTo>
                  <a:lnTo>
                    <a:pt x="8185277" y="3788282"/>
                  </a:lnTo>
                </a:path>
                <a:path w="9382760" h="4451350">
                  <a:moveTo>
                    <a:pt x="3358388" y="3412997"/>
                  </a:moveTo>
                  <a:lnTo>
                    <a:pt x="8194802" y="3412997"/>
                  </a:lnTo>
                </a:path>
                <a:path w="9382760" h="4451350">
                  <a:moveTo>
                    <a:pt x="3358388" y="3778757"/>
                  </a:moveTo>
                  <a:lnTo>
                    <a:pt x="8194802" y="3778757"/>
                  </a:lnTo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735312" y="4541519"/>
              <a:ext cx="960119" cy="515620"/>
            </a:xfrm>
            <a:custGeom>
              <a:avLst/>
              <a:gdLst/>
              <a:ahLst/>
              <a:cxnLst/>
              <a:rect l="l" t="t" r="r" b="b"/>
              <a:pathLst>
                <a:path w="960120" h="515620">
                  <a:moveTo>
                    <a:pt x="257556" y="0"/>
                  </a:moveTo>
                  <a:lnTo>
                    <a:pt x="0" y="257555"/>
                  </a:lnTo>
                  <a:lnTo>
                    <a:pt x="257556" y="515111"/>
                  </a:lnTo>
                  <a:lnTo>
                    <a:pt x="257556" y="386333"/>
                  </a:lnTo>
                  <a:lnTo>
                    <a:pt x="960120" y="386333"/>
                  </a:lnTo>
                  <a:lnTo>
                    <a:pt x="960120" y="128777"/>
                  </a:lnTo>
                  <a:lnTo>
                    <a:pt x="257556" y="128777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735312" y="4541519"/>
              <a:ext cx="960119" cy="515620"/>
            </a:xfrm>
            <a:custGeom>
              <a:avLst/>
              <a:gdLst/>
              <a:ahLst/>
              <a:cxnLst/>
              <a:rect l="l" t="t" r="r" b="b"/>
              <a:pathLst>
                <a:path w="960120" h="515620">
                  <a:moveTo>
                    <a:pt x="0" y="257555"/>
                  </a:moveTo>
                  <a:lnTo>
                    <a:pt x="257556" y="0"/>
                  </a:lnTo>
                  <a:lnTo>
                    <a:pt x="257556" y="128777"/>
                  </a:lnTo>
                  <a:lnTo>
                    <a:pt x="960120" y="128777"/>
                  </a:lnTo>
                  <a:lnTo>
                    <a:pt x="960120" y="386333"/>
                  </a:lnTo>
                  <a:lnTo>
                    <a:pt x="257556" y="386333"/>
                  </a:lnTo>
                  <a:lnTo>
                    <a:pt x="257556" y="515111"/>
                  </a:lnTo>
                  <a:lnTo>
                    <a:pt x="0" y="257555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10666"/>
            <a:ext cx="44488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0"/>
              <a:t>COURSE</a:t>
            </a:r>
            <a:r>
              <a:rPr dirty="0" sz="3000" spc="365"/>
              <a:t> </a:t>
            </a:r>
            <a:r>
              <a:rPr dirty="0" sz="3000" spc="85"/>
              <a:t>OVERVIEW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8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158780"/>
            <a:ext cx="10347960" cy="4547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4300">
              <a:lnSpc>
                <a:spcPct val="150100"/>
              </a:lnSpc>
              <a:spcBef>
                <a:spcPts val="9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introduce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 common</a:t>
            </a:r>
            <a:r>
              <a:rPr dirty="0" sz="20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Active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Directory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misconfigurations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on-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premise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Azure,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cause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abused.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focuses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abusing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misconfigurations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steers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away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penetration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testing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methodologies.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2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Premise</a:t>
            </a:r>
            <a:endParaRPr sz="24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2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Assume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breach: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foot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hold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privileges,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What’s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next?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"/>
              <a:buChar char="•"/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Course</a:t>
            </a:r>
            <a:r>
              <a:rPr dirty="0" sz="2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limitations</a:t>
            </a:r>
            <a:endParaRPr sz="24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2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Teaming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Course,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intended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stealthy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trying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bypass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controls.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02478" y="2922270"/>
            <a:ext cx="477456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54200" algn="l"/>
                <a:tab pos="2988310" algn="l"/>
                <a:tab pos="318008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5102478" y="3440125"/>
            <a:ext cx="622744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54200" algn="l"/>
                <a:tab pos="2990850" algn="l"/>
                <a:tab pos="4783455" algn="l"/>
                <a:tab pos="497459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3800" y="2970657"/>
            <a:ext cx="2794635" cy="864869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5"/>
              </a:spcBef>
            </a:pP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MORE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PROPERTIES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31409" y="2736291"/>
            <a:ext cx="5732780" cy="544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53564" algn="l"/>
                <a:tab pos="528955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‘</a:t>
            </a:r>
            <a:r>
              <a:rPr dirty="0" sz="17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6FAC46"/>
                </a:solidFill>
                <a:latin typeface="Arial"/>
                <a:cs typeface="Arial"/>
              </a:rPr>
              <a:t>eq 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4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'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931409" y="3718686"/>
            <a:ext cx="5858510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630680" algn="l"/>
                <a:tab pos="1853564" algn="l"/>
                <a:tab pos="2527300" algn="l"/>
                <a:tab pos="528955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1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‘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'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3800" y="2970657"/>
            <a:ext cx="2952115" cy="864869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 marR="5080">
              <a:lnSpc>
                <a:spcPts val="3120"/>
              </a:lnSpc>
              <a:spcBef>
                <a:spcPts val="505"/>
              </a:spcBef>
            </a:pPr>
            <a:r>
              <a:rPr dirty="0" sz="2900" spc="90" b="1">
                <a:solidFill>
                  <a:srgbClr val="FFFFFF"/>
                </a:solidFill>
                <a:latin typeface="Arial Black"/>
                <a:cs typeface="Arial Black"/>
              </a:rPr>
              <a:t>GET</a:t>
            </a:r>
            <a:r>
              <a:rPr dirty="0" sz="2900" spc="32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*ADMIN* </a:t>
            </a:r>
            <a:r>
              <a:rPr dirty="0" sz="2900" spc="95" b="1">
                <a:solidFill>
                  <a:srgbClr val="FFFFFF"/>
                </a:solidFill>
                <a:latin typeface="Arial Black"/>
                <a:cs typeface="Arial Black"/>
              </a:rPr>
              <a:t>GROUPS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067425" y="2747899"/>
            <a:ext cx="269875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2135" algn="l"/>
                <a:tab pos="1217930" algn="l"/>
                <a:tab pos="1573530" algn="l"/>
                <a:tab pos="1999614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067425" y="3311474"/>
            <a:ext cx="501777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2135" algn="l"/>
                <a:tab pos="1835150" algn="l"/>
                <a:tab pos="2190750" algn="l"/>
                <a:tab pos="429704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4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67425" y="3875608"/>
            <a:ext cx="565023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2135" algn="l"/>
                <a:tab pos="1280795" algn="l"/>
                <a:tab pos="2271395" algn="l"/>
                <a:tab pos="3713479" algn="l"/>
                <a:tab pos="4042410" algn="l"/>
                <a:tab pos="4298950" algn="l"/>
                <a:tab pos="541782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88611" y="3199638"/>
            <a:ext cx="656717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43710" algn="l"/>
                <a:tab pos="1935480" algn="l"/>
                <a:tab pos="282638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f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388611" y="3977132"/>
            <a:ext cx="5564505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67510" algn="l"/>
                <a:tab pos="2583815" algn="l"/>
                <a:tab pos="2804795" algn="l"/>
                <a:tab pos="4596765" algn="l"/>
                <a:tab pos="478853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f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388611" y="5013401"/>
            <a:ext cx="630047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7528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4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45032" y="4263009"/>
            <a:ext cx="279082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90" b="1">
                <a:solidFill>
                  <a:srgbClr val="FFFFFF"/>
                </a:solidFill>
                <a:latin typeface="Arial Black"/>
                <a:cs typeface="Arial Black"/>
              </a:rPr>
              <a:t>GET</a:t>
            </a:r>
            <a:r>
              <a:rPr dirty="0" sz="2900" spc="32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ADMINS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5753" y="1140408"/>
            <a:ext cx="198183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90"/>
              <a:t>GET</a:t>
            </a:r>
            <a:r>
              <a:rPr dirty="0" spc="315"/>
              <a:t> </a:t>
            </a:r>
            <a:r>
              <a:rPr dirty="0" spc="70"/>
              <a:t>OUS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388611" y="1114170"/>
            <a:ext cx="639064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67510" algn="l"/>
                <a:tab pos="2583815" algn="l"/>
                <a:tab pos="2802255" algn="l"/>
                <a:tab pos="2994025" algn="l"/>
                <a:tab pos="389001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0097" y="1806701"/>
            <a:ext cx="9690735" cy="1276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9525">
              <a:lnSpc>
                <a:spcPct val="100000"/>
              </a:lnSpc>
              <a:spcBef>
                <a:spcPts val="105"/>
              </a:spcBef>
              <a:tabLst>
                <a:tab pos="2689225" algn="l"/>
                <a:tab pos="4408805" algn="l"/>
                <a:tab pos="4594225" algn="l"/>
                <a:tab pos="4837430" algn="l"/>
                <a:tab pos="8946515" algn="l"/>
              </a:tabLst>
            </a:pP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?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{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600" spc="-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600" spc="4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4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6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6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}</a:t>
            </a:r>
            <a:r>
              <a:rPr dirty="0" sz="1600" spc="35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6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t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6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600" spc="-14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600" spc="-12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6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6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600" spc="-13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743710" algn="l"/>
                <a:tab pos="1935480" algn="l"/>
                <a:tab pos="2191385" algn="l"/>
                <a:tab pos="4143375" algn="l"/>
                <a:tab pos="6473190" algn="l"/>
                <a:tab pos="737171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?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{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}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0590" y="594436"/>
            <a:ext cx="551497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90"/>
              <a:t>GET</a:t>
            </a:r>
            <a:r>
              <a:rPr dirty="0" spc="320"/>
              <a:t> </a:t>
            </a:r>
            <a:r>
              <a:rPr dirty="0" spc="114"/>
              <a:t>*ADMIN*</a:t>
            </a:r>
            <a:r>
              <a:rPr dirty="0" spc="340"/>
              <a:t> </a:t>
            </a:r>
            <a:r>
              <a:rPr dirty="0" spc="135"/>
              <a:t>ONE-</a:t>
            </a:r>
            <a:r>
              <a:rPr dirty="0" spc="100"/>
              <a:t>LINER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92395" y="3457447"/>
            <a:ext cx="513905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54685" algn="l"/>
                <a:tab pos="1217295" algn="l"/>
                <a:tab pos="1667510" algn="l"/>
                <a:tab pos="3253104" algn="l"/>
                <a:tab pos="3764279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r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195453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DISCUSS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1901444"/>
            <a:ext cx="3745229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17164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07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593413"/>
            <a:ext cx="262953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32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4157852"/>
            <a:ext cx="355092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3230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442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30797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 Black"/>
                <a:cs typeface="Arial Black"/>
              </a:rPr>
              <a:t>ATTACK</a:t>
            </a:r>
            <a:r>
              <a:rPr dirty="0" sz="2900" spc="5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PLAN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59629" y="3351352"/>
            <a:ext cx="285115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COMPUTERS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65"/>
              <a:t>AD</a:t>
            </a:r>
            <a:r>
              <a:rPr dirty="0" sz="3000" spc="305"/>
              <a:t> </a:t>
            </a:r>
            <a:r>
              <a:rPr dirty="0" sz="3000" spc="105"/>
              <a:t>COMPUTERS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44710"/>
            <a:ext cx="6129655" cy="272986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objects,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necessarily</a:t>
            </a:r>
            <a:r>
              <a:rPr dirty="0" sz="1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computers.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joins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domain.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enumerated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logged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users.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another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compromise.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2414905" algn="l"/>
                <a:tab pos="3364229" algn="l"/>
                <a:tab pos="3592195" algn="l"/>
                <a:tab pos="3790315" algn="l"/>
                <a:tab pos="4759325" algn="l"/>
              </a:tabLst>
            </a:pP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8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8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21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800" spc="-20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	n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8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8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3206623"/>
            <a:ext cx="4275455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2135" algn="l"/>
                <a:tab pos="1059815" algn="l"/>
                <a:tab pos="1634489" algn="l"/>
                <a:tab pos="2157730" algn="l"/>
                <a:tab pos="2513965" algn="l"/>
                <a:tab pos="294259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770757"/>
            <a:ext cx="276542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5490" algn="l"/>
                <a:tab pos="130810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03885"/>
            <a:ext cx="256159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/>
              <a:t>LAB</a:t>
            </a:r>
            <a:r>
              <a:rPr dirty="0" sz="3000" spc="320"/>
              <a:t> </a:t>
            </a:r>
            <a:r>
              <a:rPr dirty="0" sz="3000" spc="95"/>
              <a:t>SETUP</a:t>
            </a:r>
            <a:endParaRPr sz="3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4447032"/>
            <a:ext cx="1673352" cy="16977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008" y="1481327"/>
            <a:ext cx="1655064" cy="169773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545177" y="694060"/>
            <a:ext cx="868680" cy="1201420"/>
            <a:chOff x="5545177" y="694060"/>
            <a:chExt cx="868680" cy="1201420"/>
          </a:xfrm>
        </p:grpSpPr>
        <p:sp>
          <p:nvSpPr>
            <p:cNvPr id="6" name="object 6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335615" y="381415"/>
                  </a:move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716" y="738092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  <a:lnTo>
                    <a:pt x="373638" y="814665"/>
                  </a:lnTo>
                  <a:lnTo>
                    <a:pt x="365095" y="738092"/>
                  </a:lnTo>
                  <a:lnTo>
                    <a:pt x="384067" y="730335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537215" y="651089"/>
                  </a:lnTo>
                  <a:lnTo>
                    <a:pt x="584525" y="603779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lnTo>
                    <a:pt x="335615" y="381415"/>
                  </a:lnTo>
                  <a:close/>
                </a:path>
                <a:path w="855979" h="1188720">
                  <a:moveTo>
                    <a:pt x="537215" y="651089"/>
                  </a:moveTo>
                  <a:lnTo>
                    <a:pt x="436134" y="651089"/>
                  </a:lnTo>
                  <a:lnTo>
                    <a:pt x="485750" y="665909"/>
                  </a:lnTo>
                  <a:lnTo>
                    <a:pt x="519164" y="669140"/>
                  </a:lnTo>
                  <a:lnTo>
                    <a:pt x="537215" y="651089"/>
                  </a:lnTo>
                  <a:close/>
                </a:path>
                <a:path w="855979" h="1188720">
                  <a:moveTo>
                    <a:pt x="593585" y="594719"/>
                  </a:moveTo>
                  <a:lnTo>
                    <a:pt x="583112" y="598462"/>
                  </a:lnTo>
                  <a:lnTo>
                    <a:pt x="536940" y="603779"/>
                  </a:lnTo>
                  <a:lnTo>
                    <a:pt x="584525" y="603779"/>
                  </a:lnTo>
                  <a:lnTo>
                    <a:pt x="593585" y="594719"/>
                  </a:lnTo>
                  <a:close/>
                </a:path>
                <a:path w="855979" h="1188720">
                  <a:moveTo>
                    <a:pt x="842055" y="222705"/>
                  </a:move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29230" y="459076"/>
                  </a:lnTo>
                  <a:lnTo>
                    <a:pt x="839289" y="349017"/>
                  </a:ln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42055" y="222705"/>
                  </a:lnTo>
                  <a:close/>
                </a:path>
                <a:path w="855979" h="1188720">
                  <a:moveTo>
                    <a:pt x="542253" y="0"/>
                  </a:move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452562" y="381415"/>
                  </a:lnTo>
                  <a:lnTo>
                    <a:pt x="508626" y="375473"/>
                  </a:lnTo>
                  <a:lnTo>
                    <a:pt x="549775" y="359641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5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842055" y="222705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55553" y="246"/>
                  </a:lnTo>
                  <a:lnTo>
                    <a:pt x="542253" y="0"/>
                  </a:lnTo>
                  <a:close/>
                </a:path>
                <a:path w="855979" h="1188720">
                  <a:moveTo>
                    <a:pt x="667027" y="29341"/>
                  </a:move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703537" y="45493"/>
                  </a:lnTo>
                  <a:lnTo>
                    <a:pt x="679619" y="31586"/>
                  </a:lnTo>
                  <a:lnTo>
                    <a:pt x="673425" y="29615"/>
                  </a:lnTo>
                  <a:lnTo>
                    <a:pt x="667027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839290" y="349017"/>
                  </a:move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3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3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2767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358600" y="668280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39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0272" y="1345150"/>
              <a:ext cx="166699" cy="17620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887108" y="923081"/>
              <a:ext cx="403225" cy="381635"/>
            </a:xfrm>
            <a:custGeom>
              <a:avLst/>
              <a:gdLst/>
              <a:ahLst/>
              <a:cxnLst/>
              <a:rect l="l" t="t" r="r" b="b"/>
              <a:pathLst>
                <a:path w="403225" h="381634">
                  <a:moveTo>
                    <a:pt x="0" y="179814"/>
                  </a:moveTo>
                  <a:lnTo>
                    <a:pt x="0" y="158710"/>
                  </a:lnTo>
                  <a:lnTo>
                    <a:pt x="116947" y="158710"/>
                  </a:lnTo>
                  <a:lnTo>
                    <a:pt x="173010" y="152768"/>
                  </a:lnTo>
                  <a:lnTo>
                    <a:pt x="214160" y="136936"/>
                  </a:lnTo>
                  <a:lnTo>
                    <a:pt x="243852" y="114204"/>
                  </a:lnTo>
                  <a:lnTo>
                    <a:pt x="265542" y="87562"/>
                  </a:lnTo>
                  <a:lnTo>
                    <a:pt x="282688" y="59998"/>
                  </a:lnTo>
                  <a:lnTo>
                    <a:pt x="298745" y="34505"/>
                  </a:lnTo>
                  <a:lnTo>
                    <a:pt x="317169" y="14070"/>
                  </a:lnTo>
                  <a:lnTo>
                    <a:pt x="341417" y="1685"/>
                  </a:lnTo>
                  <a:lnTo>
                    <a:pt x="357061" y="0"/>
                  </a:lnTo>
                  <a:lnTo>
                    <a:pt x="372666" y="777"/>
                  </a:lnTo>
                  <a:lnTo>
                    <a:pt x="387956" y="3965"/>
                  </a:lnTo>
                  <a:lnTo>
                    <a:pt x="402656" y="9512"/>
                  </a:lnTo>
                  <a:lnTo>
                    <a:pt x="402656" y="179814"/>
                  </a:lnTo>
                  <a:lnTo>
                    <a:pt x="397340" y="225949"/>
                  </a:lnTo>
                  <a:lnTo>
                    <a:pt x="393614" y="236371"/>
                  </a:lnTo>
                </a:path>
                <a:path w="403225" h="381634">
                  <a:moveTo>
                    <a:pt x="257970" y="372014"/>
                  </a:moveTo>
                  <a:lnTo>
                    <a:pt x="247497" y="375757"/>
                  </a:lnTo>
                  <a:lnTo>
                    <a:pt x="201324" y="381074"/>
                  </a:lnTo>
                  <a:lnTo>
                    <a:pt x="155174" y="375757"/>
                  </a:lnTo>
                  <a:lnTo>
                    <a:pt x="112803" y="360611"/>
                  </a:lnTo>
                  <a:lnTo>
                    <a:pt x="75421" y="336847"/>
                  </a:lnTo>
                  <a:lnTo>
                    <a:pt x="44240" y="305675"/>
                  </a:lnTo>
                  <a:lnTo>
                    <a:pt x="20469" y="268306"/>
                  </a:lnTo>
                  <a:lnTo>
                    <a:pt x="5319" y="225949"/>
                  </a:lnTo>
                  <a:lnTo>
                    <a:pt x="0" y="179814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0363961" y="4951857"/>
            <a:ext cx="592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DC-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008" y="4367784"/>
            <a:ext cx="1655064" cy="169773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1441703"/>
            <a:ext cx="1673351" cy="170688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322324" y="4672406"/>
            <a:ext cx="763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02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8</a:t>
            </a:fld>
          </a:p>
        </p:txBody>
      </p:sp>
      <p:sp>
        <p:nvSpPr>
          <p:cNvPr id="14" name="object 14" descr=""/>
          <p:cNvSpPr txBox="1"/>
          <p:nvPr/>
        </p:nvSpPr>
        <p:spPr>
          <a:xfrm>
            <a:off x="1271142" y="1958085"/>
            <a:ext cx="763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300207" y="1888312"/>
            <a:ext cx="7753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623686" y="2267203"/>
            <a:ext cx="103314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Pwnd.user</a:t>
            </a:r>
            <a:endParaRPr sz="1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50638" y="3161996"/>
            <a:ext cx="6244590" cy="79946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230245" algn="l"/>
                <a:tab pos="3451225" algn="l"/>
                <a:tab pos="5243195" algn="l"/>
                <a:tab pos="543496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293878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2294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3457447"/>
            <a:ext cx="451485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86155" algn="l"/>
                <a:tab pos="1499870" algn="l"/>
                <a:tab pos="198437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93800" y="3368116"/>
            <a:ext cx="195453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DISCUSS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90438" y="2885058"/>
            <a:ext cx="5473065" cy="1529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1065" algn="l"/>
                <a:tab pos="2047875" algn="l"/>
                <a:tab pos="2863215" algn="l"/>
                <a:tab pos="39249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1597025" algn="l"/>
                <a:tab pos="2059939" algn="l"/>
                <a:tab pos="398843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48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1484630" algn="l"/>
                <a:tab pos="1998980" algn="l"/>
                <a:tab pos="3060700" algn="l"/>
                <a:tab pos="390334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1025525" algn="l"/>
                <a:tab pos="19291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5790438" y="4848859"/>
            <a:ext cx="448754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5490" algn="l"/>
                <a:tab pos="2682875" algn="l"/>
                <a:tab pos="366776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–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*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*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3800" y="3368116"/>
            <a:ext cx="361886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BONUS</a:t>
            </a:r>
            <a:r>
              <a:rPr dirty="0" sz="2900" spc="28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1901444"/>
            <a:ext cx="3745229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17164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07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593413"/>
            <a:ext cx="262953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32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4157852"/>
            <a:ext cx="355092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3230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442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30797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 Black"/>
                <a:cs typeface="Arial Black"/>
              </a:rPr>
              <a:t>ATTACK</a:t>
            </a:r>
            <a:r>
              <a:rPr dirty="0" sz="2900" spc="5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PLAN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3928" y="3351352"/>
            <a:ext cx="4167504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0"/>
              <a:t>ACCESS</a:t>
            </a:r>
            <a:r>
              <a:rPr dirty="0" sz="3000" spc="370"/>
              <a:t> </a:t>
            </a:r>
            <a:r>
              <a:rPr dirty="0" sz="3000" spc="95"/>
              <a:t>CONTROL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00"/>
              <a:t>ACCESS</a:t>
            </a:r>
            <a:r>
              <a:rPr dirty="0" sz="3000" spc="350"/>
              <a:t> </a:t>
            </a:r>
            <a:r>
              <a:rPr dirty="0" sz="3000" spc="95"/>
              <a:t>CONTROL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36577"/>
            <a:ext cx="10146030" cy="445452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Securable</a:t>
            </a:r>
            <a:r>
              <a:rPr dirty="0" sz="20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9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users,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groups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securable.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9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read/write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objects?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ACEs/ACLs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this.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ACE/ACL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Entr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y: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Defines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permission</a:t>
            </a:r>
            <a:r>
              <a:rPr dirty="0" sz="1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group.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8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List: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Ordered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r>
              <a:rPr dirty="0" sz="1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ACEs.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DACL/SACL</a:t>
            </a:r>
            <a:endParaRPr sz="20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489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Discretionary</a:t>
            </a:r>
            <a:r>
              <a:rPr dirty="0" sz="1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List: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referred to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ACL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identifies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trustees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allowed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denied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securable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object.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List: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Enables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admins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attempts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 access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secured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object.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81883" y="737616"/>
            <a:ext cx="5728970" cy="5145405"/>
            <a:chOff x="2881883" y="737616"/>
            <a:chExt cx="5728970" cy="51454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0063" y="737616"/>
              <a:ext cx="5050536" cy="51450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891408" y="1450848"/>
              <a:ext cx="5634355" cy="1508760"/>
            </a:xfrm>
            <a:custGeom>
              <a:avLst/>
              <a:gdLst/>
              <a:ahLst/>
              <a:cxnLst/>
              <a:rect l="l" t="t" r="r" b="b"/>
              <a:pathLst>
                <a:path w="5634355" h="1508760">
                  <a:moveTo>
                    <a:pt x="775335" y="1508760"/>
                  </a:moveTo>
                  <a:lnTo>
                    <a:pt x="5633847" y="1508760"/>
                  </a:lnTo>
                  <a:lnTo>
                    <a:pt x="5633847" y="0"/>
                  </a:lnTo>
                  <a:lnTo>
                    <a:pt x="775335" y="0"/>
                  </a:lnTo>
                  <a:lnTo>
                    <a:pt x="775335" y="1508760"/>
                  </a:lnTo>
                  <a:close/>
                </a:path>
                <a:path w="5634355" h="1508760">
                  <a:moveTo>
                    <a:pt x="703961" y="703326"/>
                  </a:moveTo>
                  <a:lnTo>
                    <a:pt x="0" y="1116076"/>
                  </a:lnTo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926335" y="2560320"/>
            <a:ext cx="1274445" cy="368935"/>
          </a:xfrm>
          <a:prstGeom prst="rect">
            <a:avLst/>
          </a:prstGeom>
          <a:solidFill>
            <a:srgbClr val="000000"/>
          </a:solidFill>
          <a:ln w="19050">
            <a:solidFill>
              <a:srgbClr val="6FAC46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175260">
              <a:lnSpc>
                <a:spcPct val="100000"/>
              </a:lnSpc>
              <a:spcBef>
                <a:spcPts val="25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ACL/DACL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873240" y="2206751"/>
            <a:ext cx="2346325" cy="17145"/>
          </a:xfrm>
          <a:custGeom>
            <a:avLst/>
            <a:gdLst/>
            <a:ahLst/>
            <a:cxnLst/>
            <a:rect l="l" t="t" r="r" b="b"/>
            <a:pathLst>
              <a:path w="2346325" h="17144">
                <a:moveTo>
                  <a:pt x="0" y="0"/>
                </a:moveTo>
                <a:lnTo>
                  <a:pt x="2346325" y="16637"/>
                </a:lnTo>
              </a:path>
            </a:pathLst>
          </a:custGeom>
          <a:ln w="1905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9217152" y="1959864"/>
            <a:ext cx="2423160" cy="646430"/>
          </a:xfrm>
          <a:prstGeom prst="rect">
            <a:avLst/>
          </a:prstGeom>
          <a:solidFill>
            <a:srgbClr val="000000"/>
          </a:solidFill>
          <a:ln w="19050">
            <a:solidFill>
              <a:srgbClr val="6FAC46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ACE:</a:t>
            </a:r>
            <a:endParaRPr sz="1800">
              <a:latin typeface="Trebuchet MS"/>
              <a:cs typeface="Trebuchet MS"/>
            </a:endParaRPr>
          </a:p>
          <a:p>
            <a:pPr algn="ctr" marR="52069">
              <a:lnSpc>
                <a:spcPct val="100000"/>
              </a:lnSpc>
            </a:pP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Principals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760207" y="4328159"/>
            <a:ext cx="1458595" cy="0"/>
          </a:xfrm>
          <a:custGeom>
            <a:avLst/>
            <a:gdLst/>
            <a:ahLst/>
            <a:cxnLst/>
            <a:rect l="l" t="t" r="r" b="b"/>
            <a:pathLst>
              <a:path w="1458595" h="0">
                <a:moveTo>
                  <a:pt x="0" y="0"/>
                </a:moveTo>
                <a:lnTo>
                  <a:pt x="1458087" y="0"/>
                </a:lnTo>
              </a:path>
            </a:pathLst>
          </a:custGeom>
          <a:ln w="1905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9217152" y="4005071"/>
            <a:ext cx="2423160" cy="646430"/>
          </a:xfrm>
          <a:prstGeom prst="rect">
            <a:avLst/>
          </a:prstGeom>
          <a:solidFill>
            <a:srgbClr val="000000"/>
          </a:solidFill>
          <a:ln w="19050">
            <a:solidFill>
              <a:srgbClr val="6FAC46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260"/>
              </a:spcBef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ACE:</a:t>
            </a:r>
            <a:endParaRPr sz="1800">
              <a:latin typeface="Trebuchet MS"/>
              <a:cs typeface="Trebuchet MS"/>
            </a:endParaRPr>
          </a:p>
          <a:p>
            <a:pPr algn="ctr" marL="1905">
              <a:lnSpc>
                <a:spcPct val="100000"/>
              </a:lnSpc>
            </a:pP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4272" y="469391"/>
            <a:ext cx="9601200" cy="5827776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65175" y="615695"/>
            <a:ext cx="10782300" cy="5828030"/>
            <a:chOff x="465175" y="615695"/>
            <a:chExt cx="10782300" cy="58280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615695"/>
              <a:ext cx="9570720" cy="582777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74700" y="2721863"/>
              <a:ext cx="10525760" cy="963294"/>
            </a:xfrm>
            <a:custGeom>
              <a:avLst/>
              <a:gdLst/>
              <a:ahLst/>
              <a:cxnLst/>
              <a:rect l="l" t="t" r="r" b="b"/>
              <a:pathLst>
                <a:path w="10525760" h="963295">
                  <a:moveTo>
                    <a:pt x="1448587" y="963168"/>
                  </a:moveTo>
                  <a:lnTo>
                    <a:pt x="10525531" y="963168"/>
                  </a:lnTo>
                  <a:lnTo>
                    <a:pt x="10525531" y="0"/>
                  </a:lnTo>
                  <a:lnTo>
                    <a:pt x="1448587" y="0"/>
                  </a:lnTo>
                  <a:lnTo>
                    <a:pt x="1448587" y="963168"/>
                  </a:lnTo>
                  <a:close/>
                </a:path>
                <a:path w="10525760" h="963295">
                  <a:moveTo>
                    <a:pt x="1315364" y="449072"/>
                  </a:moveTo>
                  <a:lnTo>
                    <a:pt x="0" y="712470"/>
                  </a:lnTo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24968" y="3429000"/>
            <a:ext cx="951230" cy="368935"/>
          </a:xfrm>
          <a:prstGeom prst="rect">
            <a:avLst/>
          </a:prstGeom>
          <a:solidFill>
            <a:srgbClr val="000000"/>
          </a:solidFill>
          <a:ln w="19050">
            <a:solidFill>
              <a:srgbClr val="6FAC46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250825">
              <a:lnSpc>
                <a:spcPct val="100000"/>
              </a:lnSpc>
              <a:spcBef>
                <a:spcPts val="250"/>
              </a:spcBef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SACL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0"/>
              <a:t>PERMISSIONS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870058"/>
            <a:ext cx="10293350" cy="401764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Interesting</a:t>
            </a:r>
            <a:r>
              <a:rPr dirty="0" sz="20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Permissions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GenericAll</a:t>
            </a:r>
            <a:r>
              <a:rPr dirty="0" sz="20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full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0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reset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password.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GenericWrite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object’s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attribute.</a:t>
            </a:r>
            <a:r>
              <a:rPr dirty="0" sz="20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group.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WriteOwner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owner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it.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WriteDACL</a:t>
            </a:r>
            <a:r>
              <a:rPr dirty="0" sz="20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modify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object’s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ACEs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it.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AllExtendedRights</a:t>
            </a:r>
            <a:r>
              <a:rPr dirty="0" sz="20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reset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password,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password…etc.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ForceChangePassword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password.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Self-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Membership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self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group.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GenericAll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GenericWrite</a:t>
            </a:r>
            <a:r>
              <a:rPr dirty="0" sz="20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r>
              <a:rPr dirty="0" sz="20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Computer: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Constrained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Delegation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(more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later)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Replication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permissions: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DCSync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(more</a:t>
            </a:r>
            <a:r>
              <a:rPr dirty="0" sz="20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later)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93035" y="3351352"/>
            <a:ext cx="678688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POWERSHELL</a:t>
            </a:r>
            <a:r>
              <a:rPr dirty="0" sz="3000" spc="375"/>
              <a:t> </a:t>
            </a:r>
            <a:r>
              <a:rPr dirty="0" sz="3000" spc="110"/>
              <a:t>INTRODUCTION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8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65"/>
              <a:t>AD</a:t>
            </a:r>
            <a:r>
              <a:rPr dirty="0" sz="3000" spc="305"/>
              <a:t> </a:t>
            </a:r>
            <a:r>
              <a:rPr dirty="0" sz="3000" spc="105"/>
              <a:t>PROPERTY</a:t>
            </a:r>
            <a:r>
              <a:rPr dirty="0" sz="3000" spc="375"/>
              <a:t> </a:t>
            </a:r>
            <a:r>
              <a:rPr dirty="0" sz="3000" spc="80"/>
              <a:t>GUID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043484"/>
            <a:ext cx="8779510" cy="3281679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dirty="0" sz="20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GUID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ResetPassword</a:t>
            </a:r>
            <a:r>
              <a:rPr dirty="0" sz="20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00299570-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246d-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11d0-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a768-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00aa006e0529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ChangePassword</a:t>
            </a:r>
            <a:r>
              <a:rPr dirty="0" sz="20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ab721a53-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1e2f-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11d0-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9819-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00aa0040529b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dirty="0" sz="2000" spc="-1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ACE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ObjectAceType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GUIDs: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User-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Change-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Password:</a:t>
            </a:r>
            <a:r>
              <a:rPr dirty="0" sz="20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ab721a53-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1e2f-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11d0-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9819-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00aa0040529b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User-Force-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Change-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Password:</a:t>
            </a:r>
            <a:r>
              <a:rPr dirty="0" sz="20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00299570-246d-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11d0-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a768-00aa006e0529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8704" y="838200"/>
            <a:ext cx="10491470" cy="4066540"/>
            <a:chOff x="298704" y="838200"/>
            <a:chExt cx="10491470" cy="40665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2079" y="838200"/>
              <a:ext cx="9387840" cy="406603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04" y="1359395"/>
              <a:ext cx="1378458" cy="84507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395" y="1547494"/>
              <a:ext cx="99669" cy="15786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704" y="1761731"/>
              <a:ext cx="1378458" cy="84507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627" y="1948941"/>
              <a:ext cx="99555" cy="15570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704" y="3368027"/>
              <a:ext cx="1378458" cy="84507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332" y="3555873"/>
              <a:ext cx="93192" cy="15455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4610227" y="5282310"/>
            <a:ext cx="25126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2 over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527047"/>
            <a:ext cx="4038600" cy="40020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2791" y="2072639"/>
            <a:ext cx="7199375" cy="263042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621791" y="4776215"/>
            <a:ext cx="3335020" cy="262255"/>
          </a:xfrm>
          <a:custGeom>
            <a:avLst/>
            <a:gdLst/>
            <a:ahLst/>
            <a:cxnLst/>
            <a:rect l="l" t="t" r="r" b="b"/>
            <a:pathLst>
              <a:path w="3335020" h="262254">
                <a:moveTo>
                  <a:pt x="0" y="262128"/>
                </a:moveTo>
                <a:lnTo>
                  <a:pt x="3334512" y="262128"/>
                </a:lnTo>
                <a:lnTo>
                  <a:pt x="3334512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ln w="1905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02336" y="1554480"/>
            <a:ext cx="1033780" cy="265430"/>
          </a:xfrm>
          <a:custGeom>
            <a:avLst/>
            <a:gdLst/>
            <a:ahLst/>
            <a:cxnLst/>
            <a:rect l="l" t="t" r="r" b="b"/>
            <a:pathLst>
              <a:path w="1033780" h="265430">
                <a:moveTo>
                  <a:pt x="0" y="265175"/>
                </a:moveTo>
                <a:lnTo>
                  <a:pt x="1033271" y="265175"/>
                </a:lnTo>
                <a:lnTo>
                  <a:pt x="1033271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1905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977384" y="2139695"/>
            <a:ext cx="1945005" cy="274320"/>
          </a:xfrm>
          <a:custGeom>
            <a:avLst/>
            <a:gdLst/>
            <a:ahLst/>
            <a:cxnLst/>
            <a:rect l="l" t="t" r="r" b="b"/>
            <a:pathLst>
              <a:path w="1945004" h="274319">
                <a:moveTo>
                  <a:pt x="0" y="274320"/>
                </a:moveTo>
                <a:lnTo>
                  <a:pt x="1944623" y="274320"/>
                </a:lnTo>
                <a:lnTo>
                  <a:pt x="1944623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ln w="1905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974335" y="4288535"/>
            <a:ext cx="4712335" cy="173990"/>
          </a:xfrm>
          <a:custGeom>
            <a:avLst/>
            <a:gdLst/>
            <a:ahLst/>
            <a:cxnLst/>
            <a:rect l="l" t="t" r="r" b="b"/>
            <a:pathLst>
              <a:path w="4712334" h="173989">
                <a:moveTo>
                  <a:pt x="0" y="173736"/>
                </a:moveTo>
                <a:lnTo>
                  <a:pt x="4712208" y="173736"/>
                </a:lnTo>
                <a:lnTo>
                  <a:pt x="4712208" y="0"/>
                </a:lnTo>
                <a:lnTo>
                  <a:pt x="0" y="0"/>
                </a:lnTo>
                <a:lnTo>
                  <a:pt x="0" y="173736"/>
                </a:lnTo>
                <a:close/>
              </a:path>
            </a:pathLst>
          </a:custGeom>
          <a:ln w="19049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5940" y="1396315"/>
            <a:ext cx="9639935" cy="292163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1951355" algn="l"/>
                <a:tab pos="4497070" algn="l"/>
                <a:tab pos="5349240" algn="l"/>
                <a:tab pos="554101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2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,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951355" algn="l"/>
                <a:tab pos="4497070" algn="l"/>
                <a:tab pos="5351145" algn="l"/>
                <a:tab pos="7445375" algn="l"/>
                <a:tab pos="763714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03295" algn="l"/>
                <a:tab pos="402653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{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70446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6FAC46"/>
                </a:solidFill>
                <a:latin typeface="Arial"/>
                <a:cs typeface="Arial"/>
              </a:rPr>
              <a:t>To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S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1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5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6FAC46"/>
                </a:solidFill>
                <a:latin typeface="Arial"/>
                <a:cs typeface="Arial"/>
              </a:rPr>
              <a:t>21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265">
                <a:solidFill>
                  <a:srgbClr val="6FAC46"/>
                </a:solidFill>
                <a:latin typeface="Arial"/>
                <a:cs typeface="Arial"/>
              </a:rPr>
              <a:t>3124228451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265">
                <a:solidFill>
                  <a:srgbClr val="6FAC46"/>
                </a:solidFill>
                <a:latin typeface="Arial"/>
                <a:cs typeface="Arial"/>
              </a:rPr>
              <a:t>4281437464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265">
                <a:solidFill>
                  <a:srgbClr val="6FAC46"/>
                </a:solidFill>
                <a:latin typeface="Arial"/>
                <a:cs typeface="Arial"/>
              </a:rPr>
              <a:t>2487493465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6FAC46"/>
                </a:solidFill>
                <a:latin typeface="Arial"/>
                <a:cs typeface="Arial"/>
              </a:rPr>
              <a:t>111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437464"/>
            <a:ext cx="3825240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90"/>
              <a:t>GET</a:t>
            </a:r>
            <a:r>
              <a:rPr dirty="0" spc="320"/>
              <a:t> </a:t>
            </a:r>
            <a:r>
              <a:rPr dirty="0" spc="114"/>
              <a:t>OBJECT</a:t>
            </a:r>
            <a:r>
              <a:rPr dirty="0" spc="300"/>
              <a:t> </a:t>
            </a:r>
            <a:r>
              <a:rPr dirty="0" spc="50"/>
              <a:t>ACL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5940" y="1424001"/>
            <a:ext cx="7770495" cy="79946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1951355" algn="l"/>
                <a:tab pos="4497070" algn="l"/>
                <a:tab pos="5351145" algn="l"/>
                <a:tab pos="7445375" algn="l"/>
                <a:tab pos="763714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03295" algn="l"/>
                <a:tab pos="402653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{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q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6FAC46"/>
                </a:solidFill>
                <a:latin typeface="Arial"/>
                <a:cs typeface="Arial"/>
              </a:rPr>
              <a:t>"} 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2979115"/>
            <a:ext cx="10538460" cy="118999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1951355" algn="l"/>
                <a:tab pos="4497070" algn="l"/>
                <a:tab pos="5579745" algn="l"/>
                <a:tab pos="7673975" algn="l"/>
                <a:tab pos="786574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613150" algn="l"/>
                <a:tab pos="6003290" algn="l"/>
                <a:tab pos="6477635" algn="l"/>
                <a:tab pos="996950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{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(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)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(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x</a:t>
            </a:r>
            <a:r>
              <a:rPr dirty="0" sz="1700" spc="-20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)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1906" y="402158"/>
            <a:ext cx="6245860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20"/>
              <a:t>INTERESTING</a:t>
            </a:r>
            <a:r>
              <a:rPr dirty="0" spc="385"/>
              <a:t> </a:t>
            </a:r>
            <a:r>
              <a:rPr dirty="0" spc="114"/>
              <a:t>OBJECT</a:t>
            </a:r>
            <a:r>
              <a:rPr dirty="0" spc="310"/>
              <a:t> </a:t>
            </a:r>
            <a:r>
              <a:rPr dirty="0" spc="70"/>
              <a:t>ACLS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095494" y="2877693"/>
            <a:ext cx="5997575" cy="544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767080" algn="l"/>
                <a:tab pos="467677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dirty="0" sz="1700" spc="229">
                <a:solidFill>
                  <a:srgbClr val="FFFFFF"/>
                </a:solidFill>
                <a:latin typeface="Arial"/>
                <a:cs typeface="Arial"/>
              </a:rPr>
              <a:t>have? 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5095494" y="3700729"/>
            <a:ext cx="238252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1030" algn="l"/>
                <a:tab pos="1180465" algn="l"/>
                <a:tab pos="2059939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4669" y="1672208"/>
            <a:ext cx="10629900" cy="2569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67510" algn="l"/>
                <a:tab pos="2583815" algn="l"/>
                <a:tab pos="352742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'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'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951355" algn="l"/>
                <a:tab pos="4237355" algn="l"/>
                <a:tab pos="5113655" algn="l"/>
                <a:tab pos="8039734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{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6FAC46"/>
                </a:solidFill>
                <a:latin typeface="Arial"/>
                <a:cs typeface="Arial"/>
              </a:rPr>
              <a:t>11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6FAC46"/>
                </a:solidFill>
                <a:latin typeface="Arial"/>
                <a:cs typeface="Arial"/>
              </a:rPr>
              <a:t>"} 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26084" algn="l"/>
                <a:tab pos="8401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2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951355" algn="l"/>
                <a:tab pos="6570345" algn="l"/>
                <a:tab pos="8664575" algn="l"/>
                <a:tab pos="885634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48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700" spc="-11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2933065" algn="l"/>
                <a:tab pos="361759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{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4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6FAC46"/>
                </a:solidFill>
                <a:latin typeface="Arial"/>
                <a:cs typeface="Arial"/>
              </a:rPr>
              <a:t>11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6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6FAC46"/>
                </a:solidFill>
                <a:latin typeface="Arial"/>
                <a:cs typeface="Arial"/>
              </a:rPr>
              <a:t>"} 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800" y="637743"/>
            <a:ext cx="229425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SOLUTION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0097" y="1664284"/>
            <a:ext cx="8984615" cy="10636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9600" algn="l"/>
                <a:tab pos="2052320" algn="l"/>
                <a:tab pos="2404745" algn="l"/>
                <a:tab pos="424561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48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911475" algn="l"/>
                <a:tab pos="612203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'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459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'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'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'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453" y="388746"/>
            <a:ext cx="2292985" cy="467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SOLUTION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559" y="774191"/>
            <a:ext cx="10860024" cy="397763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05104" y="1710308"/>
            <a:ext cx="10362565" cy="2099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94940" algn="l"/>
                <a:tab pos="4789805" algn="l"/>
                <a:tab pos="4981575" algn="l"/>
                <a:tab pos="6871334" algn="l"/>
                <a:tab pos="979233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W</a:t>
            </a:r>
            <a:r>
              <a:rPr dirty="0" sz="1700" spc="-114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j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{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$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_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y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k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*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6FAC46"/>
                </a:solidFill>
                <a:latin typeface="Arial"/>
                <a:cs typeface="Arial"/>
              </a:rPr>
              <a:t>11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0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4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-16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}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853564" algn="l"/>
                <a:tab pos="2699385" algn="l"/>
                <a:tab pos="6917690" algn="l"/>
                <a:tab pos="829246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5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"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"</a:t>
            </a:r>
            <a:r>
              <a:rPr dirty="0" sz="1700" spc="20">
                <a:solidFill>
                  <a:srgbClr val="6FAC46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|</a:t>
            </a:r>
            <a:r>
              <a:rPr dirty="0" sz="1700" spc="49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G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9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-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b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p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w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.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54685" algn="l"/>
                <a:tab pos="1071245" algn="l"/>
                <a:tab pos="1630680" algn="l"/>
                <a:tab pos="2777490" algn="l"/>
                <a:tab pos="336486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v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663" y="521665"/>
            <a:ext cx="517334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10"/>
              <a:t>SOLUTION</a:t>
            </a:r>
            <a:r>
              <a:rPr dirty="0" spc="350"/>
              <a:t> </a:t>
            </a:r>
            <a:r>
              <a:rPr dirty="0" spc="65"/>
              <a:t>AUTOMATED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10666"/>
            <a:ext cx="54451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95"/>
              <a:t>INTRO</a:t>
            </a:r>
            <a:r>
              <a:rPr dirty="0" sz="3000" spc="335"/>
              <a:t> </a:t>
            </a:r>
            <a:r>
              <a:rPr dirty="0" sz="3000"/>
              <a:t>TO</a:t>
            </a:r>
            <a:r>
              <a:rPr dirty="0" sz="3000" spc="340"/>
              <a:t> </a:t>
            </a:r>
            <a:r>
              <a:rPr dirty="0" sz="3000" spc="105"/>
              <a:t>POWERSHELL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715000">
              <a:lnSpc>
                <a:spcPts val="1240"/>
              </a:lnSpc>
            </a:pPr>
            <a:fld id="{81D60167-4931-47E6-BA6A-407CBD079E47}" type="slidenum">
              <a:rPr dirty="0" spc="-25"/>
              <a:t>8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578686"/>
            <a:ext cx="5690870" cy="414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Powershell</a:t>
            </a:r>
            <a:endParaRPr sz="24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179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Command-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scripting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language.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17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Allows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running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commands</a:t>
            </a:r>
            <a:r>
              <a:rPr dirty="0" sz="20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locally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remotely.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•"/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1814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Built-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help.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171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command1</a:t>
            </a:r>
            <a:r>
              <a:rPr dirty="0" sz="20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command2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168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Aliases</a:t>
            </a:r>
            <a:r>
              <a:rPr dirty="0" sz="20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dir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ls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82791" y="6255765"/>
            <a:ext cx="5883910" cy="26035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65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1000" spc="114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https://docs.microsoft.com/en-us/powershell/scripting/overview?view=powershell-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7.2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272" y="499872"/>
            <a:ext cx="5306568" cy="508101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8128" y="1780032"/>
            <a:ext cx="5455920" cy="281940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93800" y="1884933"/>
            <a:ext cx="4491355" cy="28416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0" b="1">
                <a:solidFill>
                  <a:srgbClr val="FFFFFF"/>
                </a:solidFill>
                <a:latin typeface="Arial Black"/>
                <a:cs typeface="Arial Black"/>
              </a:rPr>
              <a:t>REBOOT</a:t>
            </a:r>
            <a:r>
              <a:rPr dirty="0" sz="2900" spc="31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45" b="1">
                <a:solidFill>
                  <a:srgbClr val="FFFFFF"/>
                </a:solidFill>
                <a:latin typeface="Arial Black"/>
                <a:cs typeface="Arial Black"/>
              </a:rPr>
              <a:t>WKS-</a:t>
            </a:r>
            <a:r>
              <a:rPr dirty="0" sz="2900" spc="125" b="1">
                <a:solidFill>
                  <a:srgbClr val="FFFFFF"/>
                </a:solidFill>
                <a:latin typeface="Arial Black"/>
                <a:cs typeface="Arial Black"/>
              </a:rPr>
              <a:t>01</a:t>
            </a:r>
            <a:endParaRPr sz="2900">
              <a:latin typeface="Arial Black"/>
              <a:cs typeface="Arial Black"/>
            </a:endParaRPr>
          </a:p>
          <a:p>
            <a:pPr marL="12700" marR="5080">
              <a:lnSpc>
                <a:spcPct val="264000"/>
              </a:lnSpc>
              <a:spcBef>
                <a:spcPts val="310"/>
              </a:spcBef>
            </a:pPr>
            <a:r>
              <a:rPr dirty="0" sz="2900" spc="60" b="1">
                <a:solidFill>
                  <a:srgbClr val="FFFFFF"/>
                </a:solidFill>
                <a:latin typeface="Arial Black"/>
                <a:cs typeface="Arial Black"/>
              </a:rPr>
              <a:t>START</a:t>
            </a:r>
            <a:r>
              <a:rPr dirty="0" sz="2900" spc="3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65" b="1">
                <a:solidFill>
                  <a:srgbClr val="FFFFFF"/>
                </a:solidFill>
                <a:latin typeface="Arial Black"/>
                <a:cs typeface="Arial Black"/>
              </a:rPr>
              <a:t>PS</a:t>
            </a:r>
            <a:r>
              <a:rPr dirty="0" sz="2900" spc="32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65" b="1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dirty="0" sz="2900" spc="29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95" b="1">
                <a:solidFill>
                  <a:srgbClr val="FFFFFF"/>
                </a:solidFill>
                <a:latin typeface="Arial Black"/>
                <a:cs typeface="Arial Black"/>
              </a:rPr>
              <a:t>ADMIN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IMPORT</a:t>
            </a:r>
            <a:r>
              <a:rPr dirty="0" sz="2900" spc="34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MODULES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03885"/>
            <a:ext cx="256159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/>
              <a:t>LAB</a:t>
            </a:r>
            <a:r>
              <a:rPr dirty="0" sz="3000" spc="320"/>
              <a:t> </a:t>
            </a:r>
            <a:r>
              <a:rPr dirty="0" sz="3000" spc="95"/>
              <a:t>SETUP</a:t>
            </a:r>
            <a:endParaRPr sz="3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4447032"/>
            <a:ext cx="1673352" cy="16977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008" y="1481327"/>
            <a:ext cx="1655064" cy="169773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545177" y="694060"/>
            <a:ext cx="868680" cy="1201420"/>
            <a:chOff x="5545177" y="694060"/>
            <a:chExt cx="868680" cy="1201420"/>
          </a:xfrm>
        </p:grpSpPr>
        <p:sp>
          <p:nvSpPr>
            <p:cNvPr id="6" name="object 6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335615" y="381415"/>
                  </a:move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716" y="738092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  <a:lnTo>
                    <a:pt x="373638" y="814665"/>
                  </a:lnTo>
                  <a:lnTo>
                    <a:pt x="365095" y="738092"/>
                  </a:lnTo>
                  <a:lnTo>
                    <a:pt x="384067" y="730335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537215" y="651089"/>
                  </a:lnTo>
                  <a:lnTo>
                    <a:pt x="584525" y="603779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lnTo>
                    <a:pt x="335615" y="381415"/>
                  </a:lnTo>
                  <a:close/>
                </a:path>
                <a:path w="855979" h="1188720">
                  <a:moveTo>
                    <a:pt x="537215" y="651089"/>
                  </a:moveTo>
                  <a:lnTo>
                    <a:pt x="436134" y="651089"/>
                  </a:lnTo>
                  <a:lnTo>
                    <a:pt x="485750" y="665909"/>
                  </a:lnTo>
                  <a:lnTo>
                    <a:pt x="519164" y="669140"/>
                  </a:lnTo>
                  <a:lnTo>
                    <a:pt x="537215" y="651089"/>
                  </a:lnTo>
                  <a:close/>
                </a:path>
                <a:path w="855979" h="1188720">
                  <a:moveTo>
                    <a:pt x="593585" y="594719"/>
                  </a:moveTo>
                  <a:lnTo>
                    <a:pt x="583112" y="598462"/>
                  </a:lnTo>
                  <a:lnTo>
                    <a:pt x="536940" y="603779"/>
                  </a:lnTo>
                  <a:lnTo>
                    <a:pt x="584525" y="603779"/>
                  </a:lnTo>
                  <a:lnTo>
                    <a:pt x="593585" y="594719"/>
                  </a:lnTo>
                  <a:close/>
                </a:path>
                <a:path w="855979" h="1188720">
                  <a:moveTo>
                    <a:pt x="842055" y="222705"/>
                  </a:move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29230" y="459076"/>
                  </a:lnTo>
                  <a:lnTo>
                    <a:pt x="839289" y="349017"/>
                  </a:ln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42055" y="222705"/>
                  </a:lnTo>
                  <a:close/>
                </a:path>
                <a:path w="855979" h="1188720">
                  <a:moveTo>
                    <a:pt x="542253" y="0"/>
                  </a:move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452562" y="381415"/>
                  </a:lnTo>
                  <a:lnTo>
                    <a:pt x="508626" y="375473"/>
                  </a:lnTo>
                  <a:lnTo>
                    <a:pt x="549775" y="359641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5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842055" y="222705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55553" y="246"/>
                  </a:lnTo>
                  <a:lnTo>
                    <a:pt x="542253" y="0"/>
                  </a:lnTo>
                  <a:close/>
                </a:path>
                <a:path w="855979" h="1188720">
                  <a:moveTo>
                    <a:pt x="667027" y="29341"/>
                  </a:move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703537" y="45493"/>
                  </a:lnTo>
                  <a:lnTo>
                    <a:pt x="679619" y="31586"/>
                  </a:lnTo>
                  <a:lnTo>
                    <a:pt x="673425" y="29615"/>
                  </a:lnTo>
                  <a:lnTo>
                    <a:pt x="667027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839290" y="349017"/>
                  </a:move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3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3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2767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358600" y="668280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39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0272" y="1345150"/>
              <a:ext cx="166699" cy="17620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887108" y="923081"/>
              <a:ext cx="403225" cy="381635"/>
            </a:xfrm>
            <a:custGeom>
              <a:avLst/>
              <a:gdLst/>
              <a:ahLst/>
              <a:cxnLst/>
              <a:rect l="l" t="t" r="r" b="b"/>
              <a:pathLst>
                <a:path w="403225" h="381634">
                  <a:moveTo>
                    <a:pt x="0" y="179814"/>
                  </a:moveTo>
                  <a:lnTo>
                    <a:pt x="0" y="158710"/>
                  </a:lnTo>
                  <a:lnTo>
                    <a:pt x="116947" y="158710"/>
                  </a:lnTo>
                  <a:lnTo>
                    <a:pt x="173010" y="152768"/>
                  </a:lnTo>
                  <a:lnTo>
                    <a:pt x="214160" y="136936"/>
                  </a:lnTo>
                  <a:lnTo>
                    <a:pt x="243852" y="114204"/>
                  </a:lnTo>
                  <a:lnTo>
                    <a:pt x="265542" y="87562"/>
                  </a:lnTo>
                  <a:lnTo>
                    <a:pt x="282688" y="59998"/>
                  </a:lnTo>
                  <a:lnTo>
                    <a:pt x="298745" y="34505"/>
                  </a:lnTo>
                  <a:lnTo>
                    <a:pt x="317169" y="14070"/>
                  </a:lnTo>
                  <a:lnTo>
                    <a:pt x="341417" y="1685"/>
                  </a:lnTo>
                  <a:lnTo>
                    <a:pt x="357061" y="0"/>
                  </a:lnTo>
                  <a:lnTo>
                    <a:pt x="372666" y="777"/>
                  </a:lnTo>
                  <a:lnTo>
                    <a:pt x="387956" y="3965"/>
                  </a:lnTo>
                  <a:lnTo>
                    <a:pt x="402656" y="9512"/>
                  </a:lnTo>
                  <a:lnTo>
                    <a:pt x="402656" y="179814"/>
                  </a:lnTo>
                  <a:lnTo>
                    <a:pt x="397340" y="225949"/>
                  </a:lnTo>
                  <a:lnTo>
                    <a:pt x="393614" y="236371"/>
                  </a:lnTo>
                </a:path>
                <a:path w="403225" h="381634">
                  <a:moveTo>
                    <a:pt x="257970" y="372014"/>
                  </a:moveTo>
                  <a:lnTo>
                    <a:pt x="247497" y="375757"/>
                  </a:lnTo>
                  <a:lnTo>
                    <a:pt x="201324" y="381074"/>
                  </a:lnTo>
                  <a:lnTo>
                    <a:pt x="155174" y="375757"/>
                  </a:lnTo>
                  <a:lnTo>
                    <a:pt x="112803" y="360611"/>
                  </a:lnTo>
                  <a:lnTo>
                    <a:pt x="75421" y="336847"/>
                  </a:lnTo>
                  <a:lnTo>
                    <a:pt x="44240" y="305675"/>
                  </a:lnTo>
                  <a:lnTo>
                    <a:pt x="20469" y="268306"/>
                  </a:lnTo>
                  <a:lnTo>
                    <a:pt x="5319" y="225949"/>
                  </a:lnTo>
                  <a:lnTo>
                    <a:pt x="0" y="179814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0363961" y="4951857"/>
            <a:ext cx="592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DC-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008" y="4367784"/>
            <a:ext cx="1655064" cy="169773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1441703"/>
            <a:ext cx="1673351" cy="170688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322324" y="4672406"/>
            <a:ext cx="763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02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71142" y="1958085"/>
            <a:ext cx="763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300207" y="1888312"/>
            <a:ext cx="7753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653532" y="2255596"/>
            <a:ext cx="103314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Pwnd.user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244851" y="1763522"/>
            <a:ext cx="3298825" cy="678815"/>
            <a:chOff x="2244851" y="1763522"/>
            <a:chExt cx="3298825" cy="678815"/>
          </a:xfrm>
        </p:grpSpPr>
        <p:sp>
          <p:nvSpPr>
            <p:cNvPr id="18" name="object 18" descr=""/>
            <p:cNvSpPr/>
            <p:nvPr/>
          </p:nvSpPr>
          <p:spPr>
            <a:xfrm>
              <a:off x="2244851" y="2185162"/>
              <a:ext cx="3298825" cy="257175"/>
            </a:xfrm>
            <a:custGeom>
              <a:avLst/>
              <a:gdLst/>
              <a:ahLst/>
              <a:cxnLst/>
              <a:rect l="l" t="t" r="r" b="b"/>
              <a:pathLst>
                <a:path w="3298825" h="257175">
                  <a:moveTo>
                    <a:pt x="115187" y="38039"/>
                  </a:moveTo>
                  <a:lnTo>
                    <a:pt x="113030" y="76013"/>
                  </a:lnTo>
                  <a:lnTo>
                    <a:pt x="3296285" y="257048"/>
                  </a:lnTo>
                  <a:lnTo>
                    <a:pt x="3298444" y="218948"/>
                  </a:lnTo>
                  <a:lnTo>
                    <a:pt x="115187" y="38039"/>
                  </a:lnTo>
                  <a:close/>
                </a:path>
                <a:path w="3298825" h="257175">
                  <a:moveTo>
                    <a:pt x="117348" y="0"/>
                  </a:moveTo>
                  <a:lnTo>
                    <a:pt x="0" y="50546"/>
                  </a:lnTo>
                  <a:lnTo>
                    <a:pt x="110871" y="114046"/>
                  </a:lnTo>
                  <a:lnTo>
                    <a:pt x="113030" y="76013"/>
                  </a:lnTo>
                  <a:lnTo>
                    <a:pt x="93980" y="74929"/>
                  </a:lnTo>
                  <a:lnTo>
                    <a:pt x="96139" y="36957"/>
                  </a:lnTo>
                  <a:lnTo>
                    <a:pt x="115249" y="36957"/>
                  </a:lnTo>
                  <a:lnTo>
                    <a:pt x="117348" y="0"/>
                  </a:lnTo>
                  <a:close/>
                </a:path>
                <a:path w="3298825" h="257175">
                  <a:moveTo>
                    <a:pt x="96139" y="36957"/>
                  </a:moveTo>
                  <a:lnTo>
                    <a:pt x="93980" y="74929"/>
                  </a:lnTo>
                  <a:lnTo>
                    <a:pt x="113030" y="76013"/>
                  </a:lnTo>
                  <a:lnTo>
                    <a:pt x="115187" y="38039"/>
                  </a:lnTo>
                  <a:lnTo>
                    <a:pt x="96139" y="36957"/>
                  </a:lnTo>
                  <a:close/>
                </a:path>
                <a:path w="3298825" h="257175">
                  <a:moveTo>
                    <a:pt x="115249" y="36957"/>
                  </a:moveTo>
                  <a:lnTo>
                    <a:pt x="96139" y="36957"/>
                  </a:lnTo>
                  <a:lnTo>
                    <a:pt x="115187" y="38039"/>
                  </a:lnTo>
                  <a:lnTo>
                    <a:pt x="115249" y="3695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0977" y="1763522"/>
              <a:ext cx="587248" cy="17487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0276" y="2038350"/>
              <a:ext cx="604200" cy="174751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87064" y="3351352"/>
            <a:ext cx="579437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0"/>
              <a:t>DOMAIN</a:t>
            </a:r>
            <a:r>
              <a:rPr dirty="0" sz="3000" spc="345"/>
              <a:t> </a:t>
            </a:r>
            <a:r>
              <a:rPr dirty="0" sz="3000" spc="105"/>
              <a:t>ADMIN</a:t>
            </a:r>
            <a:r>
              <a:rPr dirty="0" sz="3000" spc="345"/>
              <a:t> </a:t>
            </a:r>
            <a:r>
              <a:rPr dirty="0" sz="3000" spc="105"/>
              <a:t>HUNTING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76264" y="1901444"/>
            <a:ext cx="3745229" cy="1413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1716405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l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070" algn="l"/>
              </a:tabLst>
            </a:pP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FAC46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6FAC46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81990" algn="l"/>
                <a:tab pos="1716405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76264" y="3593413"/>
            <a:ext cx="262953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1323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76264" y="4157852"/>
            <a:ext cx="355092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3230" algn="l"/>
                <a:tab pos="2592705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14427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307975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b="1">
                <a:solidFill>
                  <a:srgbClr val="FFFFFF"/>
                </a:solidFill>
                <a:latin typeface="Arial Black"/>
                <a:cs typeface="Arial Black"/>
              </a:rPr>
              <a:t>ATTACK</a:t>
            </a:r>
            <a:r>
              <a:rPr dirty="0" sz="2900" spc="535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80" b="1">
                <a:solidFill>
                  <a:srgbClr val="FFFFFF"/>
                </a:solidFill>
                <a:latin typeface="Arial Black"/>
                <a:cs typeface="Arial Black"/>
              </a:rPr>
              <a:t>PLAN</a:t>
            </a:r>
            <a:endParaRPr sz="2900">
              <a:latin typeface="Arial Black"/>
              <a:cs typeface="Arial Black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827776" y="2846832"/>
            <a:ext cx="536575" cy="655320"/>
            <a:chOff x="5827776" y="2846832"/>
            <a:chExt cx="536575" cy="655320"/>
          </a:xfrm>
        </p:grpSpPr>
        <p:sp>
          <p:nvSpPr>
            <p:cNvPr id="7" name="object 7" descr=""/>
            <p:cNvSpPr/>
            <p:nvPr/>
          </p:nvSpPr>
          <p:spPr>
            <a:xfrm>
              <a:off x="5827776" y="3126359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0" y="0"/>
                  </a:moveTo>
                  <a:lnTo>
                    <a:pt x="0" y="81279"/>
                  </a:lnTo>
                  <a:lnTo>
                    <a:pt x="4025" y="115508"/>
                  </a:lnTo>
                  <a:lnTo>
                    <a:pt x="35044" y="180635"/>
                  </a:lnTo>
                  <a:lnTo>
                    <a:pt x="61244" y="210931"/>
                  </a:lnTo>
                  <a:lnTo>
                    <a:pt x="94043" y="239315"/>
                  </a:lnTo>
                  <a:lnTo>
                    <a:pt x="133045" y="265485"/>
                  </a:lnTo>
                  <a:lnTo>
                    <a:pt x="177853" y="289141"/>
                  </a:lnTo>
                  <a:lnTo>
                    <a:pt x="228071" y="309981"/>
                  </a:lnTo>
                  <a:lnTo>
                    <a:pt x="283303" y="327705"/>
                  </a:lnTo>
                  <a:lnTo>
                    <a:pt x="343153" y="342011"/>
                  </a:lnTo>
                  <a:lnTo>
                    <a:pt x="343153" y="375285"/>
                  </a:lnTo>
                  <a:lnTo>
                    <a:pt x="536448" y="320039"/>
                  </a:lnTo>
                  <a:lnTo>
                    <a:pt x="343153" y="227329"/>
                  </a:lnTo>
                  <a:lnTo>
                    <a:pt x="343153" y="260603"/>
                  </a:lnTo>
                  <a:lnTo>
                    <a:pt x="283303" y="246332"/>
                  </a:lnTo>
                  <a:lnTo>
                    <a:pt x="228071" y="228636"/>
                  </a:lnTo>
                  <a:lnTo>
                    <a:pt x="177853" y="207817"/>
                  </a:lnTo>
                  <a:lnTo>
                    <a:pt x="133045" y="184178"/>
                  </a:lnTo>
                  <a:lnTo>
                    <a:pt x="94043" y="158019"/>
                  </a:lnTo>
                  <a:lnTo>
                    <a:pt x="61244" y="129643"/>
                  </a:lnTo>
                  <a:lnTo>
                    <a:pt x="35044" y="99351"/>
                  </a:lnTo>
                  <a:lnTo>
                    <a:pt x="4025" y="34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827968" y="284683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6255" y="0"/>
                  </a:moveTo>
                  <a:lnTo>
                    <a:pt x="497107" y="746"/>
                  </a:lnTo>
                  <a:lnTo>
                    <a:pt x="458150" y="2920"/>
                  </a:lnTo>
                  <a:lnTo>
                    <a:pt x="396782" y="9527"/>
                  </a:lnTo>
                  <a:lnTo>
                    <a:pt x="338525" y="19554"/>
                  </a:lnTo>
                  <a:lnTo>
                    <a:pt x="283718" y="32764"/>
                  </a:lnTo>
                  <a:lnTo>
                    <a:pt x="232700" y="48920"/>
                  </a:lnTo>
                  <a:lnTo>
                    <a:pt x="185811" y="67783"/>
                  </a:lnTo>
                  <a:lnTo>
                    <a:pt x="143389" y="89115"/>
                  </a:lnTo>
                  <a:lnTo>
                    <a:pt x="105773" y="112680"/>
                  </a:lnTo>
                  <a:lnTo>
                    <a:pt x="73302" y="138240"/>
                  </a:lnTo>
                  <a:lnTo>
                    <a:pt x="46317" y="165556"/>
                  </a:lnTo>
                  <a:lnTo>
                    <a:pt x="10155" y="224507"/>
                  </a:lnTo>
                  <a:lnTo>
                    <a:pt x="0" y="287633"/>
                  </a:lnTo>
                  <a:lnTo>
                    <a:pt x="5522" y="320166"/>
                  </a:lnTo>
                  <a:lnTo>
                    <a:pt x="17717" y="289173"/>
                  </a:lnTo>
                  <a:lnTo>
                    <a:pt x="36157" y="259619"/>
                  </a:lnTo>
                  <a:lnTo>
                    <a:pt x="90162" y="205552"/>
                  </a:lnTo>
                  <a:lnTo>
                    <a:pt x="124925" y="181402"/>
                  </a:lnTo>
                  <a:lnTo>
                    <a:pt x="164326" y="159414"/>
                  </a:lnTo>
                  <a:lnTo>
                    <a:pt x="207963" y="139771"/>
                  </a:lnTo>
                  <a:lnTo>
                    <a:pt x="255435" y="122653"/>
                  </a:lnTo>
                  <a:lnTo>
                    <a:pt x="306339" y="108241"/>
                  </a:lnTo>
                  <a:lnTo>
                    <a:pt x="360275" y="96717"/>
                  </a:lnTo>
                  <a:lnTo>
                    <a:pt x="416841" y="88261"/>
                  </a:lnTo>
                  <a:lnTo>
                    <a:pt x="475635" y="83055"/>
                  </a:lnTo>
                  <a:lnTo>
                    <a:pt x="536255" y="81279"/>
                  </a:lnTo>
                  <a:lnTo>
                    <a:pt x="536255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9460992" y="2865627"/>
            <a:ext cx="536575" cy="655320"/>
            <a:chOff x="9460992" y="2865627"/>
            <a:chExt cx="536575" cy="655320"/>
          </a:xfrm>
        </p:grpSpPr>
        <p:sp>
          <p:nvSpPr>
            <p:cNvPr id="10" name="object 10" descr=""/>
            <p:cNvSpPr/>
            <p:nvPr/>
          </p:nvSpPr>
          <p:spPr>
            <a:xfrm>
              <a:off x="9460992" y="2865627"/>
              <a:ext cx="536575" cy="375285"/>
            </a:xfrm>
            <a:custGeom>
              <a:avLst/>
              <a:gdLst/>
              <a:ahLst/>
              <a:cxnLst/>
              <a:rect l="l" t="t" r="r" b="b"/>
              <a:pathLst>
                <a:path w="536575" h="375285">
                  <a:moveTo>
                    <a:pt x="193293" y="0"/>
                  </a:moveTo>
                  <a:lnTo>
                    <a:pt x="0" y="55245"/>
                  </a:lnTo>
                  <a:lnTo>
                    <a:pt x="193293" y="147955"/>
                  </a:lnTo>
                  <a:lnTo>
                    <a:pt x="193293" y="114681"/>
                  </a:lnTo>
                  <a:lnTo>
                    <a:pt x="253144" y="128952"/>
                  </a:lnTo>
                  <a:lnTo>
                    <a:pt x="308376" y="146648"/>
                  </a:lnTo>
                  <a:lnTo>
                    <a:pt x="358594" y="167467"/>
                  </a:lnTo>
                  <a:lnTo>
                    <a:pt x="403402" y="191106"/>
                  </a:lnTo>
                  <a:lnTo>
                    <a:pt x="442404" y="217265"/>
                  </a:lnTo>
                  <a:lnTo>
                    <a:pt x="475203" y="245641"/>
                  </a:lnTo>
                  <a:lnTo>
                    <a:pt x="501403" y="275933"/>
                  </a:lnTo>
                  <a:lnTo>
                    <a:pt x="532422" y="341056"/>
                  </a:lnTo>
                  <a:lnTo>
                    <a:pt x="536448" y="375285"/>
                  </a:lnTo>
                  <a:lnTo>
                    <a:pt x="536448" y="294005"/>
                  </a:lnTo>
                  <a:lnTo>
                    <a:pt x="520608" y="226557"/>
                  </a:lnTo>
                  <a:lnTo>
                    <a:pt x="475203" y="164353"/>
                  </a:lnTo>
                  <a:lnTo>
                    <a:pt x="442404" y="135969"/>
                  </a:lnTo>
                  <a:lnTo>
                    <a:pt x="403402" y="109799"/>
                  </a:lnTo>
                  <a:lnTo>
                    <a:pt x="358594" y="86143"/>
                  </a:lnTo>
                  <a:lnTo>
                    <a:pt x="308376" y="65303"/>
                  </a:lnTo>
                  <a:lnTo>
                    <a:pt x="253144" y="47579"/>
                  </a:lnTo>
                  <a:lnTo>
                    <a:pt x="193293" y="33274"/>
                  </a:lnTo>
                  <a:lnTo>
                    <a:pt x="19329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460992" y="3200272"/>
              <a:ext cx="536575" cy="320675"/>
            </a:xfrm>
            <a:custGeom>
              <a:avLst/>
              <a:gdLst/>
              <a:ahLst/>
              <a:cxnLst/>
              <a:rect l="l" t="t" r="r" b="b"/>
              <a:pathLst>
                <a:path w="536575" h="320675">
                  <a:moveTo>
                    <a:pt x="530732" y="0"/>
                  </a:moveTo>
                  <a:lnTo>
                    <a:pt x="500098" y="60547"/>
                  </a:lnTo>
                  <a:lnTo>
                    <a:pt x="446093" y="114614"/>
                  </a:lnTo>
                  <a:lnTo>
                    <a:pt x="411330" y="138764"/>
                  </a:lnTo>
                  <a:lnTo>
                    <a:pt x="371929" y="160752"/>
                  </a:lnTo>
                  <a:lnTo>
                    <a:pt x="328292" y="180395"/>
                  </a:lnTo>
                  <a:lnTo>
                    <a:pt x="280820" y="197513"/>
                  </a:lnTo>
                  <a:lnTo>
                    <a:pt x="229915" y="211925"/>
                  </a:lnTo>
                  <a:lnTo>
                    <a:pt x="175979" y="223449"/>
                  </a:lnTo>
                  <a:lnTo>
                    <a:pt x="119414" y="231905"/>
                  </a:lnTo>
                  <a:lnTo>
                    <a:pt x="60620" y="237111"/>
                  </a:lnTo>
                  <a:lnTo>
                    <a:pt x="0" y="238887"/>
                  </a:lnTo>
                  <a:lnTo>
                    <a:pt x="0" y="320166"/>
                  </a:lnTo>
                  <a:lnTo>
                    <a:pt x="39147" y="319420"/>
                  </a:lnTo>
                  <a:lnTo>
                    <a:pt x="78104" y="317246"/>
                  </a:lnTo>
                  <a:lnTo>
                    <a:pt x="139473" y="310639"/>
                  </a:lnTo>
                  <a:lnTo>
                    <a:pt x="197730" y="300612"/>
                  </a:lnTo>
                  <a:lnTo>
                    <a:pt x="252537" y="287402"/>
                  </a:lnTo>
                  <a:lnTo>
                    <a:pt x="303554" y="271246"/>
                  </a:lnTo>
                  <a:lnTo>
                    <a:pt x="350444" y="252383"/>
                  </a:lnTo>
                  <a:lnTo>
                    <a:pt x="392866" y="231051"/>
                  </a:lnTo>
                  <a:lnTo>
                    <a:pt x="430482" y="207486"/>
                  </a:lnTo>
                  <a:lnTo>
                    <a:pt x="462952" y="181926"/>
                  </a:lnTo>
                  <a:lnTo>
                    <a:pt x="489938" y="154610"/>
                  </a:lnTo>
                  <a:lnTo>
                    <a:pt x="526100" y="95659"/>
                  </a:lnTo>
                  <a:lnTo>
                    <a:pt x="536255" y="32533"/>
                  </a:lnTo>
                  <a:lnTo>
                    <a:pt x="530732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3988" y="3469969"/>
            <a:ext cx="368744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ADMIN</a:t>
            </a:r>
            <a:r>
              <a:rPr dirty="0" sz="2900" spc="300" b="1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110" b="1">
                <a:solidFill>
                  <a:srgbClr val="FFFFFF"/>
                </a:solidFill>
                <a:latin typeface="Arial Black"/>
                <a:cs typeface="Arial Black"/>
              </a:rPr>
              <a:t>HUNTING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6096000" y="3703065"/>
            <a:ext cx="4276725" cy="9525"/>
          </a:xfrm>
          <a:custGeom>
            <a:avLst/>
            <a:gdLst/>
            <a:ahLst/>
            <a:cxnLst/>
            <a:rect l="l" t="t" r="r" b="b"/>
            <a:pathLst>
              <a:path w="4276725" h="9525">
                <a:moveTo>
                  <a:pt x="4276344" y="0"/>
                </a:moveTo>
                <a:lnTo>
                  <a:pt x="0" y="0"/>
                </a:lnTo>
                <a:lnTo>
                  <a:pt x="0" y="9143"/>
                </a:lnTo>
                <a:lnTo>
                  <a:pt x="4276344" y="9143"/>
                </a:lnTo>
                <a:lnTo>
                  <a:pt x="4276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84823" y="3548329"/>
            <a:ext cx="4297680" cy="2565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1-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accounts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84823" y="4080128"/>
            <a:ext cx="5099685" cy="1315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110"/>
              </a:spcBef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privileges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AutoNum type="arabicPlain" startAt="2"/>
            </a:pPr>
            <a:endParaRPr sz="205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(or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privileged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users)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credentials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AutoNum type="arabicPlain" startAt="2"/>
            </a:pPr>
            <a:endParaRPr sz="2050">
              <a:latin typeface="Arial"/>
              <a:cs typeface="Arial"/>
            </a:endParaRPr>
          </a:p>
          <a:p>
            <a:pPr marL="234950" indent="-222885">
              <a:lnSpc>
                <a:spcPct val="100000"/>
              </a:lnSpc>
              <a:buAutoNum type="arabicPlain" startAt="2"/>
              <a:tabLst>
                <a:tab pos="235585" algn="l"/>
              </a:tabLst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Grab</a:t>
            </a:r>
            <a:r>
              <a:rPr dirty="0" sz="15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hashes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use/crack</a:t>
            </a:r>
            <a:r>
              <a:rPr dirty="0" sz="1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84823" y="1482293"/>
            <a:ext cx="2527935" cy="2857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/>
              <a:t>Local</a:t>
            </a:r>
            <a:r>
              <a:rPr dirty="0" sz="1700" spc="-40"/>
              <a:t> </a:t>
            </a:r>
            <a:r>
              <a:rPr dirty="0" sz="1700"/>
              <a:t>admin</a:t>
            </a:r>
            <a:r>
              <a:rPr dirty="0" sz="1700" spc="-45"/>
              <a:t> </a:t>
            </a:r>
            <a:r>
              <a:rPr dirty="0" sz="1700" spc="-10"/>
              <a:t>required</a:t>
            </a:r>
            <a:endParaRPr sz="1700"/>
          </a:p>
        </p:txBody>
      </p:sp>
      <p:sp>
        <p:nvSpPr>
          <p:cNvPr id="7" name="object 7" descr=""/>
          <p:cNvSpPr txBox="1"/>
          <p:nvPr/>
        </p:nvSpPr>
        <p:spPr>
          <a:xfrm>
            <a:off x="6084823" y="1851786"/>
            <a:ext cx="4846955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Prerequisite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5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5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355230" y="2916935"/>
            <a:ext cx="6523355" cy="3169920"/>
            <a:chOff x="5355230" y="2916935"/>
            <a:chExt cx="6523355" cy="3169920"/>
          </a:xfrm>
        </p:grpSpPr>
        <p:sp>
          <p:nvSpPr>
            <p:cNvPr id="9" name="object 9" descr=""/>
            <p:cNvSpPr/>
            <p:nvPr/>
          </p:nvSpPr>
          <p:spPr>
            <a:xfrm>
              <a:off x="5355335" y="4321301"/>
              <a:ext cx="1704339" cy="1674495"/>
            </a:xfrm>
            <a:custGeom>
              <a:avLst/>
              <a:gdLst/>
              <a:ahLst/>
              <a:cxnLst/>
              <a:rect l="l" t="t" r="r" b="b"/>
              <a:pathLst>
                <a:path w="1704340" h="1674495">
                  <a:moveTo>
                    <a:pt x="0" y="0"/>
                  </a:moveTo>
                  <a:lnTo>
                    <a:pt x="0" y="258318"/>
                  </a:lnTo>
                  <a:lnTo>
                    <a:pt x="895" y="304009"/>
                  </a:lnTo>
                  <a:lnTo>
                    <a:pt x="3568" y="349424"/>
                  </a:lnTo>
                  <a:lnTo>
                    <a:pt x="7994" y="394535"/>
                  </a:lnTo>
                  <a:lnTo>
                    <a:pt x="14151" y="439315"/>
                  </a:lnTo>
                  <a:lnTo>
                    <a:pt x="22016" y="483736"/>
                  </a:lnTo>
                  <a:lnTo>
                    <a:pt x="31566" y="527771"/>
                  </a:lnTo>
                  <a:lnTo>
                    <a:pt x="42778" y="571392"/>
                  </a:lnTo>
                  <a:lnTo>
                    <a:pt x="55629" y="614572"/>
                  </a:lnTo>
                  <a:lnTo>
                    <a:pt x="70097" y="657283"/>
                  </a:lnTo>
                  <a:lnTo>
                    <a:pt x="86158" y="699498"/>
                  </a:lnTo>
                  <a:lnTo>
                    <a:pt x="103790" y="741189"/>
                  </a:lnTo>
                  <a:lnTo>
                    <a:pt x="122970" y="782329"/>
                  </a:lnTo>
                  <a:lnTo>
                    <a:pt x="143674" y="822890"/>
                  </a:lnTo>
                  <a:lnTo>
                    <a:pt x="165880" y="862844"/>
                  </a:lnTo>
                  <a:lnTo>
                    <a:pt x="189566" y="902165"/>
                  </a:lnTo>
                  <a:lnTo>
                    <a:pt x="214707" y="940824"/>
                  </a:lnTo>
                  <a:lnTo>
                    <a:pt x="241282" y="978795"/>
                  </a:lnTo>
                  <a:lnTo>
                    <a:pt x="269267" y="1016049"/>
                  </a:lnTo>
                  <a:lnTo>
                    <a:pt x="298640" y="1052560"/>
                  </a:lnTo>
                  <a:lnTo>
                    <a:pt x="329377" y="1088299"/>
                  </a:lnTo>
                  <a:lnTo>
                    <a:pt x="361457" y="1123239"/>
                  </a:lnTo>
                  <a:lnTo>
                    <a:pt x="394855" y="1157353"/>
                  </a:lnTo>
                  <a:lnTo>
                    <a:pt x="429549" y="1190613"/>
                  </a:lnTo>
                  <a:lnTo>
                    <a:pt x="465516" y="1222992"/>
                  </a:lnTo>
                  <a:lnTo>
                    <a:pt x="502733" y="1254461"/>
                  </a:lnTo>
                  <a:lnTo>
                    <a:pt x="541178" y="1284995"/>
                  </a:lnTo>
                  <a:lnTo>
                    <a:pt x="580827" y="1314564"/>
                  </a:lnTo>
                  <a:lnTo>
                    <a:pt x="621657" y="1343143"/>
                  </a:lnTo>
                  <a:lnTo>
                    <a:pt x="663646" y="1370702"/>
                  </a:lnTo>
                  <a:lnTo>
                    <a:pt x="706771" y="1397215"/>
                  </a:lnTo>
                  <a:lnTo>
                    <a:pt x="751009" y="1422654"/>
                  </a:lnTo>
                  <a:lnTo>
                    <a:pt x="796337" y="1446991"/>
                  </a:lnTo>
                  <a:lnTo>
                    <a:pt x="842732" y="1470200"/>
                  </a:lnTo>
                  <a:lnTo>
                    <a:pt x="890172" y="1492253"/>
                  </a:lnTo>
                  <a:lnTo>
                    <a:pt x="938632" y="1513121"/>
                  </a:lnTo>
                  <a:lnTo>
                    <a:pt x="988091" y="1532778"/>
                  </a:lnTo>
                  <a:lnTo>
                    <a:pt x="1038526" y="1551196"/>
                  </a:lnTo>
                  <a:lnTo>
                    <a:pt x="1089914" y="1568348"/>
                  </a:lnTo>
                  <a:lnTo>
                    <a:pt x="1089914" y="1674253"/>
                  </a:lnTo>
                  <a:lnTo>
                    <a:pt x="1703832" y="1533537"/>
                  </a:lnTo>
                  <a:lnTo>
                    <a:pt x="1089914" y="1204087"/>
                  </a:lnTo>
                  <a:lnTo>
                    <a:pt x="1089914" y="1310030"/>
                  </a:lnTo>
                  <a:lnTo>
                    <a:pt x="1038526" y="1292882"/>
                  </a:lnTo>
                  <a:lnTo>
                    <a:pt x="988091" y="1274467"/>
                  </a:lnTo>
                  <a:lnTo>
                    <a:pt x="938632" y="1254813"/>
                  </a:lnTo>
                  <a:lnTo>
                    <a:pt x="890172" y="1233947"/>
                  </a:lnTo>
                  <a:lnTo>
                    <a:pt x="842732" y="1211897"/>
                  </a:lnTo>
                  <a:lnTo>
                    <a:pt x="796337" y="1188691"/>
                  </a:lnTo>
                  <a:lnTo>
                    <a:pt x="751009" y="1164354"/>
                  </a:lnTo>
                  <a:lnTo>
                    <a:pt x="706771" y="1138917"/>
                  </a:lnTo>
                  <a:lnTo>
                    <a:pt x="663646" y="1112405"/>
                  </a:lnTo>
                  <a:lnTo>
                    <a:pt x="621657" y="1084846"/>
                  </a:lnTo>
                  <a:lnTo>
                    <a:pt x="580827" y="1056269"/>
                  </a:lnTo>
                  <a:lnTo>
                    <a:pt x="541178" y="1026699"/>
                  </a:lnTo>
                  <a:lnTo>
                    <a:pt x="502733" y="996166"/>
                  </a:lnTo>
                  <a:lnTo>
                    <a:pt x="465516" y="964696"/>
                  </a:lnTo>
                  <a:lnTo>
                    <a:pt x="429549" y="932317"/>
                  </a:lnTo>
                  <a:lnTo>
                    <a:pt x="394855" y="899056"/>
                  </a:lnTo>
                  <a:lnTo>
                    <a:pt x="361457" y="864942"/>
                  </a:lnTo>
                  <a:lnTo>
                    <a:pt x="329377" y="830001"/>
                  </a:lnTo>
                  <a:lnTo>
                    <a:pt x="298640" y="794261"/>
                  </a:lnTo>
                  <a:lnTo>
                    <a:pt x="269267" y="757749"/>
                  </a:lnTo>
                  <a:lnTo>
                    <a:pt x="241282" y="720494"/>
                  </a:lnTo>
                  <a:lnTo>
                    <a:pt x="214707" y="682522"/>
                  </a:lnTo>
                  <a:lnTo>
                    <a:pt x="189566" y="643861"/>
                  </a:lnTo>
                  <a:lnTo>
                    <a:pt x="165880" y="604539"/>
                  </a:lnTo>
                  <a:lnTo>
                    <a:pt x="143674" y="564583"/>
                  </a:lnTo>
                  <a:lnTo>
                    <a:pt x="122970" y="524021"/>
                  </a:lnTo>
                  <a:lnTo>
                    <a:pt x="103790" y="482880"/>
                  </a:lnTo>
                  <a:lnTo>
                    <a:pt x="86158" y="441188"/>
                  </a:lnTo>
                  <a:lnTo>
                    <a:pt x="70097" y="398972"/>
                  </a:lnTo>
                  <a:lnTo>
                    <a:pt x="55629" y="356260"/>
                  </a:lnTo>
                  <a:lnTo>
                    <a:pt x="42778" y="313079"/>
                  </a:lnTo>
                  <a:lnTo>
                    <a:pt x="31566" y="269456"/>
                  </a:lnTo>
                  <a:lnTo>
                    <a:pt x="22016" y="225421"/>
                  </a:lnTo>
                  <a:lnTo>
                    <a:pt x="14151" y="180999"/>
                  </a:lnTo>
                  <a:lnTo>
                    <a:pt x="7994" y="136218"/>
                  </a:lnTo>
                  <a:lnTo>
                    <a:pt x="3568" y="91106"/>
                  </a:lnTo>
                  <a:lnTo>
                    <a:pt x="895" y="45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355230" y="2916935"/>
              <a:ext cx="1704339" cy="1533525"/>
            </a:xfrm>
            <a:custGeom>
              <a:avLst/>
              <a:gdLst/>
              <a:ahLst/>
              <a:cxnLst/>
              <a:rect l="l" t="t" r="r" b="b"/>
              <a:pathLst>
                <a:path w="1704340" h="1533525">
                  <a:moveTo>
                    <a:pt x="1703937" y="0"/>
                  </a:moveTo>
                  <a:lnTo>
                    <a:pt x="1664698" y="379"/>
                  </a:lnTo>
                  <a:lnTo>
                    <a:pt x="1625482" y="1508"/>
                  </a:lnTo>
                  <a:lnTo>
                    <a:pt x="1586315" y="3375"/>
                  </a:lnTo>
                  <a:lnTo>
                    <a:pt x="1547219" y="5968"/>
                  </a:lnTo>
                  <a:lnTo>
                    <a:pt x="1494448" y="10659"/>
                  </a:lnTo>
                  <a:lnTo>
                    <a:pt x="1442228" y="16637"/>
                  </a:lnTo>
                  <a:lnTo>
                    <a:pt x="1390579" y="23881"/>
                  </a:lnTo>
                  <a:lnTo>
                    <a:pt x="1339523" y="32370"/>
                  </a:lnTo>
                  <a:lnTo>
                    <a:pt x="1289081" y="42083"/>
                  </a:lnTo>
                  <a:lnTo>
                    <a:pt x="1239274" y="52998"/>
                  </a:lnTo>
                  <a:lnTo>
                    <a:pt x="1190123" y="65096"/>
                  </a:lnTo>
                  <a:lnTo>
                    <a:pt x="1141650" y="78353"/>
                  </a:lnTo>
                  <a:lnTo>
                    <a:pt x="1093877" y="92750"/>
                  </a:lnTo>
                  <a:lnTo>
                    <a:pt x="1046824" y="108265"/>
                  </a:lnTo>
                  <a:lnTo>
                    <a:pt x="1000512" y="124878"/>
                  </a:lnTo>
                  <a:lnTo>
                    <a:pt x="954964" y="142566"/>
                  </a:lnTo>
                  <a:lnTo>
                    <a:pt x="910200" y="161309"/>
                  </a:lnTo>
                  <a:lnTo>
                    <a:pt x="866241" y="181086"/>
                  </a:lnTo>
                  <a:lnTo>
                    <a:pt x="823110" y="201875"/>
                  </a:lnTo>
                  <a:lnTo>
                    <a:pt x="780826" y="223656"/>
                  </a:lnTo>
                  <a:lnTo>
                    <a:pt x="739413" y="246408"/>
                  </a:lnTo>
                  <a:lnTo>
                    <a:pt x="698890" y="270108"/>
                  </a:lnTo>
                  <a:lnTo>
                    <a:pt x="659279" y="294737"/>
                  </a:lnTo>
                  <a:lnTo>
                    <a:pt x="620602" y="320273"/>
                  </a:lnTo>
                  <a:lnTo>
                    <a:pt x="582879" y="346694"/>
                  </a:lnTo>
                  <a:lnTo>
                    <a:pt x="546133" y="373981"/>
                  </a:lnTo>
                  <a:lnTo>
                    <a:pt x="510384" y="402111"/>
                  </a:lnTo>
                  <a:lnTo>
                    <a:pt x="475653" y="431063"/>
                  </a:lnTo>
                  <a:lnTo>
                    <a:pt x="441963" y="460817"/>
                  </a:lnTo>
                  <a:lnTo>
                    <a:pt x="409334" y="491351"/>
                  </a:lnTo>
                  <a:lnTo>
                    <a:pt x="377787" y="522644"/>
                  </a:lnTo>
                  <a:lnTo>
                    <a:pt x="347344" y="554676"/>
                  </a:lnTo>
                  <a:lnTo>
                    <a:pt x="318027" y="587424"/>
                  </a:lnTo>
                  <a:lnTo>
                    <a:pt x="289855" y="620868"/>
                  </a:lnTo>
                  <a:lnTo>
                    <a:pt x="262852" y="654986"/>
                  </a:lnTo>
                  <a:lnTo>
                    <a:pt x="237038" y="689758"/>
                  </a:lnTo>
                  <a:lnTo>
                    <a:pt x="212434" y="725163"/>
                  </a:lnTo>
                  <a:lnTo>
                    <a:pt x="189062" y="761178"/>
                  </a:lnTo>
                  <a:lnTo>
                    <a:pt x="166943" y="797784"/>
                  </a:lnTo>
                  <a:lnTo>
                    <a:pt x="146098" y="834959"/>
                  </a:lnTo>
                  <a:lnTo>
                    <a:pt x="126549" y="872682"/>
                  </a:lnTo>
                  <a:lnTo>
                    <a:pt x="108316" y="910931"/>
                  </a:lnTo>
                  <a:lnTo>
                    <a:pt x="91422" y="949687"/>
                  </a:lnTo>
                  <a:lnTo>
                    <a:pt x="75887" y="988926"/>
                  </a:lnTo>
                  <a:lnTo>
                    <a:pt x="61733" y="1028630"/>
                  </a:lnTo>
                  <a:lnTo>
                    <a:pt x="48982" y="1068775"/>
                  </a:lnTo>
                  <a:lnTo>
                    <a:pt x="37653" y="1109342"/>
                  </a:lnTo>
                  <a:lnTo>
                    <a:pt x="27770" y="1150308"/>
                  </a:lnTo>
                  <a:lnTo>
                    <a:pt x="19352" y="1191654"/>
                  </a:lnTo>
                  <a:lnTo>
                    <a:pt x="12422" y="1233357"/>
                  </a:lnTo>
                  <a:lnTo>
                    <a:pt x="7000" y="1275397"/>
                  </a:lnTo>
                  <a:lnTo>
                    <a:pt x="3108" y="1317753"/>
                  </a:lnTo>
                  <a:lnTo>
                    <a:pt x="768" y="1360403"/>
                  </a:lnTo>
                  <a:lnTo>
                    <a:pt x="0" y="1403326"/>
                  </a:lnTo>
                  <a:lnTo>
                    <a:pt x="825" y="1446502"/>
                  </a:lnTo>
                  <a:lnTo>
                    <a:pt x="3266" y="1489908"/>
                  </a:lnTo>
                  <a:lnTo>
                    <a:pt x="7344" y="1533525"/>
                  </a:lnTo>
                  <a:lnTo>
                    <a:pt x="12979" y="1490381"/>
                  </a:lnTo>
                  <a:lnTo>
                    <a:pt x="20161" y="1447664"/>
                  </a:lnTo>
                  <a:lnTo>
                    <a:pt x="28865" y="1405390"/>
                  </a:lnTo>
                  <a:lnTo>
                    <a:pt x="39066" y="1363580"/>
                  </a:lnTo>
                  <a:lnTo>
                    <a:pt x="50740" y="1322250"/>
                  </a:lnTo>
                  <a:lnTo>
                    <a:pt x="63863" y="1281420"/>
                  </a:lnTo>
                  <a:lnTo>
                    <a:pt x="78410" y="1241108"/>
                  </a:lnTo>
                  <a:lnTo>
                    <a:pt x="94357" y="1201332"/>
                  </a:lnTo>
                  <a:lnTo>
                    <a:pt x="111679" y="1162110"/>
                  </a:lnTo>
                  <a:lnTo>
                    <a:pt x="130352" y="1123462"/>
                  </a:lnTo>
                  <a:lnTo>
                    <a:pt x="150351" y="1085405"/>
                  </a:lnTo>
                  <a:lnTo>
                    <a:pt x="171651" y="1047957"/>
                  </a:lnTo>
                  <a:lnTo>
                    <a:pt x="194229" y="1011137"/>
                  </a:lnTo>
                  <a:lnTo>
                    <a:pt x="218060" y="974964"/>
                  </a:lnTo>
                  <a:lnTo>
                    <a:pt x="243119" y="939456"/>
                  </a:lnTo>
                  <a:lnTo>
                    <a:pt x="269382" y="904631"/>
                  </a:lnTo>
                  <a:lnTo>
                    <a:pt x="296825" y="870507"/>
                  </a:lnTo>
                  <a:lnTo>
                    <a:pt x="325422" y="837104"/>
                  </a:lnTo>
                  <a:lnTo>
                    <a:pt x="355150" y="804439"/>
                  </a:lnTo>
                  <a:lnTo>
                    <a:pt x="385984" y="772530"/>
                  </a:lnTo>
                  <a:lnTo>
                    <a:pt x="417900" y="741397"/>
                  </a:lnTo>
                  <a:lnTo>
                    <a:pt x="450873" y="711057"/>
                  </a:lnTo>
                  <a:lnTo>
                    <a:pt x="484878" y="681529"/>
                  </a:lnTo>
                  <a:lnTo>
                    <a:pt x="519891" y="652831"/>
                  </a:lnTo>
                  <a:lnTo>
                    <a:pt x="555888" y="624982"/>
                  </a:lnTo>
                  <a:lnTo>
                    <a:pt x="592845" y="598000"/>
                  </a:lnTo>
                  <a:lnTo>
                    <a:pt x="630736" y="571904"/>
                  </a:lnTo>
                  <a:lnTo>
                    <a:pt x="669537" y="546711"/>
                  </a:lnTo>
                  <a:lnTo>
                    <a:pt x="709224" y="522440"/>
                  </a:lnTo>
                  <a:lnTo>
                    <a:pt x="749772" y="499110"/>
                  </a:lnTo>
                  <a:lnTo>
                    <a:pt x="791158" y="476738"/>
                  </a:lnTo>
                  <a:lnTo>
                    <a:pt x="833355" y="455344"/>
                  </a:lnTo>
                  <a:lnTo>
                    <a:pt x="876341" y="434946"/>
                  </a:lnTo>
                  <a:lnTo>
                    <a:pt x="920090" y="415561"/>
                  </a:lnTo>
                  <a:lnTo>
                    <a:pt x="964578" y="397209"/>
                  </a:lnTo>
                  <a:lnTo>
                    <a:pt x="1009780" y="379908"/>
                  </a:lnTo>
                  <a:lnTo>
                    <a:pt x="1055673" y="363676"/>
                  </a:lnTo>
                  <a:lnTo>
                    <a:pt x="1102231" y="348531"/>
                  </a:lnTo>
                  <a:lnTo>
                    <a:pt x="1149430" y="334493"/>
                  </a:lnTo>
                  <a:lnTo>
                    <a:pt x="1197246" y="321579"/>
                  </a:lnTo>
                  <a:lnTo>
                    <a:pt x="1245654" y="309807"/>
                  </a:lnTo>
                  <a:lnTo>
                    <a:pt x="1294630" y="299197"/>
                  </a:lnTo>
                  <a:lnTo>
                    <a:pt x="1344149" y="289766"/>
                  </a:lnTo>
                  <a:lnTo>
                    <a:pt x="1394187" y="281533"/>
                  </a:lnTo>
                  <a:lnTo>
                    <a:pt x="1444719" y="274516"/>
                  </a:lnTo>
                  <a:lnTo>
                    <a:pt x="1495720" y="268733"/>
                  </a:lnTo>
                  <a:lnTo>
                    <a:pt x="1547168" y="264204"/>
                  </a:lnTo>
                  <a:lnTo>
                    <a:pt x="1599036" y="260946"/>
                  </a:lnTo>
                  <a:lnTo>
                    <a:pt x="1651300" y="258978"/>
                  </a:lnTo>
                  <a:lnTo>
                    <a:pt x="1703937" y="258317"/>
                  </a:lnTo>
                  <a:lnTo>
                    <a:pt x="1703937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174223" y="3008248"/>
              <a:ext cx="1704339" cy="1674495"/>
            </a:xfrm>
            <a:custGeom>
              <a:avLst/>
              <a:gdLst/>
              <a:ahLst/>
              <a:cxnLst/>
              <a:rect l="l" t="t" r="r" b="b"/>
              <a:pathLst>
                <a:path w="1704340" h="1674495">
                  <a:moveTo>
                    <a:pt x="613918" y="0"/>
                  </a:moveTo>
                  <a:lnTo>
                    <a:pt x="0" y="140715"/>
                  </a:lnTo>
                  <a:lnTo>
                    <a:pt x="613918" y="470153"/>
                  </a:lnTo>
                  <a:lnTo>
                    <a:pt x="613918" y="364236"/>
                  </a:lnTo>
                  <a:lnTo>
                    <a:pt x="665305" y="381381"/>
                  </a:lnTo>
                  <a:lnTo>
                    <a:pt x="715740" y="399794"/>
                  </a:lnTo>
                  <a:lnTo>
                    <a:pt x="765199" y="419447"/>
                  </a:lnTo>
                  <a:lnTo>
                    <a:pt x="813659" y="440311"/>
                  </a:lnTo>
                  <a:lnTo>
                    <a:pt x="861099" y="462359"/>
                  </a:lnTo>
                  <a:lnTo>
                    <a:pt x="907494" y="485565"/>
                  </a:lnTo>
                  <a:lnTo>
                    <a:pt x="952822" y="509899"/>
                  </a:lnTo>
                  <a:lnTo>
                    <a:pt x="997060" y="535336"/>
                  </a:lnTo>
                  <a:lnTo>
                    <a:pt x="1040185" y="561846"/>
                  </a:lnTo>
                  <a:lnTo>
                    <a:pt x="1082174" y="589404"/>
                  </a:lnTo>
                  <a:lnTo>
                    <a:pt x="1123004" y="617981"/>
                  </a:lnTo>
                  <a:lnTo>
                    <a:pt x="1162653" y="647549"/>
                  </a:lnTo>
                  <a:lnTo>
                    <a:pt x="1201098" y="678081"/>
                  </a:lnTo>
                  <a:lnTo>
                    <a:pt x="1238315" y="709550"/>
                  </a:lnTo>
                  <a:lnTo>
                    <a:pt x="1274282" y="741929"/>
                  </a:lnTo>
                  <a:lnTo>
                    <a:pt x="1308976" y="775189"/>
                  </a:lnTo>
                  <a:lnTo>
                    <a:pt x="1342374" y="809303"/>
                  </a:lnTo>
                  <a:lnTo>
                    <a:pt x="1374454" y="844243"/>
                  </a:lnTo>
                  <a:lnTo>
                    <a:pt x="1405191" y="879983"/>
                  </a:lnTo>
                  <a:lnTo>
                    <a:pt x="1434564" y="916493"/>
                  </a:lnTo>
                  <a:lnTo>
                    <a:pt x="1462549" y="953748"/>
                  </a:lnTo>
                  <a:lnTo>
                    <a:pt x="1489124" y="991720"/>
                  </a:lnTo>
                  <a:lnTo>
                    <a:pt x="1514265" y="1030380"/>
                  </a:lnTo>
                  <a:lnTo>
                    <a:pt x="1537951" y="1069702"/>
                  </a:lnTo>
                  <a:lnTo>
                    <a:pt x="1560157" y="1109658"/>
                  </a:lnTo>
                  <a:lnTo>
                    <a:pt x="1580861" y="1150220"/>
                  </a:lnTo>
                  <a:lnTo>
                    <a:pt x="1600041" y="1191360"/>
                  </a:lnTo>
                  <a:lnTo>
                    <a:pt x="1617673" y="1233053"/>
                  </a:lnTo>
                  <a:lnTo>
                    <a:pt x="1633734" y="1275268"/>
                  </a:lnTo>
                  <a:lnTo>
                    <a:pt x="1648202" y="1317981"/>
                  </a:lnTo>
                  <a:lnTo>
                    <a:pt x="1661053" y="1361162"/>
                  </a:lnTo>
                  <a:lnTo>
                    <a:pt x="1672265" y="1404784"/>
                  </a:lnTo>
                  <a:lnTo>
                    <a:pt x="1681815" y="1448819"/>
                  </a:lnTo>
                  <a:lnTo>
                    <a:pt x="1689680" y="1493241"/>
                  </a:lnTo>
                  <a:lnTo>
                    <a:pt x="1695837" y="1538022"/>
                  </a:lnTo>
                  <a:lnTo>
                    <a:pt x="1700263" y="1583134"/>
                  </a:lnTo>
                  <a:lnTo>
                    <a:pt x="1702936" y="1628549"/>
                  </a:lnTo>
                  <a:lnTo>
                    <a:pt x="1703831" y="1674240"/>
                  </a:lnTo>
                  <a:lnTo>
                    <a:pt x="1703831" y="1415923"/>
                  </a:lnTo>
                  <a:lnTo>
                    <a:pt x="1702936" y="1370231"/>
                  </a:lnTo>
                  <a:lnTo>
                    <a:pt x="1700263" y="1324816"/>
                  </a:lnTo>
                  <a:lnTo>
                    <a:pt x="1695837" y="1279704"/>
                  </a:lnTo>
                  <a:lnTo>
                    <a:pt x="1689680" y="1234923"/>
                  </a:lnTo>
                  <a:lnTo>
                    <a:pt x="1681815" y="1190501"/>
                  </a:lnTo>
                  <a:lnTo>
                    <a:pt x="1672265" y="1146466"/>
                  </a:lnTo>
                  <a:lnTo>
                    <a:pt x="1661053" y="1102844"/>
                  </a:lnTo>
                  <a:lnTo>
                    <a:pt x="1648202" y="1059663"/>
                  </a:lnTo>
                  <a:lnTo>
                    <a:pt x="1633734" y="1016950"/>
                  </a:lnTo>
                  <a:lnTo>
                    <a:pt x="1617673" y="974735"/>
                  </a:lnTo>
                  <a:lnTo>
                    <a:pt x="1600041" y="933042"/>
                  </a:lnTo>
                  <a:lnTo>
                    <a:pt x="1580861" y="891902"/>
                  </a:lnTo>
                  <a:lnTo>
                    <a:pt x="1560157" y="851340"/>
                  </a:lnTo>
                  <a:lnTo>
                    <a:pt x="1537951" y="811384"/>
                  </a:lnTo>
                  <a:lnTo>
                    <a:pt x="1514265" y="772062"/>
                  </a:lnTo>
                  <a:lnTo>
                    <a:pt x="1489124" y="733402"/>
                  </a:lnTo>
                  <a:lnTo>
                    <a:pt x="1462549" y="695430"/>
                  </a:lnTo>
                  <a:lnTo>
                    <a:pt x="1434564" y="658175"/>
                  </a:lnTo>
                  <a:lnTo>
                    <a:pt x="1405191" y="621665"/>
                  </a:lnTo>
                  <a:lnTo>
                    <a:pt x="1374454" y="585925"/>
                  </a:lnTo>
                  <a:lnTo>
                    <a:pt x="1342374" y="550985"/>
                  </a:lnTo>
                  <a:lnTo>
                    <a:pt x="1308976" y="516871"/>
                  </a:lnTo>
                  <a:lnTo>
                    <a:pt x="1274282" y="483611"/>
                  </a:lnTo>
                  <a:lnTo>
                    <a:pt x="1238315" y="451232"/>
                  </a:lnTo>
                  <a:lnTo>
                    <a:pt x="1201098" y="419763"/>
                  </a:lnTo>
                  <a:lnTo>
                    <a:pt x="1162653" y="389231"/>
                  </a:lnTo>
                  <a:lnTo>
                    <a:pt x="1123004" y="359663"/>
                  </a:lnTo>
                  <a:lnTo>
                    <a:pt x="1082174" y="331086"/>
                  </a:lnTo>
                  <a:lnTo>
                    <a:pt x="1040185" y="303528"/>
                  </a:lnTo>
                  <a:lnTo>
                    <a:pt x="997060" y="277018"/>
                  </a:lnTo>
                  <a:lnTo>
                    <a:pt x="952822" y="251581"/>
                  </a:lnTo>
                  <a:lnTo>
                    <a:pt x="907494" y="227247"/>
                  </a:lnTo>
                  <a:lnTo>
                    <a:pt x="861099" y="204041"/>
                  </a:lnTo>
                  <a:lnTo>
                    <a:pt x="813659" y="181993"/>
                  </a:lnTo>
                  <a:lnTo>
                    <a:pt x="765199" y="161129"/>
                  </a:lnTo>
                  <a:lnTo>
                    <a:pt x="715740" y="141476"/>
                  </a:lnTo>
                  <a:lnTo>
                    <a:pt x="665305" y="123063"/>
                  </a:lnTo>
                  <a:lnTo>
                    <a:pt x="613918" y="105917"/>
                  </a:lnTo>
                  <a:lnTo>
                    <a:pt x="61391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174223" y="4553330"/>
              <a:ext cx="1704339" cy="1533525"/>
            </a:xfrm>
            <a:custGeom>
              <a:avLst/>
              <a:gdLst/>
              <a:ahLst/>
              <a:cxnLst/>
              <a:rect l="l" t="t" r="r" b="b"/>
              <a:pathLst>
                <a:path w="1704340" h="1533525">
                  <a:moveTo>
                    <a:pt x="1696593" y="0"/>
                  </a:moveTo>
                  <a:lnTo>
                    <a:pt x="1690957" y="43143"/>
                  </a:lnTo>
                  <a:lnTo>
                    <a:pt x="1683775" y="85860"/>
                  </a:lnTo>
                  <a:lnTo>
                    <a:pt x="1675072" y="128134"/>
                  </a:lnTo>
                  <a:lnTo>
                    <a:pt x="1664870" y="169944"/>
                  </a:lnTo>
                  <a:lnTo>
                    <a:pt x="1653196" y="211274"/>
                  </a:lnTo>
                  <a:lnTo>
                    <a:pt x="1640073" y="252104"/>
                  </a:lnTo>
                  <a:lnTo>
                    <a:pt x="1625526" y="292416"/>
                  </a:lnTo>
                  <a:lnTo>
                    <a:pt x="1609579" y="332192"/>
                  </a:lnTo>
                  <a:lnTo>
                    <a:pt x="1592257" y="371414"/>
                  </a:lnTo>
                  <a:lnTo>
                    <a:pt x="1573584" y="410062"/>
                  </a:lnTo>
                  <a:lnTo>
                    <a:pt x="1553585" y="448119"/>
                  </a:lnTo>
                  <a:lnTo>
                    <a:pt x="1532285" y="485567"/>
                  </a:lnTo>
                  <a:lnTo>
                    <a:pt x="1509707" y="522387"/>
                  </a:lnTo>
                  <a:lnTo>
                    <a:pt x="1485876" y="558560"/>
                  </a:lnTo>
                  <a:lnTo>
                    <a:pt x="1460817" y="594068"/>
                  </a:lnTo>
                  <a:lnTo>
                    <a:pt x="1434554" y="628893"/>
                  </a:lnTo>
                  <a:lnTo>
                    <a:pt x="1407111" y="663017"/>
                  </a:lnTo>
                  <a:lnTo>
                    <a:pt x="1378514" y="696420"/>
                  </a:lnTo>
                  <a:lnTo>
                    <a:pt x="1348786" y="729085"/>
                  </a:lnTo>
                  <a:lnTo>
                    <a:pt x="1317952" y="760994"/>
                  </a:lnTo>
                  <a:lnTo>
                    <a:pt x="1286036" y="792127"/>
                  </a:lnTo>
                  <a:lnTo>
                    <a:pt x="1253063" y="822467"/>
                  </a:lnTo>
                  <a:lnTo>
                    <a:pt x="1219058" y="851995"/>
                  </a:lnTo>
                  <a:lnTo>
                    <a:pt x="1184045" y="880693"/>
                  </a:lnTo>
                  <a:lnTo>
                    <a:pt x="1148048" y="908542"/>
                  </a:lnTo>
                  <a:lnTo>
                    <a:pt x="1111091" y="935524"/>
                  </a:lnTo>
                  <a:lnTo>
                    <a:pt x="1073200" y="961620"/>
                  </a:lnTo>
                  <a:lnTo>
                    <a:pt x="1034399" y="986813"/>
                  </a:lnTo>
                  <a:lnTo>
                    <a:pt x="994712" y="1011084"/>
                  </a:lnTo>
                  <a:lnTo>
                    <a:pt x="954164" y="1034415"/>
                  </a:lnTo>
                  <a:lnTo>
                    <a:pt x="912778" y="1056786"/>
                  </a:lnTo>
                  <a:lnTo>
                    <a:pt x="870581" y="1078180"/>
                  </a:lnTo>
                  <a:lnTo>
                    <a:pt x="827595" y="1098578"/>
                  </a:lnTo>
                  <a:lnTo>
                    <a:pt x="783846" y="1117963"/>
                  </a:lnTo>
                  <a:lnTo>
                    <a:pt x="739358" y="1136315"/>
                  </a:lnTo>
                  <a:lnTo>
                    <a:pt x="694156" y="1153616"/>
                  </a:lnTo>
                  <a:lnTo>
                    <a:pt x="648263" y="1169848"/>
                  </a:lnTo>
                  <a:lnTo>
                    <a:pt x="601705" y="1184993"/>
                  </a:lnTo>
                  <a:lnTo>
                    <a:pt x="554506" y="1199031"/>
                  </a:lnTo>
                  <a:lnTo>
                    <a:pt x="506690" y="1211945"/>
                  </a:lnTo>
                  <a:lnTo>
                    <a:pt x="458282" y="1223717"/>
                  </a:lnTo>
                  <a:lnTo>
                    <a:pt x="409306" y="1234327"/>
                  </a:lnTo>
                  <a:lnTo>
                    <a:pt x="359787" y="1243758"/>
                  </a:lnTo>
                  <a:lnTo>
                    <a:pt x="309749" y="1251991"/>
                  </a:lnTo>
                  <a:lnTo>
                    <a:pt x="259217" y="1259008"/>
                  </a:lnTo>
                  <a:lnTo>
                    <a:pt x="208216" y="1264791"/>
                  </a:lnTo>
                  <a:lnTo>
                    <a:pt x="156768" y="1269320"/>
                  </a:lnTo>
                  <a:lnTo>
                    <a:pt x="104900" y="1272578"/>
                  </a:lnTo>
                  <a:lnTo>
                    <a:pt x="52636" y="1274546"/>
                  </a:lnTo>
                  <a:lnTo>
                    <a:pt x="0" y="1275207"/>
                  </a:lnTo>
                  <a:lnTo>
                    <a:pt x="0" y="1533525"/>
                  </a:lnTo>
                  <a:lnTo>
                    <a:pt x="39239" y="1533153"/>
                  </a:lnTo>
                  <a:lnTo>
                    <a:pt x="78454" y="1532037"/>
                  </a:lnTo>
                  <a:lnTo>
                    <a:pt x="117621" y="1530176"/>
                  </a:lnTo>
                  <a:lnTo>
                    <a:pt x="156718" y="1527568"/>
                  </a:lnTo>
                  <a:lnTo>
                    <a:pt x="209488" y="1522880"/>
                  </a:lnTo>
                  <a:lnTo>
                    <a:pt x="261708" y="1516905"/>
                  </a:lnTo>
                  <a:lnTo>
                    <a:pt x="313357" y="1509663"/>
                  </a:lnTo>
                  <a:lnTo>
                    <a:pt x="364413" y="1501176"/>
                  </a:lnTo>
                  <a:lnTo>
                    <a:pt x="414855" y="1491465"/>
                  </a:lnTo>
                  <a:lnTo>
                    <a:pt x="464662" y="1480551"/>
                  </a:lnTo>
                  <a:lnTo>
                    <a:pt x="513813" y="1468456"/>
                  </a:lnTo>
                  <a:lnTo>
                    <a:pt x="562286" y="1455199"/>
                  </a:lnTo>
                  <a:lnTo>
                    <a:pt x="610059" y="1440803"/>
                  </a:lnTo>
                  <a:lnTo>
                    <a:pt x="657112" y="1425289"/>
                  </a:lnTo>
                  <a:lnTo>
                    <a:pt x="703424" y="1408678"/>
                  </a:lnTo>
                  <a:lnTo>
                    <a:pt x="748972" y="1390990"/>
                  </a:lnTo>
                  <a:lnTo>
                    <a:pt x="793736" y="1372247"/>
                  </a:lnTo>
                  <a:lnTo>
                    <a:pt x="837695" y="1352470"/>
                  </a:lnTo>
                  <a:lnTo>
                    <a:pt x="880826" y="1331681"/>
                  </a:lnTo>
                  <a:lnTo>
                    <a:pt x="923110" y="1309900"/>
                  </a:lnTo>
                  <a:lnTo>
                    <a:pt x="964523" y="1287148"/>
                  </a:lnTo>
                  <a:lnTo>
                    <a:pt x="1005046" y="1263448"/>
                  </a:lnTo>
                  <a:lnTo>
                    <a:pt x="1044657" y="1238818"/>
                  </a:lnTo>
                  <a:lnTo>
                    <a:pt x="1083334" y="1213282"/>
                  </a:lnTo>
                  <a:lnTo>
                    <a:pt x="1121057" y="1186860"/>
                  </a:lnTo>
                  <a:lnTo>
                    <a:pt x="1157803" y="1159573"/>
                  </a:lnTo>
                  <a:lnTo>
                    <a:pt x="1193552" y="1131442"/>
                  </a:lnTo>
                  <a:lnTo>
                    <a:pt x="1228283" y="1102489"/>
                  </a:lnTo>
                  <a:lnTo>
                    <a:pt x="1261973" y="1072734"/>
                  </a:lnTo>
                  <a:lnTo>
                    <a:pt x="1294603" y="1042199"/>
                  </a:lnTo>
                  <a:lnTo>
                    <a:pt x="1326149" y="1010905"/>
                  </a:lnTo>
                  <a:lnTo>
                    <a:pt x="1356592" y="978872"/>
                  </a:lnTo>
                  <a:lnTo>
                    <a:pt x="1385910" y="946123"/>
                  </a:lnTo>
                  <a:lnTo>
                    <a:pt x="1414081" y="912678"/>
                  </a:lnTo>
                  <a:lnTo>
                    <a:pt x="1441084" y="878558"/>
                  </a:lnTo>
                  <a:lnTo>
                    <a:pt x="1466898" y="843785"/>
                  </a:lnTo>
                  <a:lnTo>
                    <a:pt x="1491502" y="808379"/>
                  </a:lnTo>
                  <a:lnTo>
                    <a:pt x="1514874" y="772362"/>
                  </a:lnTo>
                  <a:lnTo>
                    <a:pt x="1536993" y="735755"/>
                  </a:lnTo>
                  <a:lnTo>
                    <a:pt x="1557838" y="698579"/>
                  </a:lnTo>
                  <a:lnTo>
                    <a:pt x="1577388" y="660855"/>
                  </a:lnTo>
                  <a:lnTo>
                    <a:pt x="1595620" y="622604"/>
                  </a:lnTo>
                  <a:lnTo>
                    <a:pt x="1612514" y="583847"/>
                  </a:lnTo>
                  <a:lnTo>
                    <a:pt x="1628049" y="544606"/>
                  </a:lnTo>
                  <a:lnTo>
                    <a:pt x="1642203" y="504902"/>
                  </a:lnTo>
                  <a:lnTo>
                    <a:pt x="1654955" y="464756"/>
                  </a:lnTo>
                  <a:lnTo>
                    <a:pt x="1666283" y="424188"/>
                  </a:lnTo>
                  <a:lnTo>
                    <a:pt x="1676167" y="383220"/>
                  </a:lnTo>
                  <a:lnTo>
                    <a:pt x="1684584" y="341874"/>
                  </a:lnTo>
                  <a:lnTo>
                    <a:pt x="1691514" y="300170"/>
                  </a:lnTo>
                  <a:lnTo>
                    <a:pt x="1696936" y="258129"/>
                  </a:lnTo>
                  <a:lnTo>
                    <a:pt x="1700828" y="215773"/>
                  </a:lnTo>
                  <a:lnTo>
                    <a:pt x="1703169" y="173122"/>
                  </a:lnTo>
                  <a:lnTo>
                    <a:pt x="1703937" y="130198"/>
                  </a:lnTo>
                  <a:lnTo>
                    <a:pt x="1703111" y="87023"/>
                  </a:lnTo>
                  <a:lnTo>
                    <a:pt x="1700670" y="43616"/>
                  </a:lnTo>
                  <a:lnTo>
                    <a:pt x="1696593" y="0"/>
                  </a:lnTo>
                  <a:close/>
                </a:path>
              </a:pathLst>
            </a:custGeom>
            <a:solidFill>
              <a:srgbClr val="5A8A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ADMIN</a:t>
            </a:r>
            <a:r>
              <a:rPr dirty="0" sz="3000" spc="345"/>
              <a:t> </a:t>
            </a:r>
            <a:r>
              <a:rPr dirty="0" sz="3000" spc="105"/>
              <a:t>HUNTING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852322" y="1214609"/>
            <a:ext cx="4789805" cy="260604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OpenSCManagerW</a:t>
            </a:r>
            <a:r>
              <a:rPr dirty="0" sz="2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Win32API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Test-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AdminAccess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Find-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LocalAdminAccess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automates</a:t>
            </a:r>
            <a:r>
              <a:rPr dirty="0" sz="20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20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Admin: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WKS-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script: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6FAC46"/>
                </a:solidFill>
                <a:latin typeface="Arial"/>
                <a:cs typeface="Arial"/>
              </a:rPr>
              <a:t>Find-</a:t>
            </a:r>
            <a:r>
              <a:rPr dirty="0" sz="2000" spc="-10">
                <a:solidFill>
                  <a:srgbClr val="6FAC46"/>
                </a:solidFill>
                <a:latin typeface="Arial"/>
                <a:cs typeface="Arial"/>
              </a:rPr>
              <a:t>LocalAdminAccess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904" y="4306823"/>
            <a:ext cx="7784592" cy="125272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03885"/>
            <a:ext cx="256159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/>
              <a:t>LAB</a:t>
            </a:r>
            <a:r>
              <a:rPr dirty="0" sz="3000" spc="320"/>
              <a:t> </a:t>
            </a:r>
            <a:r>
              <a:rPr dirty="0" sz="3000" spc="95"/>
              <a:t>SETUP</a:t>
            </a:r>
            <a:endParaRPr sz="3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4447032"/>
            <a:ext cx="1673352" cy="169773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545177" y="694060"/>
            <a:ext cx="868680" cy="1201420"/>
            <a:chOff x="5545177" y="694060"/>
            <a:chExt cx="868680" cy="1201420"/>
          </a:xfrm>
        </p:grpSpPr>
        <p:sp>
          <p:nvSpPr>
            <p:cNvPr id="5" name="object 5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335615" y="381415"/>
                  </a:move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716" y="738092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  <a:lnTo>
                    <a:pt x="373638" y="814665"/>
                  </a:lnTo>
                  <a:lnTo>
                    <a:pt x="365095" y="738092"/>
                  </a:lnTo>
                  <a:lnTo>
                    <a:pt x="384067" y="730335"/>
                  </a:lnTo>
                  <a:lnTo>
                    <a:pt x="405511" y="717577"/>
                  </a:lnTo>
                  <a:lnTo>
                    <a:pt x="421947" y="699491"/>
                  </a:lnTo>
                  <a:lnTo>
                    <a:pt x="432461" y="677436"/>
                  </a:lnTo>
                  <a:lnTo>
                    <a:pt x="436134" y="652767"/>
                  </a:lnTo>
                  <a:lnTo>
                    <a:pt x="436134" y="651089"/>
                  </a:lnTo>
                  <a:lnTo>
                    <a:pt x="537215" y="651089"/>
                  </a:lnTo>
                  <a:lnTo>
                    <a:pt x="584525" y="603779"/>
                  </a:lnTo>
                  <a:lnTo>
                    <a:pt x="536940" y="603779"/>
                  </a:lnTo>
                  <a:lnTo>
                    <a:pt x="490789" y="598462"/>
                  </a:lnTo>
                  <a:lnTo>
                    <a:pt x="448418" y="583316"/>
                  </a:lnTo>
                  <a:lnTo>
                    <a:pt x="411037" y="559552"/>
                  </a:lnTo>
                  <a:lnTo>
                    <a:pt x="379855" y="528380"/>
                  </a:lnTo>
                  <a:lnTo>
                    <a:pt x="356084" y="491011"/>
                  </a:lnTo>
                  <a:lnTo>
                    <a:pt x="340934" y="448654"/>
                  </a:lnTo>
                  <a:lnTo>
                    <a:pt x="335615" y="402519"/>
                  </a:lnTo>
                  <a:lnTo>
                    <a:pt x="335615" y="381415"/>
                  </a:lnTo>
                  <a:close/>
                </a:path>
                <a:path w="855979" h="1188720">
                  <a:moveTo>
                    <a:pt x="537215" y="651089"/>
                  </a:moveTo>
                  <a:lnTo>
                    <a:pt x="436134" y="651089"/>
                  </a:lnTo>
                  <a:lnTo>
                    <a:pt x="485750" y="665909"/>
                  </a:lnTo>
                  <a:lnTo>
                    <a:pt x="519164" y="669140"/>
                  </a:lnTo>
                  <a:lnTo>
                    <a:pt x="537215" y="651089"/>
                  </a:lnTo>
                  <a:close/>
                </a:path>
                <a:path w="855979" h="1188720">
                  <a:moveTo>
                    <a:pt x="593585" y="594719"/>
                  </a:moveTo>
                  <a:lnTo>
                    <a:pt x="583112" y="598462"/>
                  </a:lnTo>
                  <a:lnTo>
                    <a:pt x="536940" y="603779"/>
                  </a:lnTo>
                  <a:lnTo>
                    <a:pt x="584525" y="603779"/>
                  </a:lnTo>
                  <a:lnTo>
                    <a:pt x="593585" y="594719"/>
                  </a:lnTo>
                  <a:close/>
                </a:path>
                <a:path w="855979" h="1188720">
                  <a:moveTo>
                    <a:pt x="842055" y="222705"/>
                  </a:moveTo>
                  <a:lnTo>
                    <a:pt x="692677" y="222704"/>
                  </a:lnTo>
                  <a:lnTo>
                    <a:pt x="708281" y="223482"/>
                  </a:lnTo>
                  <a:lnTo>
                    <a:pt x="723571" y="226670"/>
                  </a:lnTo>
                  <a:lnTo>
                    <a:pt x="738271" y="232217"/>
                  </a:lnTo>
                  <a:lnTo>
                    <a:pt x="738271" y="402519"/>
                  </a:lnTo>
                  <a:lnTo>
                    <a:pt x="732955" y="448654"/>
                  </a:lnTo>
                  <a:lnTo>
                    <a:pt x="729230" y="459076"/>
                  </a:lnTo>
                  <a:lnTo>
                    <a:pt x="839289" y="349017"/>
                  </a:ln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42055" y="222705"/>
                  </a:lnTo>
                  <a:close/>
                </a:path>
                <a:path w="855979" h="1188720">
                  <a:moveTo>
                    <a:pt x="542253" y="0"/>
                  </a:move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452562" y="381415"/>
                  </a:lnTo>
                  <a:lnTo>
                    <a:pt x="508626" y="375473"/>
                  </a:lnTo>
                  <a:lnTo>
                    <a:pt x="549775" y="359641"/>
                  </a:lnTo>
                  <a:lnTo>
                    <a:pt x="601158" y="310267"/>
                  </a:lnTo>
                  <a:lnTo>
                    <a:pt x="618303" y="282703"/>
                  </a:lnTo>
                  <a:lnTo>
                    <a:pt x="634360" y="257210"/>
                  </a:lnTo>
                  <a:lnTo>
                    <a:pt x="652785" y="236775"/>
                  </a:lnTo>
                  <a:lnTo>
                    <a:pt x="677033" y="224390"/>
                  </a:lnTo>
                  <a:lnTo>
                    <a:pt x="692677" y="222704"/>
                  </a:lnTo>
                  <a:lnTo>
                    <a:pt x="842055" y="222705"/>
                  </a:lnTo>
                  <a:lnTo>
                    <a:pt x="833582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55553" y="246"/>
                  </a:lnTo>
                  <a:lnTo>
                    <a:pt x="542253" y="0"/>
                  </a:lnTo>
                  <a:close/>
                </a:path>
                <a:path w="855979" h="1188720">
                  <a:moveTo>
                    <a:pt x="667027" y="29341"/>
                  </a:move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703537" y="45493"/>
                  </a:lnTo>
                  <a:lnTo>
                    <a:pt x="679619" y="31586"/>
                  </a:lnTo>
                  <a:lnTo>
                    <a:pt x="673425" y="29615"/>
                  </a:lnTo>
                  <a:lnTo>
                    <a:pt x="667027" y="2934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51492" y="700376"/>
              <a:ext cx="855980" cy="1188720"/>
            </a:xfrm>
            <a:custGeom>
              <a:avLst/>
              <a:gdLst/>
              <a:ahLst/>
              <a:cxnLst/>
              <a:rect l="l" t="t" r="r" b="b"/>
              <a:pathLst>
                <a:path w="855979" h="1188720">
                  <a:moveTo>
                    <a:pt x="839290" y="349017"/>
                  </a:moveTo>
                  <a:lnTo>
                    <a:pt x="847815" y="334385"/>
                  </a:lnTo>
                  <a:lnTo>
                    <a:pt x="851904" y="322827"/>
                  </a:lnTo>
                  <a:lnTo>
                    <a:pt x="854517" y="310896"/>
                  </a:lnTo>
                  <a:lnTo>
                    <a:pt x="855650" y="298742"/>
                  </a:lnTo>
                  <a:lnTo>
                    <a:pt x="855295" y="286515"/>
                  </a:lnTo>
                  <a:lnTo>
                    <a:pt x="847714" y="240313"/>
                  </a:lnTo>
                  <a:lnTo>
                    <a:pt x="833583" y="196338"/>
                  </a:lnTo>
                  <a:lnTo>
                    <a:pt x="813328" y="155212"/>
                  </a:lnTo>
                  <a:lnTo>
                    <a:pt x="787378" y="117554"/>
                  </a:lnTo>
                  <a:lnTo>
                    <a:pt x="756159" y="83984"/>
                  </a:lnTo>
                  <a:lnTo>
                    <a:pt x="720097" y="55122"/>
                  </a:lnTo>
                  <a:lnTo>
                    <a:pt x="679619" y="31586"/>
                  </a:lnTo>
                  <a:lnTo>
                    <a:pt x="667027" y="29341"/>
                  </a:lnTo>
                  <a:lnTo>
                    <a:pt x="660774" y="30731"/>
                  </a:lnTo>
                  <a:lnTo>
                    <a:pt x="655012" y="33752"/>
                  </a:lnTo>
                  <a:lnTo>
                    <a:pt x="638095" y="45493"/>
                  </a:lnTo>
                  <a:lnTo>
                    <a:pt x="619360" y="19846"/>
                  </a:lnTo>
                  <a:lnTo>
                    <a:pt x="581998" y="2496"/>
                  </a:lnTo>
                  <a:lnTo>
                    <a:pt x="542253" y="0"/>
                  </a:lnTo>
                  <a:lnTo>
                    <a:pt x="492793" y="3889"/>
                  </a:lnTo>
                  <a:lnTo>
                    <a:pt x="445577" y="15192"/>
                  </a:lnTo>
                  <a:lnTo>
                    <a:pt x="401266" y="33362"/>
                  </a:lnTo>
                  <a:lnTo>
                    <a:pt x="360519" y="57850"/>
                  </a:lnTo>
                  <a:lnTo>
                    <a:pt x="324000" y="88109"/>
                  </a:lnTo>
                  <a:lnTo>
                    <a:pt x="292367" y="123592"/>
                  </a:lnTo>
                  <a:lnTo>
                    <a:pt x="266283" y="163751"/>
                  </a:lnTo>
                  <a:lnTo>
                    <a:pt x="246409" y="208039"/>
                  </a:lnTo>
                  <a:lnTo>
                    <a:pt x="233404" y="255907"/>
                  </a:lnTo>
                  <a:lnTo>
                    <a:pt x="232733" y="259541"/>
                  </a:lnTo>
                  <a:lnTo>
                    <a:pt x="225005" y="291801"/>
                  </a:lnTo>
                  <a:lnTo>
                    <a:pt x="214100" y="323020"/>
                  </a:lnTo>
                  <a:lnTo>
                    <a:pt x="200114" y="352968"/>
                  </a:lnTo>
                  <a:lnTo>
                    <a:pt x="183141" y="381415"/>
                  </a:lnTo>
                  <a:lnTo>
                    <a:pt x="268505" y="381415"/>
                  </a:lnTo>
                  <a:lnTo>
                    <a:pt x="268505" y="402519"/>
                  </a:lnTo>
                  <a:lnTo>
                    <a:pt x="272861" y="450616"/>
                  </a:lnTo>
                  <a:lnTo>
                    <a:pt x="285590" y="496606"/>
                  </a:lnTo>
                  <a:lnTo>
                    <a:pt x="306190" y="539457"/>
                  </a:lnTo>
                  <a:lnTo>
                    <a:pt x="334161" y="578134"/>
                  </a:lnTo>
                  <a:lnTo>
                    <a:pt x="369003" y="611606"/>
                  </a:lnTo>
                  <a:lnTo>
                    <a:pt x="369003" y="652767"/>
                  </a:lnTo>
                  <a:lnTo>
                    <a:pt x="369003" y="659545"/>
                  </a:lnTo>
                  <a:lnTo>
                    <a:pt x="364892" y="665695"/>
                  </a:lnTo>
                  <a:lnTo>
                    <a:pt x="358600" y="668280"/>
                  </a:lnTo>
                  <a:lnTo>
                    <a:pt x="276390" y="701963"/>
                  </a:lnTo>
                  <a:lnTo>
                    <a:pt x="230474" y="719161"/>
                  </a:lnTo>
                  <a:lnTo>
                    <a:pt x="185823" y="738039"/>
                  </a:lnTo>
                  <a:lnTo>
                    <a:pt x="142799" y="759342"/>
                  </a:lnTo>
                  <a:lnTo>
                    <a:pt x="101765" y="783811"/>
                  </a:lnTo>
                  <a:lnTo>
                    <a:pt x="63083" y="812188"/>
                  </a:lnTo>
                  <a:lnTo>
                    <a:pt x="17147" y="868543"/>
                  </a:lnTo>
                  <a:lnTo>
                    <a:pt x="0" y="939185"/>
                  </a:lnTo>
                  <a:lnTo>
                    <a:pt x="0" y="1188300"/>
                  </a:lnTo>
                </a:path>
              </a:pathLst>
            </a:custGeom>
            <a:ln w="126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272" y="1345150"/>
              <a:ext cx="166699" cy="17620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887108" y="923081"/>
              <a:ext cx="403225" cy="381635"/>
            </a:xfrm>
            <a:custGeom>
              <a:avLst/>
              <a:gdLst/>
              <a:ahLst/>
              <a:cxnLst/>
              <a:rect l="l" t="t" r="r" b="b"/>
              <a:pathLst>
                <a:path w="403225" h="381634">
                  <a:moveTo>
                    <a:pt x="0" y="179814"/>
                  </a:moveTo>
                  <a:lnTo>
                    <a:pt x="0" y="158710"/>
                  </a:lnTo>
                  <a:lnTo>
                    <a:pt x="116947" y="158710"/>
                  </a:lnTo>
                  <a:lnTo>
                    <a:pt x="173010" y="152768"/>
                  </a:lnTo>
                  <a:lnTo>
                    <a:pt x="214160" y="136936"/>
                  </a:lnTo>
                  <a:lnTo>
                    <a:pt x="243852" y="114204"/>
                  </a:lnTo>
                  <a:lnTo>
                    <a:pt x="265542" y="87562"/>
                  </a:lnTo>
                  <a:lnTo>
                    <a:pt x="282688" y="59998"/>
                  </a:lnTo>
                  <a:lnTo>
                    <a:pt x="298745" y="34505"/>
                  </a:lnTo>
                  <a:lnTo>
                    <a:pt x="317169" y="14070"/>
                  </a:lnTo>
                  <a:lnTo>
                    <a:pt x="341417" y="1685"/>
                  </a:lnTo>
                  <a:lnTo>
                    <a:pt x="357061" y="0"/>
                  </a:lnTo>
                  <a:lnTo>
                    <a:pt x="372666" y="777"/>
                  </a:lnTo>
                  <a:lnTo>
                    <a:pt x="387956" y="3965"/>
                  </a:lnTo>
                  <a:lnTo>
                    <a:pt x="402656" y="9512"/>
                  </a:lnTo>
                  <a:lnTo>
                    <a:pt x="402656" y="179814"/>
                  </a:lnTo>
                  <a:lnTo>
                    <a:pt x="397340" y="225949"/>
                  </a:lnTo>
                  <a:lnTo>
                    <a:pt x="393614" y="236371"/>
                  </a:lnTo>
                </a:path>
                <a:path w="403225" h="381634">
                  <a:moveTo>
                    <a:pt x="257970" y="372014"/>
                  </a:moveTo>
                  <a:lnTo>
                    <a:pt x="247497" y="375757"/>
                  </a:lnTo>
                  <a:lnTo>
                    <a:pt x="201324" y="381074"/>
                  </a:lnTo>
                  <a:lnTo>
                    <a:pt x="155174" y="375757"/>
                  </a:lnTo>
                  <a:lnTo>
                    <a:pt x="112803" y="360611"/>
                  </a:lnTo>
                  <a:lnTo>
                    <a:pt x="75421" y="336847"/>
                  </a:lnTo>
                  <a:lnTo>
                    <a:pt x="44240" y="305675"/>
                  </a:lnTo>
                  <a:lnTo>
                    <a:pt x="20469" y="268306"/>
                  </a:lnTo>
                  <a:lnTo>
                    <a:pt x="5319" y="225949"/>
                  </a:lnTo>
                  <a:lnTo>
                    <a:pt x="0" y="179814"/>
                  </a:lnTo>
                </a:path>
              </a:pathLst>
            </a:custGeom>
            <a:ln w="12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826008" y="1481327"/>
            <a:ext cx="1655445" cy="4584700"/>
            <a:chOff x="826008" y="1481327"/>
            <a:chExt cx="1655445" cy="45847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8" y="1481327"/>
              <a:ext cx="1655064" cy="1697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8" y="4367783"/>
              <a:ext cx="1655064" cy="169773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363961" y="4951857"/>
            <a:ext cx="5924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00"/>
                </a:solidFill>
                <a:latin typeface="Liberation Sans Narrow"/>
                <a:cs typeface="Liberation Sans Narrow"/>
              </a:rPr>
              <a:t>DC-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0656" y="1441703"/>
            <a:ext cx="1673351" cy="170688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322324" y="4672406"/>
            <a:ext cx="7632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02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71142" y="1958085"/>
            <a:ext cx="763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WKS-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300207" y="1888312"/>
            <a:ext cx="7753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Liberation Sans Narrow"/>
                <a:cs typeface="Liberation Sans Narrow"/>
              </a:rPr>
              <a:t>WEB-</a:t>
            </a:r>
            <a:r>
              <a:rPr dirty="0" sz="1800" spc="60" b="1">
                <a:solidFill>
                  <a:srgbClr val="FFFF00"/>
                </a:solidFill>
                <a:latin typeface="Liberation Sans Narrow"/>
                <a:cs typeface="Liberation Sans Narrow"/>
              </a:rPr>
              <a:t>01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653532" y="2255596"/>
            <a:ext cx="103314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Liberation Sans Narrow"/>
                <a:cs typeface="Liberation Sans Narrow"/>
              </a:rPr>
              <a:t>Pwnd.user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244851" y="1763522"/>
            <a:ext cx="3313429" cy="3456304"/>
            <a:chOff x="2244851" y="1763522"/>
            <a:chExt cx="3313429" cy="3456304"/>
          </a:xfrm>
        </p:grpSpPr>
        <p:sp>
          <p:nvSpPr>
            <p:cNvPr id="19" name="object 19" descr=""/>
            <p:cNvSpPr/>
            <p:nvPr/>
          </p:nvSpPr>
          <p:spPr>
            <a:xfrm>
              <a:off x="2244851" y="2185162"/>
              <a:ext cx="3298825" cy="257175"/>
            </a:xfrm>
            <a:custGeom>
              <a:avLst/>
              <a:gdLst/>
              <a:ahLst/>
              <a:cxnLst/>
              <a:rect l="l" t="t" r="r" b="b"/>
              <a:pathLst>
                <a:path w="3298825" h="257175">
                  <a:moveTo>
                    <a:pt x="115187" y="38039"/>
                  </a:moveTo>
                  <a:lnTo>
                    <a:pt x="113030" y="76013"/>
                  </a:lnTo>
                  <a:lnTo>
                    <a:pt x="3296285" y="257048"/>
                  </a:lnTo>
                  <a:lnTo>
                    <a:pt x="3298444" y="218948"/>
                  </a:lnTo>
                  <a:lnTo>
                    <a:pt x="115187" y="38039"/>
                  </a:lnTo>
                  <a:close/>
                </a:path>
                <a:path w="3298825" h="257175">
                  <a:moveTo>
                    <a:pt x="117348" y="0"/>
                  </a:moveTo>
                  <a:lnTo>
                    <a:pt x="0" y="50546"/>
                  </a:lnTo>
                  <a:lnTo>
                    <a:pt x="110871" y="114046"/>
                  </a:lnTo>
                  <a:lnTo>
                    <a:pt x="113030" y="76013"/>
                  </a:lnTo>
                  <a:lnTo>
                    <a:pt x="93980" y="74929"/>
                  </a:lnTo>
                  <a:lnTo>
                    <a:pt x="96139" y="36957"/>
                  </a:lnTo>
                  <a:lnTo>
                    <a:pt x="115249" y="36957"/>
                  </a:lnTo>
                  <a:lnTo>
                    <a:pt x="117348" y="0"/>
                  </a:lnTo>
                  <a:close/>
                </a:path>
                <a:path w="3298825" h="257175">
                  <a:moveTo>
                    <a:pt x="96139" y="36957"/>
                  </a:moveTo>
                  <a:lnTo>
                    <a:pt x="93980" y="74929"/>
                  </a:lnTo>
                  <a:lnTo>
                    <a:pt x="113030" y="76013"/>
                  </a:lnTo>
                  <a:lnTo>
                    <a:pt x="115187" y="38039"/>
                  </a:lnTo>
                  <a:lnTo>
                    <a:pt x="96139" y="36957"/>
                  </a:lnTo>
                  <a:close/>
                </a:path>
                <a:path w="3298825" h="257175">
                  <a:moveTo>
                    <a:pt x="115249" y="36957"/>
                  </a:moveTo>
                  <a:lnTo>
                    <a:pt x="96139" y="36957"/>
                  </a:lnTo>
                  <a:lnTo>
                    <a:pt x="115187" y="38039"/>
                  </a:lnTo>
                  <a:lnTo>
                    <a:pt x="115249" y="36957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0977" y="1763522"/>
              <a:ext cx="587248" cy="17487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0276" y="2038350"/>
              <a:ext cx="604200" cy="174751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482595" y="2410587"/>
              <a:ext cx="3075305" cy="2809240"/>
            </a:xfrm>
            <a:custGeom>
              <a:avLst/>
              <a:gdLst/>
              <a:ahLst/>
              <a:cxnLst/>
              <a:rect l="l" t="t" r="r" b="b"/>
              <a:pathLst>
                <a:path w="3075304" h="2809240">
                  <a:moveTo>
                    <a:pt x="45847" y="2689987"/>
                  </a:moveTo>
                  <a:lnTo>
                    <a:pt x="0" y="2809240"/>
                  </a:lnTo>
                  <a:lnTo>
                    <a:pt x="122936" y="2774315"/>
                  </a:lnTo>
                  <a:lnTo>
                    <a:pt x="109004" y="2759075"/>
                  </a:lnTo>
                  <a:lnTo>
                    <a:pt x="83185" y="2759075"/>
                  </a:lnTo>
                  <a:lnTo>
                    <a:pt x="57531" y="2730881"/>
                  </a:lnTo>
                  <a:lnTo>
                    <a:pt x="71541" y="2718094"/>
                  </a:lnTo>
                  <a:lnTo>
                    <a:pt x="45847" y="2689987"/>
                  </a:lnTo>
                  <a:close/>
                </a:path>
                <a:path w="3075304" h="2809240">
                  <a:moveTo>
                    <a:pt x="71541" y="2718094"/>
                  </a:moveTo>
                  <a:lnTo>
                    <a:pt x="57531" y="2730881"/>
                  </a:lnTo>
                  <a:lnTo>
                    <a:pt x="83185" y="2759075"/>
                  </a:lnTo>
                  <a:lnTo>
                    <a:pt x="97260" y="2746228"/>
                  </a:lnTo>
                  <a:lnTo>
                    <a:pt x="71541" y="2718094"/>
                  </a:lnTo>
                  <a:close/>
                </a:path>
                <a:path w="3075304" h="2809240">
                  <a:moveTo>
                    <a:pt x="97260" y="2746228"/>
                  </a:moveTo>
                  <a:lnTo>
                    <a:pt x="83185" y="2759075"/>
                  </a:lnTo>
                  <a:lnTo>
                    <a:pt x="109004" y="2759075"/>
                  </a:lnTo>
                  <a:lnTo>
                    <a:pt x="97260" y="2746228"/>
                  </a:lnTo>
                  <a:close/>
                </a:path>
                <a:path w="3075304" h="2809240">
                  <a:moveTo>
                    <a:pt x="3049651" y="0"/>
                  </a:moveTo>
                  <a:lnTo>
                    <a:pt x="71541" y="2718094"/>
                  </a:lnTo>
                  <a:lnTo>
                    <a:pt x="97260" y="2746228"/>
                  </a:lnTo>
                  <a:lnTo>
                    <a:pt x="3075305" y="28193"/>
                  </a:lnTo>
                  <a:lnTo>
                    <a:pt x="304965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0907" y="3362960"/>
              <a:ext cx="672338" cy="669035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05"/>
              <a:t>ADMIN</a:t>
            </a:r>
            <a:r>
              <a:rPr dirty="0" sz="3000" spc="345"/>
              <a:t> </a:t>
            </a:r>
            <a:r>
              <a:rPr dirty="0" sz="3000" spc="105"/>
              <a:t>HUNTING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52322" y="1214609"/>
            <a:ext cx="7247890" cy="371284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Query</a:t>
            </a:r>
            <a:r>
              <a:rPr dirty="0" sz="20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Active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Sessions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NetSessionEnum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API: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established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server.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admins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logged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in.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8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(local)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dirty="0" sz="20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server.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"/>
              <a:buChar char="•"/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Hunter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Invoke-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UserHunter: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6FAC46"/>
                </a:solidFill>
                <a:latin typeface="Arial"/>
                <a:cs typeface="Arial"/>
              </a:rPr>
              <a:t>Invoke-</a:t>
            </a:r>
            <a:r>
              <a:rPr dirty="0" sz="2000">
                <a:solidFill>
                  <a:srgbClr val="6FAC46"/>
                </a:solidFill>
                <a:latin typeface="Arial"/>
                <a:cs typeface="Arial"/>
              </a:rPr>
              <a:t>UserHunter</a:t>
            </a:r>
            <a:r>
              <a:rPr dirty="0" sz="2000" spc="-6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6FAC46"/>
                </a:solidFill>
                <a:latin typeface="Arial"/>
                <a:cs typeface="Arial"/>
              </a:rPr>
              <a:t>-</a:t>
            </a:r>
            <a:r>
              <a:rPr dirty="0" sz="2000">
                <a:solidFill>
                  <a:srgbClr val="6FAC46"/>
                </a:solidFill>
                <a:latin typeface="Arial"/>
                <a:cs typeface="Arial"/>
              </a:rPr>
              <a:t>ComputerName</a:t>
            </a:r>
            <a:r>
              <a:rPr dirty="0" sz="2000" spc="-135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6FAC46"/>
                </a:solidFill>
                <a:latin typeface="Arial"/>
                <a:cs typeface="Arial"/>
              </a:rPr>
              <a:t>wks-</a:t>
            </a:r>
            <a:r>
              <a:rPr dirty="0" sz="2000" spc="-25">
                <a:solidFill>
                  <a:srgbClr val="6FAC46"/>
                </a:solidFill>
                <a:latin typeface="Arial"/>
                <a:cs typeface="Arial"/>
              </a:rPr>
              <a:t>02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Hunt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sessions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computers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(local)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admin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dirty="0" sz="20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52009" y="2553970"/>
            <a:ext cx="4597400" cy="285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0550" algn="l"/>
                <a:tab pos="1308100" algn="l"/>
                <a:tab pos="1567180" algn="l"/>
                <a:tab pos="2433955" algn="l"/>
                <a:tab pos="3468370" algn="l"/>
              </a:tabLst>
            </a:pPr>
            <a:r>
              <a:rPr dirty="0" sz="1700" spc="65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15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4652009" y="3118231"/>
            <a:ext cx="4732020" cy="544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681990" algn="l"/>
                <a:tab pos="888365" algn="l"/>
                <a:tab pos="1390650" algn="l"/>
                <a:tab pos="2839085" algn="l"/>
                <a:tab pos="3399154" algn="l"/>
                <a:tab pos="4116704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w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y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h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2009" y="3941445"/>
            <a:ext cx="5305425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1990" algn="l"/>
                <a:tab pos="964565" algn="l"/>
                <a:tab pos="1524635" algn="l"/>
                <a:tab pos="2561590" algn="l"/>
                <a:tab pos="3580765" algn="l"/>
                <a:tab pos="4107179" algn="l"/>
                <a:tab pos="508381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a</a:t>
            </a:r>
            <a:r>
              <a:rPr dirty="0" sz="17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l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i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26084" algn="l"/>
                <a:tab pos="1244600" algn="l"/>
              </a:tabLst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c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7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7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3800" y="3368116"/>
            <a:ext cx="19132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105" b="1">
                <a:solidFill>
                  <a:srgbClr val="FFFFFF"/>
                </a:solidFill>
                <a:latin typeface="Arial Black"/>
                <a:cs typeface="Arial Black"/>
              </a:rPr>
              <a:t>MISSION</a:t>
            </a:r>
            <a:endParaRPr sz="2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10666"/>
            <a:ext cx="21609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0"/>
              <a:t>CMDLETS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825804" y="1465910"/>
            <a:ext cx="10081895" cy="3644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CMDLETS</a:t>
            </a:r>
            <a:r>
              <a:rPr dirty="0" sz="20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AKA</a:t>
            </a:r>
            <a:r>
              <a:rPr dirty="0" sz="20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Command-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let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Native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Powershell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commands</a:t>
            </a:r>
            <a:r>
              <a:rPr dirty="0" sz="20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collected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Modules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loaded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demand.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Arial"/>
              <a:cs typeface="Arial"/>
            </a:endParaRPr>
          </a:p>
          <a:p>
            <a:pPr marL="12700" marR="8523605">
              <a:lnSpc>
                <a:spcPct val="120400"/>
              </a:lnSpc>
              <a:spcBef>
                <a:spcPts val="5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Examples </a:t>
            </a:r>
            <a:r>
              <a:rPr dirty="0" sz="2000" spc="-10">
                <a:solidFill>
                  <a:srgbClr val="6FAC46"/>
                </a:solidFill>
                <a:latin typeface="Arial"/>
                <a:cs typeface="Arial"/>
              </a:rPr>
              <a:t>Get-Location </a:t>
            </a:r>
            <a:r>
              <a:rPr dirty="0" sz="2000" spc="-25">
                <a:solidFill>
                  <a:srgbClr val="6FAC46"/>
                </a:solidFill>
                <a:latin typeface="Arial"/>
                <a:cs typeface="Arial"/>
              </a:rPr>
              <a:t>New-</a:t>
            </a:r>
            <a:r>
              <a:rPr dirty="0" sz="2000" spc="-20">
                <a:solidFill>
                  <a:srgbClr val="6FAC46"/>
                </a:solidFill>
                <a:latin typeface="Arial"/>
                <a:cs typeface="Arial"/>
              </a:rPr>
              <a:t>Item </a:t>
            </a:r>
            <a:r>
              <a:rPr dirty="0" sz="2000" spc="-30">
                <a:solidFill>
                  <a:srgbClr val="6FAC46"/>
                </a:solidFill>
                <a:latin typeface="Arial"/>
                <a:cs typeface="Arial"/>
              </a:rPr>
              <a:t>Copy-</a:t>
            </a:r>
            <a:r>
              <a:rPr dirty="0" sz="2000" spc="-20">
                <a:solidFill>
                  <a:srgbClr val="6FAC46"/>
                </a:solidFill>
                <a:latin typeface="Arial"/>
                <a:cs typeface="Arial"/>
              </a:rPr>
              <a:t>Item </a:t>
            </a:r>
            <a:r>
              <a:rPr dirty="0" sz="2000" spc="-10">
                <a:solidFill>
                  <a:srgbClr val="6FAC46"/>
                </a:solidFill>
                <a:latin typeface="Arial"/>
                <a:cs typeface="Arial"/>
              </a:rPr>
              <a:t>Remove-</a:t>
            </a:r>
            <a:r>
              <a:rPr dirty="0" sz="2000" spc="-20">
                <a:solidFill>
                  <a:srgbClr val="6FAC46"/>
                </a:solidFill>
                <a:latin typeface="Arial"/>
                <a:cs typeface="Arial"/>
              </a:rPr>
              <a:t>Item </a:t>
            </a:r>
            <a:r>
              <a:rPr dirty="0" sz="2000" spc="-25">
                <a:solidFill>
                  <a:srgbClr val="6FAC46"/>
                </a:solidFill>
                <a:latin typeface="Arial"/>
                <a:cs typeface="Arial"/>
              </a:rPr>
              <a:t>Move-</a:t>
            </a:r>
            <a:r>
              <a:rPr dirty="0" sz="2000" spc="-20">
                <a:solidFill>
                  <a:srgbClr val="6FAC46"/>
                </a:solidFill>
                <a:latin typeface="Arial"/>
                <a:cs typeface="Arial"/>
              </a:rPr>
              <a:t>Item </a:t>
            </a:r>
            <a:r>
              <a:rPr dirty="0" sz="2000" spc="-10">
                <a:solidFill>
                  <a:srgbClr val="6FAC46"/>
                </a:solidFill>
                <a:latin typeface="Arial"/>
                <a:cs typeface="Arial"/>
              </a:rPr>
              <a:t>Rename-</a:t>
            </a:r>
            <a:r>
              <a:rPr dirty="0" sz="2000" spc="-20">
                <a:solidFill>
                  <a:srgbClr val="6FAC46"/>
                </a:solidFill>
                <a:latin typeface="Arial"/>
                <a:cs typeface="Arial"/>
              </a:rPr>
              <a:t>Item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387340" y="6249415"/>
            <a:ext cx="6586220" cy="273050"/>
          </a:xfrm>
          <a:custGeom>
            <a:avLst/>
            <a:gdLst/>
            <a:ahLst/>
            <a:cxnLst/>
            <a:rect l="l" t="t" r="r" b="b"/>
            <a:pathLst>
              <a:path w="6586220" h="273050">
                <a:moveTo>
                  <a:pt x="6350" y="0"/>
                </a:moveTo>
                <a:lnTo>
                  <a:pt x="6350" y="272745"/>
                </a:lnTo>
              </a:path>
              <a:path w="6586220" h="273050">
                <a:moveTo>
                  <a:pt x="6579361" y="0"/>
                </a:moveTo>
                <a:lnTo>
                  <a:pt x="6579361" y="272745"/>
                </a:lnTo>
              </a:path>
              <a:path w="6586220" h="273050">
                <a:moveTo>
                  <a:pt x="0" y="6350"/>
                </a:moveTo>
                <a:lnTo>
                  <a:pt x="6585711" y="6350"/>
                </a:lnTo>
              </a:path>
              <a:path w="6586220" h="273050">
                <a:moveTo>
                  <a:pt x="0" y="266395"/>
                </a:moveTo>
                <a:lnTo>
                  <a:pt x="6585711" y="26639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270" rIns="0" bIns="0" rtlCol="0" vert="horz">
            <a:spAutoFit/>
          </a:bodyPr>
          <a:lstStyle/>
          <a:p>
            <a:pPr marL="12700">
              <a:lnSpc>
                <a:spcPts val="1145"/>
              </a:lnSpc>
              <a:spcBef>
                <a:spcPts val="10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dirty="0" sz="1000" spc="14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https://docs.microsoft.com/en-us/powershell/scripting/powershell-commands?view=powershell-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7.2</a:t>
            </a:r>
            <a:endParaRPr sz="1000">
              <a:latin typeface="Arial"/>
              <a:cs typeface="Arial"/>
            </a:endParaRPr>
          </a:p>
          <a:p>
            <a:pPr algn="r" marR="229870">
              <a:lnSpc>
                <a:spcPts val="1385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800" y="2795498"/>
            <a:ext cx="7037705" cy="1068705"/>
          </a:xfrm>
          <a:prstGeom prst="rect"/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/>
              <a:t>SORRY,</a:t>
            </a:r>
            <a:r>
              <a:rPr dirty="0" spc="305"/>
              <a:t> </a:t>
            </a:r>
            <a:r>
              <a:rPr dirty="0" spc="70"/>
              <a:t>WE</a:t>
            </a:r>
            <a:r>
              <a:rPr dirty="0" spc="335"/>
              <a:t> </a:t>
            </a:r>
            <a:r>
              <a:rPr dirty="0" spc="100"/>
              <a:t>CAME</a:t>
            </a:r>
            <a:r>
              <a:rPr dirty="0" spc="305"/>
              <a:t> </a:t>
            </a:r>
            <a:r>
              <a:rPr dirty="0" spc="95"/>
              <a:t>OUT</a:t>
            </a:r>
            <a:r>
              <a:rPr dirty="0" spc="300"/>
              <a:t> </a:t>
            </a:r>
            <a:r>
              <a:rPr dirty="0" spc="105"/>
              <a:t>EMPTY</a:t>
            </a:r>
            <a:r>
              <a:rPr dirty="0" spc="450"/>
              <a:t> </a:t>
            </a:r>
            <a:r>
              <a:rPr dirty="0" spc="-434" b="0">
                <a:latin typeface="Arial"/>
                <a:cs typeface="Arial"/>
              </a:rPr>
              <a:t>☹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pc="70"/>
              <a:t>BUT</a:t>
            </a:r>
            <a:r>
              <a:rPr dirty="0" spc="275"/>
              <a:t> </a:t>
            </a:r>
            <a:r>
              <a:rPr dirty="0" spc="85"/>
              <a:t>WHY?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799" y="3153918"/>
            <a:ext cx="10741660" cy="4679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00"/>
              <a:t>LOGIN</a:t>
            </a:r>
            <a:r>
              <a:rPr dirty="0" spc="290"/>
              <a:t> </a:t>
            </a:r>
            <a:r>
              <a:rPr dirty="0"/>
              <a:t>TO</a:t>
            </a:r>
            <a:r>
              <a:rPr dirty="0" spc="290"/>
              <a:t> </a:t>
            </a:r>
            <a:r>
              <a:rPr dirty="0" spc="145"/>
              <a:t>WKS-</a:t>
            </a:r>
            <a:r>
              <a:rPr dirty="0" spc="75"/>
              <a:t>02</a:t>
            </a:r>
            <a:r>
              <a:rPr dirty="0" spc="355"/>
              <a:t> </a:t>
            </a:r>
            <a:r>
              <a:rPr dirty="0" spc="65"/>
              <a:t>AS</a:t>
            </a:r>
            <a:r>
              <a:rPr dirty="0" spc="300"/>
              <a:t> </a:t>
            </a:r>
            <a:r>
              <a:rPr dirty="0" spc="110"/>
              <a:t>DADMIN.USER</a:t>
            </a:r>
            <a:r>
              <a:rPr dirty="0" spc="330"/>
              <a:t> </a:t>
            </a:r>
            <a:r>
              <a:rPr dirty="0"/>
              <a:t>/</a:t>
            </a:r>
            <a:r>
              <a:rPr dirty="0" spc="305"/>
              <a:t> </a:t>
            </a:r>
            <a:r>
              <a:rPr dirty="0" spc="125"/>
              <a:t>ITDA@1234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208" y="1856232"/>
            <a:ext cx="9625584" cy="2484120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0840" y="3351352"/>
            <a:ext cx="480504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0"/>
              <a:t>LATERAL</a:t>
            </a:r>
            <a:r>
              <a:rPr dirty="0" sz="3000" spc="360"/>
              <a:t> </a:t>
            </a:r>
            <a:r>
              <a:rPr dirty="0" sz="3000" spc="90"/>
              <a:t>MOVEMENT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95"/>
              <a:t>REMOTE</a:t>
            </a:r>
            <a:r>
              <a:rPr dirty="0" sz="3000" spc="340"/>
              <a:t> </a:t>
            </a:r>
            <a:r>
              <a:rPr dirty="0" sz="3000" spc="90"/>
              <a:t>ACCESS</a:t>
            </a:r>
            <a:endParaRPr sz="30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852322" y="1214609"/>
            <a:ext cx="6151880" cy="4078604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necessary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Sometimes</a:t>
            </a:r>
            <a:r>
              <a:rPr dirty="0"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skip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remotely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stealing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hashes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useful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Look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sensitive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escalate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techniques: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psexec,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PS,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WMI,</a:t>
            </a:r>
            <a:r>
              <a:rPr dirty="0" sz="20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WinRS,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RDP,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SMB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Relay,</a:t>
            </a:r>
            <a:r>
              <a:rPr dirty="0" sz="20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…etc.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Prerequisites: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Requiers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certain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ports/services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25"/>
              <a:t>PSEXEC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852322" y="1214609"/>
            <a:ext cx="3790950" cy="297497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Oldie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goodie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“Old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school”.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Microsoft’s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SysInternal.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Username/password.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username/hash.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SMB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TCP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445.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0271" y="3139439"/>
            <a:ext cx="8263128" cy="321564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114"/>
              <a:t>WMI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852322" y="910896"/>
            <a:ext cx="7458709" cy="297370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20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dirty="0" sz="20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Instrumentation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Allows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dirty="0" sz="20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querying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administration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20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devices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Spawns</a:t>
            </a:r>
            <a:r>
              <a:rPr dirty="0" sz="20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Built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downloads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9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Username/password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0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DCOM</a:t>
            </a:r>
            <a:r>
              <a:rPr dirty="0"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TCP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135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65708" y="4035044"/>
            <a:ext cx="9794240" cy="2515870"/>
            <a:chOff x="965708" y="4035044"/>
            <a:chExt cx="9794240" cy="25158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8408" y="4047744"/>
              <a:ext cx="9768840" cy="249021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972058" y="4041394"/>
              <a:ext cx="9781540" cy="2503170"/>
            </a:xfrm>
            <a:custGeom>
              <a:avLst/>
              <a:gdLst/>
              <a:ahLst/>
              <a:cxnLst/>
              <a:rect l="l" t="t" r="r" b="b"/>
              <a:pathLst>
                <a:path w="9781540" h="2503170">
                  <a:moveTo>
                    <a:pt x="0" y="2502916"/>
                  </a:moveTo>
                  <a:lnTo>
                    <a:pt x="9781540" y="2502916"/>
                  </a:lnTo>
                  <a:lnTo>
                    <a:pt x="9781540" y="0"/>
                  </a:lnTo>
                  <a:lnTo>
                    <a:pt x="0" y="0"/>
                  </a:lnTo>
                  <a:lnTo>
                    <a:pt x="0" y="2502916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100"/>
              </a:spcBef>
            </a:pPr>
            <a:r>
              <a:rPr dirty="0" sz="3000" spc="65"/>
              <a:t>PS</a:t>
            </a:r>
            <a:r>
              <a:rPr dirty="0" sz="3000" spc="295"/>
              <a:t> </a:t>
            </a:r>
            <a:r>
              <a:rPr dirty="0" sz="3000" spc="95"/>
              <a:t>REMOTING</a:t>
            </a:r>
            <a:endParaRPr sz="3000"/>
          </a:p>
        </p:txBody>
      </p:sp>
      <p:sp>
        <p:nvSpPr>
          <p:cNvPr id="3" name="object 3" descr=""/>
          <p:cNvSpPr txBox="1"/>
          <p:nvPr/>
        </p:nvSpPr>
        <p:spPr>
          <a:xfrm>
            <a:off x="852322" y="836457"/>
            <a:ext cx="9058910" cy="3621404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PowerShell</a:t>
            </a:r>
            <a:r>
              <a:rPr dirty="0" sz="20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Remoting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25">
                <a:solidFill>
                  <a:srgbClr val="FFFFFF"/>
                </a:solidFill>
                <a:latin typeface="Arial"/>
                <a:cs typeface="Arial"/>
              </a:rPr>
              <a:t>Built-in.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Connects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hosts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remotely</a:t>
            </a:r>
            <a:r>
              <a:rPr dirty="0" sz="20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executes</a:t>
            </a:r>
            <a:r>
              <a:rPr dirty="0"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PowerShell</a:t>
            </a:r>
            <a:r>
              <a:rPr dirty="0" sz="20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scripts</a:t>
            </a:r>
            <a:r>
              <a:rPr dirty="0" sz="20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commands.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98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WS-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protocol.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•"/>
            </a:pPr>
            <a:endParaRPr sz="3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Username/password.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r>
              <a:rPr dirty="0" sz="20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Remote</a:t>
            </a:r>
            <a:r>
              <a:rPr dirty="0" sz="20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dirty="0" sz="20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(WinRM).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Char char="•"/>
              <a:tabLst>
                <a:tab pos="356870" algn="l"/>
                <a:tab pos="357505" algn="l"/>
              </a:tabLst>
            </a:pP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HTTP/S</a:t>
            </a:r>
            <a:r>
              <a:rPr dirty="0"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port</a:t>
            </a:r>
            <a:r>
              <a:rPr dirty="0"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5985/5986.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047750" y="4869941"/>
            <a:ext cx="9578340" cy="1409700"/>
            <a:chOff x="1047750" y="4869941"/>
            <a:chExt cx="9578340" cy="14097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800" y="4888991"/>
              <a:ext cx="9540240" cy="13716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57275" y="4879466"/>
              <a:ext cx="9559290" cy="1390650"/>
            </a:xfrm>
            <a:custGeom>
              <a:avLst/>
              <a:gdLst/>
              <a:ahLst/>
              <a:cxnLst/>
              <a:rect l="l" t="t" r="r" b="b"/>
              <a:pathLst>
                <a:path w="9559290" h="1390650">
                  <a:moveTo>
                    <a:pt x="0" y="1390649"/>
                  </a:moveTo>
                  <a:lnTo>
                    <a:pt x="9559290" y="1390649"/>
                  </a:lnTo>
                  <a:lnTo>
                    <a:pt x="9559290" y="0"/>
                  </a:lnTo>
                  <a:lnTo>
                    <a:pt x="0" y="0"/>
                  </a:lnTo>
                  <a:lnTo>
                    <a:pt x="0" y="1390649"/>
                  </a:lnTo>
                  <a:close/>
                </a:path>
              </a:pathLst>
            </a:custGeom>
            <a:ln w="190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4702" y="6328664"/>
            <a:ext cx="17526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7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7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7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826252" y="2449067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 h="0">
                <a:moveTo>
                  <a:pt x="360045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9128" y="3351352"/>
            <a:ext cx="477202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75"/>
              <a:t>PASSWORD</a:t>
            </a:r>
            <a:r>
              <a:rPr dirty="0" sz="3000" spc="390"/>
              <a:t> </a:t>
            </a:r>
            <a:r>
              <a:rPr dirty="0" sz="3000" spc="35"/>
              <a:t>ATTACKS</a:t>
            </a:r>
            <a:endParaRPr sz="30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803138" y="1953514"/>
            <a:ext cx="860425" cy="579755"/>
            <a:chOff x="5803138" y="1953514"/>
            <a:chExt cx="860425" cy="579755"/>
          </a:xfrm>
        </p:grpSpPr>
        <p:sp>
          <p:nvSpPr>
            <p:cNvPr id="3" name="object 3" descr=""/>
            <p:cNvSpPr/>
            <p:nvPr/>
          </p:nvSpPr>
          <p:spPr>
            <a:xfrm>
              <a:off x="5809488" y="1959864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5">
                  <a:moveTo>
                    <a:pt x="790702" y="0"/>
                  </a:moveTo>
                  <a:lnTo>
                    <a:pt x="56641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1"/>
                  </a:lnTo>
                  <a:lnTo>
                    <a:pt x="0" y="510286"/>
                  </a:lnTo>
                  <a:lnTo>
                    <a:pt x="4456" y="532316"/>
                  </a:lnTo>
                  <a:lnTo>
                    <a:pt x="16605" y="550322"/>
                  </a:lnTo>
                  <a:lnTo>
                    <a:pt x="34611" y="562471"/>
                  </a:lnTo>
                  <a:lnTo>
                    <a:pt x="56641" y="566927"/>
                  </a:lnTo>
                  <a:lnTo>
                    <a:pt x="790702" y="566927"/>
                  </a:lnTo>
                  <a:lnTo>
                    <a:pt x="812732" y="562471"/>
                  </a:lnTo>
                  <a:lnTo>
                    <a:pt x="830738" y="550322"/>
                  </a:lnTo>
                  <a:lnTo>
                    <a:pt x="842887" y="532316"/>
                  </a:lnTo>
                  <a:lnTo>
                    <a:pt x="847343" y="510286"/>
                  </a:lnTo>
                  <a:lnTo>
                    <a:pt x="847343" y="56641"/>
                  </a:lnTo>
                  <a:lnTo>
                    <a:pt x="842887" y="34611"/>
                  </a:lnTo>
                  <a:lnTo>
                    <a:pt x="830738" y="16605"/>
                  </a:lnTo>
                  <a:lnTo>
                    <a:pt x="812732" y="4456"/>
                  </a:lnTo>
                  <a:lnTo>
                    <a:pt x="7907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809488" y="1959864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5">
                  <a:moveTo>
                    <a:pt x="0" y="56641"/>
                  </a:moveTo>
                  <a:lnTo>
                    <a:pt x="4456" y="34611"/>
                  </a:lnTo>
                  <a:lnTo>
                    <a:pt x="16605" y="16605"/>
                  </a:lnTo>
                  <a:lnTo>
                    <a:pt x="34611" y="4456"/>
                  </a:lnTo>
                  <a:lnTo>
                    <a:pt x="56641" y="0"/>
                  </a:lnTo>
                  <a:lnTo>
                    <a:pt x="790702" y="0"/>
                  </a:lnTo>
                  <a:lnTo>
                    <a:pt x="812732" y="4456"/>
                  </a:lnTo>
                  <a:lnTo>
                    <a:pt x="830738" y="16605"/>
                  </a:lnTo>
                  <a:lnTo>
                    <a:pt x="842887" y="34611"/>
                  </a:lnTo>
                  <a:lnTo>
                    <a:pt x="847343" y="56641"/>
                  </a:lnTo>
                  <a:lnTo>
                    <a:pt x="847343" y="510286"/>
                  </a:lnTo>
                  <a:lnTo>
                    <a:pt x="842887" y="532316"/>
                  </a:lnTo>
                  <a:lnTo>
                    <a:pt x="830738" y="550322"/>
                  </a:lnTo>
                  <a:lnTo>
                    <a:pt x="812732" y="562471"/>
                  </a:lnTo>
                  <a:lnTo>
                    <a:pt x="790702" y="566927"/>
                  </a:lnTo>
                  <a:lnTo>
                    <a:pt x="56641" y="566927"/>
                  </a:lnTo>
                  <a:lnTo>
                    <a:pt x="34611" y="562471"/>
                  </a:lnTo>
                  <a:lnTo>
                    <a:pt x="16605" y="550322"/>
                  </a:lnTo>
                  <a:lnTo>
                    <a:pt x="4456" y="532316"/>
                  </a:lnTo>
                  <a:lnTo>
                    <a:pt x="0" y="510286"/>
                  </a:lnTo>
                  <a:lnTo>
                    <a:pt x="0" y="56641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5972302" y="2070049"/>
            <a:ext cx="522605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140"/>
              </a:lnSpc>
              <a:spcBef>
                <a:spcPts val="110"/>
              </a:spcBef>
            </a:pPr>
            <a:r>
              <a:rPr dirty="0" sz="1000" spc="-25">
                <a:latin typeface="Trebuchet MS"/>
                <a:cs typeface="Trebuchet MS"/>
              </a:rPr>
              <a:t>Password</a:t>
            </a:r>
            <a:endParaRPr sz="1000">
              <a:latin typeface="Trebuchet MS"/>
              <a:cs typeface="Trebuchet MS"/>
            </a:endParaRPr>
          </a:p>
          <a:p>
            <a:pPr marL="70485">
              <a:lnSpc>
                <a:spcPts val="1140"/>
              </a:lnSpc>
            </a:pPr>
            <a:r>
              <a:rPr dirty="0" sz="1000" spc="-10">
                <a:latin typeface="Trebuchet MS"/>
                <a:cs typeface="Trebuchet MS"/>
              </a:rPr>
              <a:t>Attacks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187954" y="2520442"/>
            <a:ext cx="3052445" cy="802640"/>
            <a:chOff x="3187954" y="2520442"/>
            <a:chExt cx="3052445" cy="802640"/>
          </a:xfrm>
        </p:grpSpPr>
        <p:sp>
          <p:nvSpPr>
            <p:cNvPr id="7" name="object 7" descr=""/>
            <p:cNvSpPr/>
            <p:nvPr/>
          </p:nvSpPr>
          <p:spPr>
            <a:xfrm>
              <a:off x="3617976" y="2526792"/>
              <a:ext cx="2615565" cy="226060"/>
            </a:xfrm>
            <a:custGeom>
              <a:avLst/>
              <a:gdLst/>
              <a:ahLst/>
              <a:cxnLst/>
              <a:rect l="l" t="t" r="r" b="b"/>
              <a:pathLst>
                <a:path w="2615565" h="226060">
                  <a:moveTo>
                    <a:pt x="2615565" y="0"/>
                  </a:moveTo>
                  <a:lnTo>
                    <a:pt x="2615565" y="112903"/>
                  </a:lnTo>
                  <a:lnTo>
                    <a:pt x="0" y="112903"/>
                  </a:lnTo>
                  <a:lnTo>
                    <a:pt x="0" y="225933"/>
                  </a:lnTo>
                </a:path>
              </a:pathLst>
            </a:custGeom>
            <a:ln w="127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194304" y="2752344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790956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507491"/>
                  </a:lnTo>
                  <a:lnTo>
                    <a:pt x="4435" y="529429"/>
                  </a:lnTo>
                  <a:lnTo>
                    <a:pt x="16525" y="547354"/>
                  </a:lnTo>
                  <a:lnTo>
                    <a:pt x="34450" y="559444"/>
                  </a:lnTo>
                  <a:lnTo>
                    <a:pt x="56387" y="563879"/>
                  </a:lnTo>
                  <a:lnTo>
                    <a:pt x="790956" y="563879"/>
                  </a:lnTo>
                  <a:lnTo>
                    <a:pt x="812893" y="559444"/>
                  </a:lnTo>
                  <a:lnTo>
                    <a:pt x="830818" y="547354"/>
                  </a:lnTo>
                  <a:lnTo>
                    <a:pt x="842908" y="529429"/>
                  </a:lnTo>
                  <a:lnTo>
                    <a:pt x="847344" y="507491"/>
                  </a:lnTo>
                  <a:lnTo>
                    <a:pt x="847344" y="56387"/>
                  </a:lnTo>
                  <a:lnTo>
                    <a:pt x="842908" y="34450"/>
                  </a:lnTo>
                  <a:lnTo>
                    <a:pt x="830818" y="16525"/>
                  </a:lnTo>
                  <a:lnTo>
                    <a:pt x="812893" y="4435"/>
                  </a:lnTo>
                  <a:lnTo>
                    <a:pt x="790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194304" y="2752344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0" y="56387"/>
                  </a:moveTo>
                  <a:lnTo>
                    <a:pt x="4435" y="34450"/>
                  </a:lnTo>
                  <a:lnTo>
                    <a:pt x="16525" y="16525"/>
                  </a:lnTo>
                  <a:lnTo>
                    <a:pt x="34450" y="4435"/>
                  </a:lnTo>
                  <a:lnTo>
                    <a:pt x="56387" y="0"/>
                  </a:lnTo>
                  <a:lnTo>
                    <a:pt x="790956" y="0"/>
                  </a:lnTo>
                  <a:lnTo>
                    <a:pt x="812893" y="4435"/>
                  </a:lnTo>
                  <a:lnTo>
                    <a:pt x="830818" y="16525"/>
                  </a:lnTo>
                  <a:lnTo>
                    <a:pt x="842908" y="34450"/>
                  </a:lnTo>
                  <a:lnTo>
                    <a:pt x="847344" y="56387"/>
                  </a:lnTo>
                  <a:lnTo>
                    <a:pt x="847344" y="507491"/>
                  </a:lnTo>
                  <a:lnTo>
                    <a:pt x="842908" y="529429"/>
                  </a:lnTo>
                  <a:lnTo>
                    <a:pt x="830818" y="547354"/>
                  </a:lnTo>
                  <a:lnTo>
                    <a:pt x="812893" y="559444"/>
                  </a:lnTo>
                  <a:lnTo>
                    <a:pt x="790956" y="563879"/>
                  </a:lnTo>
                  <a:lnTo>
                    <a:pt x="56387" y="563879"/>
                  </a:lnTo>
                  <a:lnTo>
                    <a:pt x="34450" y="559444"/>
                  </a:lnTo>
                  <a:lnTo>
                    <a:pt x="16525" y="547354"/>
                  </a:lnTo>
                  <a:lnTo>
                    <a:pt x="4435" y="529429"/>
                  </a:lnTo>
                  <a:lnTo>
                    <a:pt x="0" y="507491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472053" y="2930728"/>
            <a:ext cx="29273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50">
                <a:latin typeface="Trebuchet MS"/>
                <a:cs typeface="Trebuchet MS"/>
              </a:rPr>
              <a:t>Local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535938" y="3309873"/>
            <a:ext cx="2088514" cy="802640"/>
            <a:chOff x="1535938" y="3309873"/>
            <a:chExt cx="2088514" cy="802640"/>
          </a:xfrm>
        </p:grpSpPr>
        <p:sp>
          <p:nvSpPr>
            <p:cNvPr id="12" name="object 12" descr=""/>
            <p:cNvSpPr/>
            <p:nvPr/>
          </p:nvSpPr>
          <p:spPr>
            <a:xfrm>
              <a:off x="1965960" y="3316223"/>
              <a:ext cx="1652270" cy="226060"/>
            </a:xfrm>
            <a:custGeom>
              <a:avLst/>
              <a:gdLst/>
              <a:ahLst/>
              <a:cxnLst/>
              <a:rect l="l" t="t" r="r" b="b"/>
              <a:pathLst>
                <a:path w="1652270" h="226060">
                  <a:moveTo>
                    <a:pt x="1651889" y="0"/>
                  </a:moveTo>
                  <a:lnTo>
                    <a:pt x="1651889" y="112902"/>
                  </a:lnTo>
                  <a:lnTo>
                    <a:pt x="0" y="112902"/>
                  </a:lnTo>
                  <a:lnTo>
                    <a:pt x="0" y="225933"/>
                  </a:lnTo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542288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790956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507492"/>
                  </a:lnTo>
                  <a:lnTo>
                    <a:pt x="4435" y="529429"/>
                  </a:lnTo>
                  <a:lnTo>
                    <a:pt x="16525" y="547354"/>
                  </a:lnTo>
                  <a:lnTo>
                    <a:pt x="34450" y="559444"/>
                  </a:lnTo>
                  <a:lnTo>
                    <a:pt x="56387" y="563880"/>
                  </a:lnTo>
                  <a:lnTo>
                    <a:pt x="790956" y="563880"/>
                  </a:lnTo>
                  <a:lnTo>
                    <a:pt x="812893" y="559444"/>
                  </a:lnTo>
                  <a:lnTo>
                    <a:pt x="830818" y="547354"/>
                  </a:lnTo>
                  <a:lnTo>
                    <a:pt x="842908" y="529429"/>
                  </a:lnTo>
                  <a:lnTo>
                    <a:pt x="847344" y="507492"/>
                  </a:lnTo>
                  <a:lnTo>
                    <a:pt x="847344" y="56387"/>
                  </a:lnTo>
                  <a:lnTo>
                    <a:pt x="842908" y="34450"/>
                  </a:lnTo>
                  <a:lnTo>
                    <a:pt x="830818" y="16525"/>
                  </a:lnTo>
                  <a:lnTo>
                    <a:pt x="812893" y="4435"/>
                  </a:lnTo>
                  <a:lnTo>
                    <a:pt x="79095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42288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0" y="56387"/>
                  </a:moveTo>
                  <a:lnTo>
                    <a:pt x="4435" y="34450"/>
                  </a:lnTo>
                  <a:lnTo>
                    <a:pt x="16525" y="16525"/>
                  </a:lnTo>
                  <a:lnTo>
                    <a:pt x="34450" y="4435"/>
                  </a:lnTo>
                  <a:lnTo>
                    <a:pt x="56387" y="0"/>
                  </a:lnTo>
                  <a:lnTo>
                    <a:pt x="790956" y="0"/>
                  </a:lnTo>
                  <a:lnTo>
                    <a:pt x="812893" y="4435"/>
                  </a:lnTo>
                  <a:lnTo>
                    <a:pt x="830818" y="16525"/>
                  </a:lnTo>
                  <a:lnTo>
                    <a:pt x="842908" y="34450"/>
                  </a:lnTo>
                  <a:lnTo>
                    <a:pt x="847344" y="56387"/>
                  </a:lnTo>
                  <a:lnTo>
                    <a:pt x="847344" y="507492"/>
                  </a:lnTo>
                  <a:lnTo>
                    <a:pt x="842908" y="529429"/>
                  </a:lnTo>
                  <a:lnTo>
                    <a:pt x="830818" y="547354"/>
                  </a:lnTo>
                  <a:lnTo>
                    <a:pt x="812893" y="559444"/>
                  </a:lnTo>
                  <a:lnTo>
                    <a:pt x="790956" y="563880"/>
                  </a:lnTo>
                  <a:lnTo>
                    <a:pt x="56387" y="563880"/>
                  </a:lnTo>
                  <a:lnTo>
                    <a:pt x="34450" y="559444"/>
                  </a:lnTo>
                  <a:lnTo>
                    <a:pt x="16525" y="547354"/>
                  </a:lnTo>
                  <a:lnTo>
                    <a:pt x="4435" y="529429"/>
                  </a:lnTo>
                  <a:lnTo>
                    <a:pt x="0" y="507492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667382" y="3722370"/>
            <a:ext cx="5956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984250" y="4099305"/>
            <a:ext cx="987425" cy="805180"/>
            <a:chOff x="984250" y="4099305"/>
            <a:chExt cx="987425" cy="805180"/>
          </a:xfrm>
        </p:grpSpPr>
        <p:sp>
          <p:nvSpPr>
            <p:cNvPr id="17" name="object 17" descr=""/>
            <p:cNvSpPr/>
            <p:nvPr/>
          </p:nvSpPr>
          <p:spPr>
            <a:xfrm>
              <a:off x="1414272" y="4105655"/>
              <a:ext cx="551180" cy="226060"/>
            </a:xfrm>
            <a:custGeom>
              <a:avLst/>
              <a:gdLst/>
              <a:ahLst/>
              <a:cxnLst/>
              <a:rect l="l" t="t" r="r" b="b"/>
              <a:pathLst>
                <a:path w="551180" h="226060">
                  <a:moveTo>
                    <a:pt x="550672" y="0"/>
                  </a:moveTo>
                  <a:lnTo>
                    <a:pt x="550672" y="112903"/>
                  </a:lnTo>
                  <a:lnTo>
                    <a:pt x="0" y="112903"/>
                  </a:lnTo>
                  <a:lnTo>
                    <a:pt x="0" y="225933"/>
                  </a:lnTo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90600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790701" y="0"/>
                  </a:moveTo>
                  <a:lnTo>
                    <a:pt x="56692" y="0"/>
                  </a:lnTo>
                  <a:lnTo>
                    <a:pt x="34627" y="4456"/>
                  </a:lnTo>
                  <a:lnTo>
                    <a:pt x="16606" y="16605"/>
                  </a:lnTo>
                  <a:lnTo>
                    <a:pt x="4455" y="34611"/>
                  </a:lnTo>
                  <a:lnTo>
                    <a:pt x="0" y="56642"/>
                  </a:lnTo>
                  <a:lnTo>
                    <a:pt x="0" y="510286"/>
                  </a:lnTo>
                  <a:lnTo>
                    <a:pt x="4455" y="532316"/>
                  </a:lnTo>
                  <a:lnTo>
                    <a:pt x="16606" y="550322"/>
                  </a:lnTo>
                  <a:lnTo>
                    <a:pt x="34627" y="562471"/>
                  </a:lnTo>
                  <a:lnTo>
                    <a:pt x="56692" y="566928"/>
                  </a:lnTo>
                  <a:lnTo>
                    <a:pt x="790701" y="566928"/>
                  </a:lnTo>
                  <a:lnTo>
                    <a:pt x="812732" y="562471"/>
                  </a:lnTo>
                  <a:lnTo>
                    <a:pt x="830738" y="550322"/>
                  </a:lnTo>
                  <a:lnTo>
                    <a:pt x="842887" y="532316"/>
                  </a:lnTo>
                  <a:lnTo>
                    <a:pt x="847344" y="510286"/>
                  </a:lnTo>
                  <a:lnTo>
                    <a:pt x="847344" y="56642"/>
                  </a:lnTo>
                  <a:lnTo>
                    <a:pt x="842887" y="34611"/>
                  </a:lnTo>
                  <a:lnTo>
                    <a:pt x="830738" y="16605"/>
                  </a:lnTo>
                  <a:lnTo>
                    <a:pt x="812732" y="4456"/>
                  </a:lnTo>
                  <a:lnTo>
                    <a:pt x="79070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90600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0" y="56642"/>
                  </a:moveTo>
                  <a:lnTo>
                    <a:pt x="4455" y="34611"/>
                  </a:lnTo>
                  <a:lnTo>
                    <a:pt x="16606" y="16605"/>
                  </a:lnTo>
                  <a:lnTo>
                    <a:pt x="34627" y="4456"/>
                  </a:lnTo>
                  <a:lnTo>
                    <a:pt x="56692" y="0"/>
                  </a:lnTo>
                  <a:lnTo>
                    <a:pt x="790701" y="0"/>
                  </a:lnTo>
                  <a:lnTo>
                    <a:pt x="812732" y="4456"/>
                  </a:lnTo>
                  <a:lnTo>
                    <a:pt x="830738" y="16605"/>
                  </a:lnTo>
                  <a:lnTo>
                    <a:pt x="842887" y="34611"/>
                  </a:lnTo>
                  <a:lnTo>
                    <a:pt x="847344" y="56642"/>
                  </a:lnTo>
                  <a:lnTo>
                    <a:pt x="847344" y="510286"/>
                  </a:lnTo>
                  <a:lnTo>
                    <a:pt x="842887" y="532316"/>
                  </a:lnTo>
                  <a:lnTo>
                    <a:pt x="830738" y="550322"/>
                  </a:lnTo>
                  <a:lnTo>
                    <a:pt x="812732" y="562471"/>
                  </a:lnTo>
                  <a:lnTo>
                    <a:pt x="790701" y="566928"/>
                  </a:lnTo>
                  <a:lnTo>
                    <a:pt x="56692" y="566928"/>
                  </a:lnTo>
                  <a:lnTo>
                    <a:pt x="34627" y="562471"/>
                  </a:lnTo>
                  <a:lnTo>
                    <a:pt x="16606" y="550322"/>
                  </a:lnTo>
                  <a:lnTo>
                    <a:pt x="4455" y="532316"/>
                  </a:lnTo>
                  <a:lnTo>
                    <a:pt x="0" y="510286"/>
                  </a:lnTo>
                  <a:lnTo>
                    <a:pt x="0" y="56642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153160" y="4513326"/>
            <a:ext cx="5226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60">
                <a:solidFill>
                  <a:srgbClr val="FFFFFF"/>
                </a:solidFill>
                <a:latin typeface="Trebuchet MS"/>
                <a:cs typeface="Trebuchet MS"/>
              </a:rPr>
              <a:t>Clear</a:t>
            </a:r>
            <a:r>
              <a:rPr dirty="0" sz="1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45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959610" y="4099305"/>
            <a:ext cx="988060" cy="805180"/>
            <a:chOff x="1959610" y="4099305"/>
            <a:chExt cx="988060" cy="805180"/>
          </a:xfrm>
        </p:grpSpPr>
        <p:sp>
          <p:nvSpPr>
            <p:cNvPr id="22" name="object 22" descr=""/>
            <p:cNvSpPr/>
            <p:nvPr/>
          </p:nvSpPr>
          <p:spPr>
            <a:xfrm>
              <a:off x="1965960" y="4105655"/>
              <a:ext cx="551180" cy="226060"/>
            </a:xfrm>
            <a:custGeom>
              <a:avLst/>
              <a:gdLst/>
              <a:ahLst/>
              <a:cxnLst/>
              <a:rect l="l" t="t" r="r" b="b"/>
              <a:pathLst>
                <a:path w="551180" h="226060">
                  <a:moveTo>
                    <a:pt x="0" y="0"/>
                  </a:moveTo>
                  <a:lnTo>
                    <a:pt x="0" y="112903"/>
                  </a:lnTo>
                  <a:lnTo>
                    <a:pt x="550671" y="112903"/>
                  </a:lnTo>
                  <a:lnTo>
                    <a:pt x="550671" y="225933"/>
                  </a:lnTo>
                </a:path>
              </a:pathLst>
            </a:custGeom>
            <a:ln w="12699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093976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790701" y="0"/>
                  </a:moveTo>
                  <a:lnTo>
                    <a:pt x="56642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2"/>
                  </a:lnTo>
                  <a:lnTo>
                    <a:pt x="0" y="510286"/>
                  </a:lnTo>
                  <a:lnTo>
                    <a:pt x="4456" y="532316"/>
                  </a:lnTo>
                  <a:lnTo>
                    <a:pt x="16605" y="550322"/>
                  </a:lnTo>
                  <a:lnTo>
                    <a:pt x="34611" y="562471"/>
                  </a:lnTo>
                  <a:lnTo>
                    <a:pt x="56642" y="566928"/>
                  </a:lnTo>
                  <a:lnTo>
                    <a:pt x="790701" y="566928"/>
                  </a:lnTo>
                  <a:lnTo>
                    <a:pt x="812732" y="562471"/>
                  </a:lnTo>
                  <a:lnTo>
                    <a:pt x="830738" y="550322"/>
                  </a:lnTo>
                  <a:lnTo>
                    <a:pt x="842887" y="532316"/>
                  </a:lnTo>
                  <a:lnTo>
                    <a:pt x="847344" y="510286"/>
                  </a:lnTo>
                  <a:lnTo>
                    <a:pt x="847344" y="56642"/>
                  </a:lnTo>
                  <a:lnTo>
                    <a:pt x="842887" y="34611"/>
                  </a:lnTo>
                  <a:lnTo>
                    <a:pt x="830738" y="16605"/>
                  </a:lnTo>
                  <a:lnTo>
                    <a:pt x="812732" y="4456"/>
                  </a:lnTo>
                  <a:lnTo>
                    <a:pt x="79070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093976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0" y="56642"/>
                  </a:moveTo>
                  <a:lnTo>
                    <a:pt x="4456" y="34611"/>
                  </a:lnTo>
                  <a:lnTo>
                    <a:pt x="16605" y="16605"/>
                  </a:lnTo>
                  <a:lnTo>
                    <a:pt x="34611" y="4456"/>
                  </a:lnTo>
                  <a:lnTo>
                    <a:pt x="56642" y="0"/>
                  </a:lnTo>
                  <a:lnTo>
                    <a:pt x="790701" y="0"/>
                  </a:lnTo>
                  <a:lnTo>
                    <a:pt x="812732" y="4456"/>
                  </a:lnTo>
                  <a:lnTo>
                    <a:pt x="830738" y="16605"/>
                  </a:lnTo>
                  <a:lnTo>
                    <a:pt x="842887" y="34611"/>
                  </a:lnTo>
                  <a:lnTo>
                    <a:pt x="847344" y="56642"/>
                  </a:lnTo>
                  <a:lnTo>
                    <a:pt x="847344" y="510286"/>
                  </a:lnTo>
                  <a:lnTo>
                    <a:pt x="842887" y="532316"/>
                  </a:lnTo>
                  <a:lnTo>
                    <a:pt x="830738" y="550322"/>
                  </a:lnTo>
                  <a:lnTo>
                    <a:pt x="812732" y="562471"/>
                  </a:lnTo>
                  <a:lnTo>
                    <a:pt x="790701" y="566928"/>
                  </a:lnTo>
                  <a:lnTo>
                    <a:pt x="56642" y="566928"/>
                  </a:lnTo>
                  <a:lnTo>
                    <a:pt x="34611" y="562471"/>
                  </a:lnTo>
                  <a:lnTo>
                    <a:pt x="16605" y="550322"/>
                  </a:lnTo>
                  <a:lnTo>
                    <a:pt x="4456" y="532316"/>
                  </a:lnTo>
                  <a:lnTo>
                    <a:pt x="0" y="510286"/>
                  </a:lnTo>
                  <a:lnTo>
                    <a:pt x="0" y="56642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318766" y="4513326"/>
            <a:ext cx="3956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Hashes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2636266" y="3309873"/>
            <a:ext cx="987425" cy="802640"/>
            <a:chOff x="2636266" y="3309873"/>
            <a:chExt cx="987425" cy="802640"/>
          </a:xfrm>
        </p:grpSpPr>
        <p:sp>
          <p:nvSpPr>
            <p:cNvPr id="27" name="object 27" descr=""/>
            <p:cNvSpPr/>
            <p:nvPr/>
          </p:nvSpPr>
          <p:spPr>
            <a:xfrm>
              <a:off x="3066288" y="3316223"/>
              <a:ext cx="551180" cy="226060"/>
            </a:xfrm>
            <a:custGeom>
              <a:avLst/>
              <a:gdLst/>
              <a:ahLst/>
              <a:cxnLst/>
              <a:rect l="l" t="t" r="r" b="b"/>
              <a:pathLst>
                <a:path w="551179" h="226060">
                  <a:moveTo>
                    <a:pt x="550672" y="0"/>
                  </a:moveTo>
                  <a:lnTo>
                    <a:pt x="550672" y="112902"/>
                  </a:lnTo>
                  <a:lnTo>
                    <a:pt x="0" y="112902"/>
                  </a:lnTo>
                  <a:lnTo>
                    <a:pt x="0" y="225933"/>
                  </a:lnTo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642616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790956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507492"/>
                  </a:lnTo>
                  <a:lnTo>
                    <a:pt x="4435" y="529429"/>
                  </a:lnTo>
                  <a:lnTo>
                    <a:pt x="16525" y="547354"/>
                  </a:lnTo>
                  <a:lnTo>
                    <a:pt x="34450" y="559444"/>
                  </a:lnTo>
                  <a:lnTo>
                    <a:pt x="56387" y="563880"/>
                  </a:lnTo>
                  <a:lnTo>
                    <a:pt x="790956" y="563880"/>
                  </a:lnTo>
                  <a:lnTo>
                    <a:pt x="812893" y="559444"/>
                  </a:lnTo>
                  <a:lnTo>
                    <a:pt x="830818" y="547354"/>
                  </a:lnTo>
                  <a:lnTo>
                    <a:pt x="842908" y="529429"/>
                  </a:lnTo>
                  <a:lnTo>
                    <a:pt x="847344" y="507492"/>
                  </a:lnTo>
                  <a:lnTo>
                    <a:pt x="847344" y="56387"/>
                  </a:lnTo>
                  <a:lnTo>
                    <a:pt x="842908" y="34450"/>
                  </a:lnTo>
                  <a:lnTo>
                    <a:pt x="830818" y="16525"/>
                  </a:lnTo>
                  <a:lnTo>
                    <a:pt x="812893" y="4435"/>
                  </a:lnTo>
                  <a:lnTo>
                    <a:pt x="79095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642616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0" y="56387"/>
                  </a:moveTo>
                  <a:lnTo>
                    <a:pt x="4435" y="34450"/>
                  </a:lnTo>
                  <a:lnTo>
                    <a:pt x="16525" y="16525"/>
                  </a:lnTo>
                  <a:lnTo>
                    <a:pt x="34450" y="4435"/>
                  </a:lnTo>
                  <a:lnTo>
                    <a:pt x="56387" y="0"/>
                  </a:lnTo>
                  <a:lnTo>
                    <a:pt x="790956" y="0"/>
                  </a:lnTo>
                  <a:lnTo>
                    <a:pt x="812893" y="4435"/>
                  </a:lnTo>
                  <a:lnTo>
                    <a:pt x="830818" y="16525"/>
                  </a:lnTo>
                  <a:lnTo>
                    <a:pt x="842908" y="34450"/>
                  </a:lnTo>
                  <a:lnTo>
                    <a:pt x="847344" y="56387"/>
                  </a:lnTo>
                  <a:lnTo>
                    <a:pt x="847344" y="507492"/>
                  </a:lnTo>
                  <a:lnTo>
                    <a:pt x="842908" y="529429"/>
                  </a:lnTo>
                  <a:lnTo>
                    <a:pt x="830818" y="547354"/>
                  </a:lnTo>
                  <a:lnTo>
                    <a:pt x="812893" y="559444"/>
                  </a:lnTo>
                  <a:lnTo>
                    <a:pt x="790956" y="563880"/>
                  </a:lnTo>
                  <a:lnTo>
                    <a:pt x="56387" y="563880"/>
                  </a:lnTo>
                  <a:lnTo>
                    <a:pt x="34450" y="559444"/>
                  </a:lnTo>
                  <a:lnTo>
                    <a:pt x="16525" y="547354"/>
                  </a:lnTo>
                  <a:lnTo>
                    <a:pt x="4435" y="529429"/>
                  </a:lnTo>
                  <a:lnTo>
                    <a:pt x="0" y="507492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2784094" y="3652520"/>
            <a:ext cx="564515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52069" marR="5080" indent="-40005">
              <a:lnSpc>
                <a:spcPts val="1080"/>
              </a:lnSpc>
              <a:spcBef>
                <a:spcPts val="244"/>
              </a:spcBef>
            </a:pPr>
            <a:r>
              <a:rPr dirty="0" sz="1000" spc="-55">
                <a:solidFill>
                  <a:srgbClr val="FFFFFF"/>
                </a:solidFill>
                <a:latin typeface="Trebuchet MS"/>
                <a:cs typeface="Trebuchet MS"/>
              </a:rPr>
              <a:t>Credential 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manager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3611626" y="3309873"/>
            <a:ext cx="988060" cy="802640"/>
            <a:chOff x="3611626" y="3309873"/>
            <a:chExt cx="988060" cy="802640"/>
          </a:xfrm>
        </p:grpSpPr>
        <p:sp>
          <p:nvSpPr>
            <p:cNvPr id="32" name="object 32" descr=""/>
            <p:cNvSpPr/>
            <p:nvPr/>
          </p:nvSpPr>
          <p:spPr>
            <a:xfrm>
              <a:off x="3617976" y="3316223"/>
              <a:ext cx="551180" cy="226060"/>
            </a:xfrm>
            <a:custGeom>
              <a:avLst/>
              <a:gdLst/>
              <a:ahLst/>
              <a:cxnLst/>
              <a:rect l="l" t="t" r="r" b="b"/>
              <a:pathLst>
                <a:path w="551179" h="226060">
                  <a:moveTo>
                    <a:pt x="0" y="0"/>
                  </a:moveTo>
                  <a:lnTo>
                    <a:pt x="0" y="112902"/>
                  </a:lnTo>
                  <a:lnTo>
                    <a:pt x="550672" y="112902"/>
                  </a:lnTo>
                  <a:lnTo>
                    <a:pt x="550672" y="225933"/>
                  </a:lnTo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745992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790956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507492"/>
                  </a:lnTo>
                  <a:lnTo>
                    <a:pt x="4435" y="529429"/>
                  </a:lnTo>
                  <a:lnTo>
                    <a:pt x="16525" y="547354"/>
                  </a:lnTo>
                  <a:lnTo>
                    <a:pt x="34450" y="559444"/>
                  </a:lnTo>
                  <a:lnTo>
                    <a:pt x="56387" y="563880"/>
                  </a:lnTo>
                  <a:lnTo>
                    <a:pt x="790956" y="563880"/>
                  </a:lnTo>
                  <a:lnTo>
                    <a:pt x="812893" y="559444"/>
                  </a:lnTo>
                  <a:lnTo>
                    <a:pt x="830818" y="547354"/>
                  </a:lnTo>
                  <a:lnTo>
                    <a:pt x="842908" y="529429"/>
                  </a:lnTo>
                  <a:lnTo>
                    <a:pt x="847344" y="507492"/>
                  </a:lnTo>
                  <a:lnTo>
                    <a:pt x="847344" y="56387"/>
                  </a:lnTo>
                  <a:lnTo>
                    <a:pt x="842908" y="34450"/>
                  </a:lnTo>
                  <a:lnTo>
                    <a:pt x="830818" y="16525"/>
                  </a:lnTo>
                  <a:lnTo>
                    <a:pt x="812893" y="4435"/>
                  </a:lnTo>
                  <a:lnTo>
                    <a:pt x="79095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745992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0" y="56387"/>
                  </a:moveTo>
                  <a:lnTo>
                    <a:pt x="4435" y="34450"/>
                  </a:lnTo>
                  <a:lnTo>
                    <a:pt x="16525" y="16525"/>
                  </a:lnTo>
                  <a:lnTo>
                    <a:pt x="34450" y="4435"/>
                  </a:lnTo>
                  <a:lnTo>
                    <a:pt x="56387" y="0"/>
                  </a:lnTo>
                  <a:lnTo>
                    <a:pt x="790956" y="0"/>
                  </a:lnTo>
                  <a:lnTo>
                    <a:pt x="812893" y="4435"/>
                  </a:lnTo>
                  <a:lnTo>
                    <a:pt x="830818" y="16525"/>
                  </a:lnTo>
                  <a:lnTo>
                    <a:pt x="842908" y="34450"/>
                  </a:lnTo>
                  <a:lnTo>
                    <a:pt x="847344" y="56387"/>
                  </a:lnTo>
                  <a:lnTo>
                    <a:pt x="847344" y="507492"/>
                  </a:lnTo>
                  <a:lnTo>
                    <a:pt x="842908" y="529429"/>
                  </a:lnTo>
                  <a:lnTo>
                    <a:pt x="830818" y="547354"/>
                  </a:lnTo>
                  <a:lnTo>
                    <a:pt x="812893" y="559444"/>
                  </a:lnTo>
                  <a:lnTo>
                    <a:pt x="790956" y="563880"/>
                  </a:lnTo>
                  <a:lnTo>
                    <a:pt x="56387" y="563880"/>
                  </a:lnTo>
                  <a:lnTo>
                    <a:pt x="34450" y="559444"/>
                  </a:lnTo>
                  <a:lnTo>
                    <a:pt x="16525" y="547354"/>
                  </a:lnTo>
                  <a:lnTo>
                    <a:pt x="4435" y="529429"/>
                  </a:lnTo>
                  <a:lnTo>
                    <a:pt x="0" y="507492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3809491" y="3652520"/>
            <a:ext cx="718820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2700" marR="5080" indent="115570">
              <a:lnSpc>
                <a:spcPts val="1080"/>
              </a:lnSpc>
              <a:spcBef>
                <a:spcPts val="244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Terminal </a:t>
            </a:r>
            <a:r>
              <a:rPr dirty="0" sz="1000" spc="-5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45">
                <a:solidFill>
                  <a:srgbClr val="FFFFFF"/>
                </a:solidFill>
                <a:latin typeface="Trebuchet MS"/>
                <a:cs typeface="Trebuchet MS"/>
              </a:rPr>
              <a:t>(RDP)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3611626" y="3309873"/>
            <a:ext cx="2088514" cy="802640"/>
            <a:chOff x="3611626" y="3309873"/>
            <a:chExt cx="2088514" cy="802640"/>
          </a:xfrm>
        </p:grpSpPr>
        <p:sp>
          <p:nvSpPr>
            <p:cNvPr id="37" name="object 37" descr=""/>
            <p:cNvSpPr/>
            <p:nvPr/>
          </p:nvSpPr>
          <p:spPr>
            <a:xfrm>
              <a:off x="3617976" y="3316223"/>
              <a:ext cx="1652270" cy="226060"/>
            </a:xfrm>
            <a:custGeom>
              <a:avLst/>
              <a:gdLst/>
              <a:ahLst/>
              <a:cxnLst/>
              <a:rect l="l" t="t" r="r" b="b"/>
              <a:pathLst>
                <a:path w="1652270" h="226060">
                  <a:moveTo>
                    <a:pt x="0" y="0"/>
                  </a:moveTo>
                  <a:lnTo>
                    <a:pt x="0" y="112902"/>
                  </a:lnTo>
                  <a:lnTo>
                    <a:pt x="1651889" y="112902"/>
                  </a:lnTo>
                  <a:lnTo>
                    <a:pt x="1651889" y="225933"/>
                  </a:lnTo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846320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790955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507492"/>
                  </a:lnTo>
                  <a:lnTo>
                    <a:pt x="4435" y="529429"/>
                  </a:lnTo>
                  <a:lnTo>
                    <a:pt x="16525" y="547354"/>
                  </a:lnTo>
                  <a:lnTo>
                    <a:pt x="34450" y="559444"/>
                  </a:lnTo>
                  <a:lnTo>
                    <a:pt x="56387" y="563880"/>
                  </a:lnTo>
                  <a:lnTo>
                    <a:pt x="790955" y="563880"/>
                  </a:lnTo>
                  <a:lnTo>
                    <a:pt x="812893" y="559444"/>
                  </a:lnTo>
                  <a:lnTo>
                    <a:pt x="830818" y="547354"/>
                  </a:lnTo>
                  <a:lnTo>
                    <a:pt x="842908" y="529429"/>
                  </a:lnTo>
                  <a:lnTo>
                    <a:pt x="847343" y="507492"/>
                  </a:lnTo>
                  <a:lnTo>
                    <a:pt x="847343" y="56387"/>
                  </a:lnTo>
                  <a:lnTo>
                    <a:pt x="842908" y="34450"/>
                  </a:lnTo>
                  <a:lnTo>
                    <a:pt x="830818" y="16525"/>
                  </a:lnTo>
                  <a:lnTo>
                    <a:pt x="812893" y="4435"/>
                  </a:lnTo>
                  <a:lnTo>
                    <a:pt x="7909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846320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0" y="56387"/>
                  </a:moveTo>
                  <a:lnTo>
                    <a:pt x="4435" y="34450"/>
                  </a:lnTo>
                  <a:lnTo>
                    <a:pt x="16525" y="16525"/>
                  </a:lnTo>
                  <a:lnTo>
                    <a:pt x="34450" y="4435"/>
                  </a:lnTo>
                  <a:lnTo>
                    <a:pt x="56387" y="0"/>
                  </a:lnTo>
                  <a:lnTo>
                    <a:pt x="790955" y="0"/>
                  </a:lnTo>
                  <a:lnTo>
                    <a:pt x="812893" y="4435"/>
                  </a:lnTo>
                  <a:lnTo>
                    <a:pt x="830818" y="16525"/>
                  </a:lnTo>
                  <a:lnTo>
                    <a:pt x="842908" y="34450"/>
                  </a:lnTo>
                  <a:lnTo>
                    <a:pt x="847343" y="56387"/>
                  </a:lnTo>
                  <a:lnTo>
                    <a:pt x="847343" y="507492"/>
                  </a:lnTo>
                  <a:lnTo>
                    <a:pt x="842908" y="529429"/>
                  </a:lnTo>
                  <a:lnTo>
                    <a:pt x="830818" y="547354"/>
                  </a:lnTo>
                  <a:lnTo>
                    <a:pt x="812893" y="559444"/>
                  </a:lnTo>
                  <a:lnTo>
                    <a:pt x="790955" y="563880"/>
                  </a:lnTo>
                  <a:lnTo>
                    <a:pt x="56387" y="563880"/>
                  </a:lnTo>
                  <a:lnTo>
                    <a:pt x="34450" y="559444"/>
                  </a:lnTo>
                  <a:lnTo>
                    <a:pt x="16525" y="547354"/>
                  </a:lnTo>
                  <a:lnTo>
                    <a:pt x="4435" y="529429"/>
                  </a:lnTo>
                  <a:lnTo>
                    <a:pt x="0" y="507492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5118353" y="3722370"/>
            <a:ext cx="3016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Trebuchet MS"/>
                <a:cs typeface="Trebuchet MS"/>
              </a:rPr>
              <a:t>Misc.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6226809" y="2520442"/>
            <a:ext cx="3051810" cy="802640"/>
            <a:chOff x="6226809" y="2520442"/>
            <a:chExt cx="3051810" cy="802640"/>
          </a:xfrm>
        </p:grpSpPr>
        <p:sp>
          <p:nvSpPr>
            <p:cNvPr id="42" name="object 42" descr=""/>
            <p:cNvSpPr/>
            <p:nvPr/>
          </p:nvSpPr>
          <p:spPr>
            <a:xfrm>
              <a:off x="6233159" y="2526792"/>
              <a:ext cx="2615565" cy="226060"/>
            </a:xfrm>
            <a:custGeom>
              <a:avLst/>
              <a:gdLst/>
              <a:ahLst/>
              <a:cxnLst/>
              <a:rect l="l" t="t" r="r" b="b"/>
              <a:pathLst>
                <a:path w="2615565" h="226060">
                  <a:moveTo>
                    <a:pt x="0" y="0"/>
                  </a:moveTo>
                  <a:lnTo>
                    <a:pt x="0" y="112903"/>
                  </a:lnTo>
                  <a:lnTo>
                    <a:pt x="2615565" y="112903"/>
                  </a:lnTo>
                  <a:lnTo>
                    <a:pt x="2615565" y="225933"/>
                  </a:lnTo>
                </a:path>
              </a:pathLst>
            </a:custGeom>
            <a:ln w="12700">
              <a:solidFill>
                <a:srgbClr val="83838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424671" y="2752344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790955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507491"/>
                  </a:lnTo>
                  <a:lnTo>
                    <a:pt x="4435" y="529429"/>
                  </a:lnTo>
                  <a:lnTo>
                    <a:pt x="16525" y="547354"/>
                  </a:lnTo>
                  <a:lnTo>
                    <a:pt x="34450" y="559444"/>
                  </a:lnTo>
                  <a:lnTo>
                    <a:pt x="56387" y="563879"/>
                  </a:lnTo>
                  <a:lnTo>
                    <a:pt x="790955" y="563879"/>
                  </a:lnTo>
                  <a:lnTo>
                    <a:pt x="812893" y="559444"/>
                  </a:lnTo>
                  <a:lnTo>
                    <a:pt x="830818" y="547354"/>
                  </a:lnTo>
                  <a:lnTo>
                    <a:pt x="842908" y="529429"/>
                  </a:lnTo>
                  <a:lnTo>
                    <a:pt x="847344" y="507491"/>
                  </a:lnTo>
                  <a:lnTo>
                    <a:pt x="847344" y="56387"/>
                  </a:lnTo>
                  <a:lnTo>
                    <a:pt x="842908" y="34450"/>
                  </a:lnTo>
                  <a:lnTo>
                    <a:pt x="830818" y="16525"/>
                  </a:lnTo>
                  <a:lnTo>
                    <a:pt x="812893" y="4435"/>
                  </a:lnTo>
                  <a:lnTo>
                    <a:pt x="7909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424671" y="2752344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0" y="56387"/>
                  </a:moveTo>
                  <a:lnTo>
                    <a:pt x="4435" y="34450"/>
                  </a:lnTo>
                  <a:lnTo>
                    <a:pt x="16525" y="16525"/>
                  </a:lnTo>
                  <a:lnTo>
                    <a:pt x="34450" y="4435"/>
                  </a:lnTo>
                  <a:lnTo>
                    <a:pt x="56387" y="0"/>
                  </a:lnTo>
                  <a:lnTo>
                    <a:pt x="790955" y="0"/>
                  </a:lnTo>
                  <a:lnTo>
                    <a:pt x="812893" y="4435"/>
                  </a:lnTo>
                  <a:lnTo>
                    <a:pt x="830818" y="16525"/>
                  </a:lnTo>
                  <a:lnTo>
                    <a:pt x="842908" y="34450"/>
                  </a:lnTo>
                  <a:lnTo>
                    <a:pt x="847344" y="56387"/>
                  </a:lnTo>
                  <a:lnTo>
                    <a:pt x="847344" y="507491"/>
                  </a:lnTo>
                  <a:lnTo>
                    <a:pt x="842908" y="529429"/>
                  </a:lnTo>
                  <a:lnTo>
                    <a:pt x="830818" y="547354"/>
                  </a:lnTo>
                  <a:lnTo>
                    <a:pt x="812893" y="559444"/>
                  </a:lnTo>
                  <a:lnTo>
                    <a:pt x="790955" y="563879"/>
                  </a:lnTo>
                  <a:lnTo>
                    <a:pt x="56387" y="563879"/>
                  </a:lnTo>
                  <a:lnTo>
                    <a:pt x="34450" y="559444"/>
                  </a:lnTo>
                  <a:lnTo>
                    <a:pt x="16525" y="547354"/>
                  </a:lnTo>
                  <a:lnTo>
                    <a:pt x="4435" y="529429"/>
                  </a:lnTo>
                  <a:lnTo>
                    <a:pt x="0" y="507491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8612885" y="2930728"/>
            <a:ext cx="476884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30">
                <a:latin typeface="Trebuchet MS"/>
                <a:cs typeface="Trebuchet MS"/>
              </a:rPr>
              <a:t>Network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7043673" y="3309873"/>
            <a:ext cx="1812925" cy="802640"/>
            <a:chOff x="7043673" y="3309873"/>
            <a:chExt cx="1812925" cy="802640"/>
          </a:xfrm>
        </p:grpSpPr>
        <p:sp>
          <p:nvSpPr>
            <p:cNvPr id="47" name="object 47" descr=""/>
            <p:cNvSpPr/>
            <p:nvPr/>
          </p:nvSpPr>
          <p:spPr>
            <a:xfrm>
              <a:off x="7473695" y="3316223"/>
              <a:ext cx="1376680" cy="226060"/>
            </a:xfrm>
            <a:custGeom>
              <a:avLst/>
              <a:gdLst/>
              <a:ahLst/>
              <a:cxnLst/>
              <a:rect l="l" t="t" r="r" b="b"/>
              <a:pathLst>
                <a:path w="1376679" h="226060">
                  <a:moveTo>
                    <a:pt x="1376552" y="0"/>
                  </a:moveTo>
                  <a:lnTo>
                    <a:pt x="1376552" y="112902"/>
                  </a:lnTo>
                  <a:lnTo>
                    <a:pt x="0" y="112902"/>
                  </a:lnTo>
                  <a:lnTo>
                    <a:pt x="0" y="225933"/>
                  </a:lnTo>
                </a:path>
              </a:pathLst>
            </a:custGeom>
            <a:ln w="12699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050023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790955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507492"/>
                  </a:lnTo>
                  <a:lnTo>
                    <a:pt x="4435" y="529429"/>
                  </a:lnTo>
                  <a:lnTo>
                    <a:pt x="16525" y="547354"/>
                  </a:lnTo>
                  <a:lnTo>
                    <a:pt x="34450" y="559444"/>
                  </a:lnTo>
                  <a:lnTo>
                    <a:pt x="56387" y="563880"/>
                  </a:lnTo>
                  <a:lnTo>
                    <a:pt x="790955" y="563880"/>
                  </a:lnTo>
                  <a:lnTo>
                    <a:pt x="812893" y="559444"/>
                  </a:lnTo>
                  <a:lnTo>
                    <a:pt x="830818" y="547354"/>
                  </a:lnTo>
                  <a:lnTo>
                    <a:pt x="842908" y="529429"/>
                  </a:lnTo>
                  <a:lnTo>
                    <a:pt x="847344" y="507492"/>
                  </a:lnTo>
                  <a:lnTo>
                    <a:pt x="847344" y="56387"/>
                  </a:lnTo>
                  <a:lnTo>
                    <a:pt x="842908" y="34450"/>
                  </a:lnTo>
                  <a:lnTo>
                    <a:pt x="830818" y="16525"/>
                  </a:lnTo>
                  <a:lnTo>
                    <a:pt x="812893" y="4435"/>
                  </a:lnTo>
                  <a:lnTo>
                    <a:pt x="7909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050023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0" y="56387"/>
                  </a:moveTo>
                  <a:lnTo>
                    <a:pt x="4435" y="34450"/>
                  </a:lnTo>
                  <a:lnTo>
                    <a:pt x="16525" y="16525"/>
                  </a:lnTo>
                  <a:lnTo>
                    <a:pt x="34450" y="4435"/>
                  </a:lnTo>
                  <a:lnTo>
                    <a:pt x="56387" y="0"/>
                  </a:lnTo>
                  <a:lnTo>
                    <a:pt x="790955" y="0"/>
                  </a:lnTo>
                  <a:lnTo>
                    <a:pt x="812893" y="4435"/>
                  </a:lnTo>
                  <a:lnTo>
                    <a:pt x="830818" y="16525"/>
                  </a:lnTo>
                  <a:lnTo>
                    <a:pt x="842908" y="34450"/>
                  </a:lnTo>
                  <a:lnTo>
                    <a:pt x="847344" y="56387"/>
                  </a:lnTo>
                  <a:lnTo>
                    <a:pt x="847344" y="507492"/>
                  </a:lnTo>
                  <a:lnTo>
                    <a:pt x="842908" y="529429"/>
                  </a:lnTo>
                  <a:lnTo>
                    <a:pt x="830818" y="547354"/>
                  </a:lnTo>
                  <a:lnTo>
                    <a:pt x="812893" y="559444"/>
                  </a:lnTo>
                  <a:lnTo>
                    <a:pt x="790955" y="563880"/>
                  </a:lnTo>
                  <a:lnTo>
                    <a:pt x="56387" y="563880"/>
                  </a:lnTo>
                  <a:lnTo>
                    <a:pt x="34450" y="559444"/>
                  </a:lnTo>
                  <a:lnTo>
                    <a:pt x="16525" y="547354"/>
                  </a:lnTo>
                  <a:lnTo>
                    <a:pt x="4435" y="529429"/>
                  </a:lnTo>
                  <a:lnTo>
                    <a:pt x="0" y="507492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7159879" y="3722370"/>
            <a:ext cx="6254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40">
                <a:latin typeface="Trebuchet MS"/>
                <a:cs typeface="Trebuchet MS"/>
              </a:rPr>
              <a:t>Sniff/Dump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5940297" y="4099305"/>
            <a:ext cx="1537970" cy="805180"/>
            <a:chOff x="5940297" y="4099305"/>
            <a:chExt cx="1537970" cy="805180"/>
          </a:xfrm>
        </p:grpSpPr>
        <p:sp>
          <p:nvSpPr>
            <p:cNvPr id="52" name="object 52" descr=""/>
            <p:cNvSpPr/>
            <p:nvPr/>
          </p:nvSpPr>
          <p:spPr>
            <a:xfrm>
              <a:off x="6370319" y="4105655"/>
              <a:ext cx="1101725" cy="226060"/>
            </a:xfrm>
            <a:custGeom>
              <a:avLst/>
              <a:gdLst/>
              <a:ahLst/>
              <a:cxnLst/>
              <a:rect l="l" t="t" r="r" b="b"/>
              <a:pathLst>
                <a:path w="1101725" h="226060">
                  <a:moveTo>
                    <a:pt x="1101216" y="0"/>
                  </a:moveTo>
                  <a:lnTo>
                    <a:pt x="1101216" y="112903"/>
                  </a:lnTo>
                  <a:lnTo>
                    <a:pt x="0" y="112903"/>
                  </a:lnTo>
                  <a:lnTo>
                    <a:pt x="0" y="225933"/>
                  </a:lnTo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946647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790701" y="0"/>
                  </a:moveTo>
                  <a:lnTo>
                    <a:pt x="56641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2"/>
                  </a:lnTo>
                  <a:lnTo>
                    <a:pt x="0" y="510286"/>
                  </a:lnTo>
                  <a:lnTo>
                    <a:pt x="4456" y="532316"/>
                  </a:lnTo>
                  <a:lnTo>
                    <a:pt x="16605" y="550322"/>
                  </a:lnTo>
                  <a:lnTo>
                    <a:pt x="34611" y="562471"/>
                  </a:lnTo>
                  <a:lnTo>
                    <a:pt x="56641" y="566928"/>
                  </a:lnTo>
                  <a:lnTo>
                    <a:pt x="790701" y="566928"/>
                  </a:lnTo>
                  <a:lnTo>
                    <a:pt x="812732" y="562471"/>
                  </a:lnTo>
                  <a:lnTo>
                    <a:pt x="830738" y="550322"/>
                  </a:lnTo>
                  <a:lnTo>
                    <a:pt x="842887" y="532316"/>
                  </a:lnTo>
                  <a:lnTo>
                    <a:pt x="847344" y="510286"/>
                  </a:lnTo>
                  <a:lnTo>
                    <a:pt x="847344" y="56642"/>
                  </a:lnTo>
                  <a:lnTo>
                    <a:pt x="842887" y="34611"/>
                  </a:lnTo>
                  <a:lnTo>
                    <a:pt x="830738" y="16605"/>
                  </a:lnTo>
                  <a:lnTo>
                    <a:pt x="812732" y="4456"/>
                  </a:lnTo>
                  <a:lnTo>
                    <a:pt x="79070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946647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0" y="56642"/>
                  </a:moveTo>
                  <a:lnTo>
                    <a:pt x="4456" y="34611"/>
                  </a:lnTo>
                  <a:lnTo>
                    <a:pt x="16605" y="16605"/>
                  </a:lnTo>
                  <a:lnTo>
                    <a:pt x="34611" y="4456"/>
                  </a:lnTo>
                  <a:lnTo>
                    <a:pt x="56641" y="0"/>
                  </a:lnTo>
                  <a:lnTo>
                    <a:pt x="790701" y="0"/>
                  </a:lnTo>
                  <a:lnTo>
                    <a:pt x="812732" y="4456"/>
                  </a:lnTo>
                  <a:lnTo>
                    <a:pt x="830738" y="16605"/>
                  </a:lnTo>
                  <a:lnTo>
                    <a:pt x="842887" y="34611"/>
                  </a:lnTo>
                  <a:lnTo>
                    <a:pt x="847344" y="56642"/>
                  </a:lnTo>
                  <a:lnTo>
                    <a:pt x="847344" y="510286"/>
                  </a:lnTo>
                  <a:lnTo>
                    <a:pt x="842887" y="532316"/>
                  </a:lnTo>
                  <a:lnTo>
                    <a:pt x="830738" y="550322"/>
                  </a:lnTo>
                  <a:lnTo>
                    <a:pt x="812732" y="562471"/>
                  </a:lnTo>
                  <a:lnTo>
                    <a:pt x="790701" y="566928"/>
                  </a:lnTo>
                  <a:lnTo>
                    <a:pt x="56641" y="566928"/>
                  </a:lnTo>
                  <a:lnTo>
                    <a:pt x="34611" y="562471"/>
                  </a:lnTo>
                  <a:lnTo>
                    <a:pt x="16605" y="550322"/>
                  </a:lnTo>
                  <a:lnTo>
                    <a:pt x="4456" y="532316"/>
                  </a:lnTo>
                  <a:lnTo>
                    <a:pt x="0" y="510286"/>
                  </a:lnTo>
                  <a:lnTo>
                    <a:pt x="0" y="56642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6097904" y="4513326"/>
            <a:ext cx="5454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MS-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NLMP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7043673" y="4099305"/>
            <a:ext cx="860425" cy="805180"/>
            <a:chOff x="7043673" y="4099305"/>
            <a:chExt cx="860425" cy="805180"/>
          </a:xfrm>
        </p:grpSpPr>
        <p:sp>
          <p:nvSpPr>
            <p:cNvPr id="57" name="object 57" descr=""/>
            <p:cNvSpPr/>
            <p:nvPr/>
          </p:nvSpPr>
          <p:spPr>
            <a:xfrm>
              <a:off x="7473695" y="4105655"/>
              <a:ext cx="0" cy="226060"/>
            </a:xfrm>
            <a:custGeom>
              <a:avLst/>
              <a:gdLst/>
              <a:ahLst/>
              <a:cxnLst/>
              <a:rect l="l" t="t" r="r" b="b"/>
              <a:pathLst>
                <a:path w="0" h="226060">
                  <a:moveTo>
                    <a:pt x="0" y="0"/>
                  </a:moveTo>
                  <a:lnTo>
                    <a:pt x="0" y="225933"/>
                  </a:lnTo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050023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790701" y="0"/>
                  </a:moveTo>
                  <a:lnTo>
                    <a:pt x="56642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2"/>
                  </a:lnTo>
                  <a:lnTo>
                    <a:pt x="0" y="510286"/>
                  </a:lnTo>
                  <a:lnTo>
                    <a:pt x="4456" y="532316"/>
                  </a:lnTo>
                  <a:lnTo>
                    <a:pt x="16605" y="550322"/>
                  </a:lnTo>
                  <a:lnTo>
                    <a:pt x="34611" y="562471"/>
                  </a:lnTo>
                  <a:lnTo>
                    <a:pt x="56642" y="566928"/>
                  </a:lnTo>
                  <a:lnTo>
                    <a:pt x="790701" y="566928"/>
                  </a:lnTo>
                  <a:lnTo>
                    <a:pt x="812732" y="562471"/>
                  </a:lnTo>
                  <a:lnTo>
                    <a:pt x="830738" y="550322"/>
                  </a:lnTo>
                  <a:lnTo>
                    <a:pt x="842887" y="532316"/>
                  </a:lnTo>
                  <a:lnTo>
                    <a:pt x="847344" y="510286"/>
                  </a:lnTo>
                  <a:lnTo>
                    <a:pt x="847344" y="56642"/>
                  </a:lnTo>
                  <a:lnTo>
                    <a:pt x="842887" y="34611"/>
                  </a:lnTo>
                  <a:lnTo>
                    <a:pt x="830738" y="16605"/>
                  </a:lnTo>
                  <a:lnTo>
                    <a:pt x="812732" y="4456"/>
                  </a:lnTo>
                  <a:lnTo>
                    <a:pt x="79070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050023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0" y="56642"/>
                  </a:moveTo>
                  <a:lnTo>
                    <a:pt x="4456" y="34611"/>
                  </a:lnTo>
                  <a:lnTo>
                    <a:pt x="16605" y="16605"/>
                  </a:lnTo>
                  <a:lnTo>
                    <a:pt x="34611" y="4456"/>
                  </a:lnTo>
                  <a:lnTo>
                    <a:pt x="56642" y="0"/>
                  </a:lnTo>
                  <a:lnTo>
                    <a:pt x="790701" y="0"/>
                  </a:lnTo>
                  <a:lnTo>
                    <a:pt x="812732" y="4456"/>
                  </a:lnTo>
                  <a:lnTo>
                    <a:pt x="830738" y="16605"/>
                  </a:lnTo>
                  <a:lnTo>
                    <a:pt x="842887" y="34611"/>
                  </a:lnTo>
                  <a:lnTo>
                    <a:pt x="847344" y="56642"/>
                  </a:lnTo>
                  <a:lnTo>
                    <a:pt x="847344" y="510286"/>
                  </a:lnTo>
                  <a:lnTo>
                    <a:pt x="842887" y="532316"/>
                  </a:lnTo>
                  <a:lnTo>
                    <a:pt x="830738" y="550322"/>
                  </a:lnTo>
                  <a:lnTo>
                    <a:pt x="812732" y="562471"/>
                  </a:lnTo>
                  <a:lnTo>
                    <a:pt x="790701" y="566928"/>
                  </a:lnTo>
                  <a:lnTo>
                    <a:pt x="56642" y="566928"/>
                  </a:lnTo>
                  <a:lnTo>
                    <a:pt x="34611" y="562471"/>
                  </a:lnTo>
                  <a:lnTo>
                    <a:pt x="16605" y="550322"/>
                  </a:lnTo>
                  <a:lnTo>
                    <a:pt x="4456" y="532316"/>
                  </a:lnTo>
                  <a:lnTo>
                    <a:pt x="0" y="510286"/>
                  </a:lnTo>
                  <a:lnTo>
                    <a:pt x="0" y="56642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7226934" y="4513326"/>
            <a:ext cx="495934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Kerberos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7467345" y="4099305"/>
            <a:ext cx="1536700" cy="805180"/>
            <a:chOff x="7467345" y="4099305"/>
            <a:chExt cx="1536700" cy="805180"/>
          </a:xfrm>
        </p:grpSpPr>
        <p:sp>
          <p:nvSpPr>
            <p:cNvPr id="62" name="object 62" descr=""/>
            <p:cNvSpPr/>
            <p:nvPr/>
          </p:nvSpPr>
          <p:spPr>
            <a:xfrm>
              <a:off x="7473695" y="4105655"/>
              <a:ext cx="1101725" cy="226060"/>
            </a:xfrm>
            <a:custGeom>
              <a:avLst/>
              <a:gdLst/>
              <a:ahLst/>
              <a:cxnLst/>
              <a:rect l="l" t="t" r="r" b="b"/>
              <a:pathLst>
                <a:path w="1101725" h="226060">
                  <a:moveTo>
                    <a:pt x="0" y="0"/>
                  </a:moveTo>
                  <a:lnTo>
                    <a:pt x="0" y="112903"/>
                  </a:lnTo>
                  <a:lnTo>
                    <a:pt x="1101217" y="112903"/>
                  </a:lnTo>
                  <a:lnTo>
                    <a:pt x="1101217" y="225933"/>
                  </a:lnTo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150351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790701" y="0"/>
                  </a:moveTo>
                  <a:lnTo>
                    <a:pt x="56642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2"/>
                  </a:lnTo>
                  <a:lnTo>
                    <a:pt x="0" y="510286"/>
                  </a:lnTo>
                  <a:lnTo>
                    <a:pt x="4456" y="532316"/>
                  </a:lnTo>
                  <a:lnTo>
                    <a:pt x="16605" y="550322"/>
                  </a:lnTo>
                  <a:lnTo>
                    <a:pt x="34611" y="562471"/>
                  </a:lnTo>
                  <a:lnTo>
                    <a:pt x="56642" y="566928"/>
                  </a:lnTo>
                  <a:lnTo>
                    <a:pt x="790701" y="566928"/>
                  </a:lnTo>
                  <a:lnTo>
                    <a:pt x="812732" y="562471"/>
                  </a:lnTo>
                  <a:lnTo>
                    <a:pt x="830738" y="550322"/>
                  </a:lnTo>
                  <a:lnTo>
                    <a:pt x="842887" y="532316"/>
                  </a:lnTo>
                  <a:lnTo>
                    <a:pt x="847344" y="510286"/>
                  </a:lnTo>
                  <a:lnTo>
                    <a:pt x="847344" y="56642"/>
                  </a:lnTo>
                  <a:lnTo>
                    <a:pt x="842887" y="34611"/>
                  </a:lnTo>
                  <a:lnTo>
                    <a:pt x="830738" y="16605"/>
                  </a:lnTo>
                  <a:lnTo>
                    <a:pt x="812732" y="4456"/>
                  </a:lnTo>
                  <a:lnTo>
                    <a:pt x="790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150351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0" y="56642"/>
                  </a:moveTo>
                  <a:lnTo>
                    <a:pt x="4456" y="34611"/>
                  </a:lnTo>
                  <a:lnTo>
                    <a:pt x="16605" y="16605"/>
                  </a:lnTo>
                  <a:lnTo>
                    <a:pt x="34611" y="4456"/>
                  </a:lnTo>
                  <a:lnTo>
                    <a:pt x="56642" y="0"/>
                  </a:lnTo>
                  <a:lnTo>
                    <a:pt x="790701" y="0"/>
                  </a:lnTo>
                  <a:lnTo>
                    <a:pt x="812732" y="4456"/>
                  </a:lnTo>
                  <a:lnTo>
                    <a:pt x="830738" y="16605"/>
                  </a:lnTo>
                  <a:lnTo>
                    <a:pt x="842887" y="34611"/>
                  </a:lnTo>
                  <a:lnTo>
                    <a:pt x="847344" y="56642"/>
                  </a:lnTo>
                  <a:lnTo>
                    <a:pt x="847344" y="510286"/>
                  </a:lnTo>
                  <a:lnTo>
                    <a:pt x="842887" y="532316"/>
                  </a:lnTo>
                  <a:lnTo>
                    <a:pt x="830738" y="550322"/>
                  </a:lnTo>
                  <a:lnTo>
                    <a:pt x="812732" y="562471"/>
                  </a:lnTo>
                  <a:lnTo>
                    <a:pt x="790701" y="566928"/>
                  </a:lnTo>
                  <a:lnTo>
                    <a:pt x="56642" y="566928"/>
                  </a:lnTo>
                  <a:lnTo>
                    <a:pt x="34611" y="562471"/>
                  </a:lnTo>
                  <a:lnTo>
                    <a:pt x="16605" y="550322"/>
                  </a:lnTo>
                  <a:lnTo>
                    <a:pt x="4456" y="532316"/>
                  </a:lnTo>
                  <a:lnTo>
                    <a:pt x="0" y="510286"/>
                  </a:lnTo>
                  <a:lnTo>
                    <a:pt x="0" y="56642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8316214" y="4443476"/>
            <a:ext cx="517525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2700" marR="5080" indent="93980">
              <a:lnSpc>
                <a:spcPts val="1080"/>
              </a:lnSpc>
              <a:spcBef>
                <a:spcPts val="244"/>
              </a:spcBef>
            </a:pPr>
            <a:r>
              <a:rPr dirty="0" sz="1000" spc="-20">
                <a:latin typeface="Trebuchet MS"/>
                <a:cs typeface="Trebuchet MS"/>
              </a:rPr>
              <a:t>Other </a:t>
            </a:r>
            <a:r>
              <a:rPr dirty="0" sz="1000" spc="-40">
                <a:latin typeface="Trebuchet MS"/>
                <a:cs typeface="Trebuchet MS"/>
              </a:rPr>
              <a:t>protocols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8841993" y="3309873"/>
            <a:ext cx="1814195" cy="802640"/>
            <a:chOff x="8841993" y="3309873"/>
            <a:chExt cx="1814195" cy="802640"/>
          </a:xfrm>
        </p:grpSpPr>
        <p:sp>
          <p:nvSpPr>
            <p:cNvPr id="67" name="object 67" descr=""/>
            <p:cNvSpPr/>
            <p:nvPr/>
          </p:nvSpPr>
          <p:spPr>
            <a:xfrm>
              <a:off x="8848343" y="3316223"/>
              <a:ext cx="1376680" cy="226060"/>
            </a:xfrm>
            <a:custGeom>
              <a:avLst/>
              <a:gdLst/>
              <a:ahLst/>
              <a:cxnLst/>
              <a:rect l="l" t="t" r="r" b="b"/>
              <a:pathLst>
                <a:path w="1376679" h="226060">
                  <a:moveTo>
                    <a:pt x="0" y="0"/>
                  </a:moveTo>
                  <a:lnTo>
                    <a:pt x="0" y="112902"/>
                  </a:lnTo>
                  <a:lnTo>
                    <a:pt x="1376552" y="112902"/>
                  </a:lnTo>
                  <a:lnTo>
                    <a:pt x="1376552" y="225933"/>
                  </a:lnTo>
                </a:path>
              </a:pathLst>
            </a:custGeom>
            <a:ln w="12699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9802367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790955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507492"/>
                  </a:lnTo>
                  <a:lnTo>
                    <a:pt x="4435" y="529429"/>
                  </a:lnTo>
                  <a:lnTo>
                    <a:pt x="16525" y="547354"/>
                  </a:lnTo>
                  <a:lnTo>
                    <a:pt x="34450" y="559444"/>
                  </a:lnTo>
                  <a:lnTo>
                    <a:pt x="56387" y="563880"/>
                  </a:lnTo>
                  <a:lnTo>
                    <a:pt x="790955" y="563880"/>
                  </a:lnTo>
                  <a:lnTo>
                    <a:pt x="812893" y="559444"/>
                  </a:lnTo>
                  <a:lnTo>
                    <a:pt x="830818" y="547354"/>
                  </a:lnTo>
                  <a:lnTo>
                    <a:pt x="842908" y="529429"/>
                  </a:lnTo>
                  <a:lnTo>
                    <a:pt x="847343" y="507492"/>
                  </a:lnTo>
                  <a:lnTo>
                    <a:pt x="847343" y="56387"/>
                  </a:lnTo>
                  <a:lnTo>
                    <a:pt x="842908" y="34450"/>
                  </a:lnTo>
                  <a:lnTo>
                    <a:pt x="830818" y="16525"/>
                  </a:lnTo>
                  <a:lnTo>
                    <a:pt x="812893" y="4435"/>
                  </a:lnTo>
                  <a:lnTo>
                    <a:pt x="7909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802367" y="3541775"/>
              <a:ext cx="847725" cy="563880"/>
            </a:xfrm>
            <a:custGeom>
              <a:avLst/>
              <a:gdLst/>
              <a:ahLst/>
              <a:cxnLst/>
              <a:rect l="l" t="t" r="r" b="b"/>
              <a:pathLst>
                <a:path w="847725" h="563879">
                  <a:moveTo>
                    <a:pt x="0" y="56387"/>
                  </a:moveTo>
                  <a:lnTo>
                    <a:pt x="4435" y="34450"/>
                  </a:lnTo>
                  <a:lnTo>
                    <a:pt x="16525" y="16525"/>
                  </a:lnTo>
                  <a:lnTo>
                    <a:pt x="34450" y="4435"/>
                  </a:lnTo>
                  <a:lnTo>
                    <a:pt x="56387" y="0"/>
                  </a:lnTo>
                  <a:lnTo>
                    <a:pt x="790955" y="0"/>
                  </a:lnTo>
                  <a:lnTo>
                    <a:pt x="812893" y="4435"/>
                  </a:lnTo>
                  <a:lnTo>
                    <a:pt x="830818" y="16525"/>
                  </a:lnTo>
                  <a:lnTo>
                    <a:pt x="842908" y="34450"/>
                  </a:lnTo>
                  <a:lnTo>
                    <a:pt x="847343" y="56387"/>
                  </a:lnTo>
                  <a:lnTo>
                    <a:pt x="847343" y="507492"/>
                  </a:lnTo>
                  <a:lnTo>
                    <a:pt x="842908" y="529429"/>
                  </a:lnTo>
                  <a:lnTo>
                    <a:pt x="830818" y="547354"/>
                  </a:lnTo>
                  <a:lnTo>
                    <a:pt x="812893" y="559444"/>
                  </a:lnTo>
                  <a:lnTo>
                    <a:pt x="790955" y="563880"/>
                  </a:lnTo>
                  <a:lnTo>
                    <a:pt x="56387" y="563880"/>
                  </a:lnTo>
                  <a:lnTo>
                    <a:pt x="34450" y="559444"/>
                  </a:lnTo>
                  <a:lnTo>
                    <a:pt x="16525" y="547354"/>
                  </a:lnTo>
                  <a:lnTo>
                    <a:pt x="4435" y="529429"/>
                  </a:lnTo>
                  <a:lnTo>
                    <a:pt x="0" y="507492"/>
                  </a:lnTo>
                  <a:lnTo>
                    <a:pt x="0" y="56387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10060051" y="3722370"/>
            <a:ext cx="3378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latin typeface="Trebuchet MS"/>
                <a:cs typeface="Trebuchet MS"/>
              </a:rPr>
              <a:t>Guess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9244330" y="4099305"/>
            <a:ext cx="987425" cy="805180"/>
            <a:chOff x="9244330" y="4099305"/>
            <a:chExt cx="987425" cy="805180"/>
          </a:xfrm>
        </p:grpSpPr>
        <p:sp>
          <p:nvSpPr>
            <p:cNvPr id="72" name="object 72" descr=""/>
            <p:cNvSpPr/>
            <p:nvPr/>
          </p:nvSpPr>
          <p:spPr>
            <a:xfrm>
              <a:off x="9674352" y="4105655"/>
              <a:ext cx="551180" cy="226060"/>
            </a:xfrm>
            <a:custGeom>
              <a:avLst/>
              <a:gdLst/>
              <a:ahLst/>
              <a:cxnLst/>
              <a:rect l="l" t="t" r="r" b="b"/>
              <a:pathLst>
                <a:path w="551179" h="226060">
                  <a:moveTo>
                    <a:pt x="550672" y="0"/>
                  </a:moveTo>
                  <a:lnTo>
                    <a:pt x="550672" y="112903"/>
                  </a:lnTo>
                  <a:lnTo>
                    <a:pt x="0" y="112903"/>
                  </a:lnTo>
                  <a:lnTo>
                    <a:pt x="0" y="225933"/>
                  </a:lnTo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250680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790701" y="0"/>
                  </a:moveTo>
                  <a:lnTo>
                    <a:pt x="56642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2"/>
                  </a:lnTo>
                  <a:lnTo>
                    <a:pt x="0" y="510286"/>
                  </a:lnTo>
                  <a:lnTo>
                    <a:pt x="4456" y="532316"/>
                  </a:lnTo>
                  <a:lnTo>
                    <a:pt x="16605" y="550322"/>
                  </a:lnTo>
                  <a:lnTo>
                    <a:pt x="34611" y="562471"/>
                  </a:lnTo>
                  <a:lnTo>
                    <a:pt x="56642" y="566928"/>
                  </a:lnTo>
                  <a:lnTo>
                    <a:pt x="790701" y="566928"/>
                  </a:lnTo>
                  <a:lnTo>
                    <a:pt x="812732" y="562471"/>
                  </a:lnTo>
                  <a:lnTo>
                    <a:pt x="830738" y="550322"/>
                  </a:lnTo>
                  <a:lnTo>
                    <a:pt x="842887" y="532316"/>
                  </a:lnTo>
                  <a:lnTo>
                    <a:pt x="847344" y="510286"/>
                  </a:lnTo>
                  <a:lnTo>
                    <a:pt x="847344" y="56642"/>
                  </a:lnTo>
                  <a:lnTo>
                    <a:pt x="842887" y="34611"/>
                  </a:lnTo>
                  <a:lnTo>
                    <a:pt x="830738" y="16605"/>
                  </a:lnTo>
                  <a:lnTo>
                    <a:pt x="812732" y="4456"/>
                  </a:lnTo>
                  <a:lnTo>
                    <a:pt x="79070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9250680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0" y="56642"/>
                  </a:moveTo>
                  <a:lnTo>
                    <a:pt x="4456" y="34611"/>
                  </a:lnTo>
                  <a:lnTo>
                    <a:pt x="16605" y="16605"/>
                  </a:lnTo>
                  <a:lnTo>
                    <a:pt x="34611" y="4456"/>
                  </a:lnTo>
                  <a:lnTo>
                    <a:pt x="56642" y="0"/>
                  </a:lnTo>
                  <a:lnTo>
                    <a:pt x="790701" y="0"/>
                  </a:lnTo>
                  <a:lnTo>
                    <a:pt x="812732" y="4456"/>
                  </a:lnTo>
                  <a:lnTo>
                    <a:pt x="830738" y="16605"/>
                  </a:lnTo>
                  <a:lnTo>
                    <a:pt x="842887" y="34611"/>
                  </a:lnTo>
                  <a:lnTo>
                    <a:pt x="847344" y="56642"/>
                  </a:lnTo>
                  <a:lnTo>
                    <a:pt x="847344" y="510286"/>
                  </a:lnTo>
                  <a:lnTo>
                    <a:pt x="842887" y="532316"/>
                  </a:lnTo>
                  <a:lnTo>
                    <a:pt x="830738" y="550322"/>
                  </a:lnTo>
                  <a:lnTo>
                    <a:pt x="812732" y="562471"/>
                  </a:lnTo>
                  <a:lnTo>
                    <a:pt x="790701" y="566928"/>
                  </a:lnTo>
                  <a:lnTo>
                    <a:pt x="56642" y="566928"/>
                  </a:lnTo>
                  <a:lnTo>
                    <a:pt x="34611" y="562471"/>
                  </a:lnTo>
                  <a:lnTo>
                    <a:pt x="16605" y="550322"/>
                  </a:lnTo>
                  <a:lnTo>
                    <a:pt x="4456" y="532316"/>
                  </a:lnTo>
                  <a:lnTo>
                    <a:pt x="0" y="510286"/>
                  </a:lnTo>
                  <a:lnTo>
                    <a:pt x="0" y="56642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9439147" y="4513326"/>
            <a:ext cx="4730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Spraying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10219690" y="4099305"/>
            <a:ext cx="988060" cy="805180"/>
            <a:chOff x="10219690" y="4099305"/>
            <a:chExt cx="988060" cy="805180"/>
          </a:xfrm>
        </p:grpSpPr>
        <p:sp>
          <p:nvSpPr>
            <p:cNvPr id="77" name="object 77" descr=""/>
            <p:cNvSpPr/>
            <p:nvPr/>
          </p:nvSpPr>
          <p:spPr>
            <a:xfrm>
              <a:off x="10226040" y="4105655"/>
              <a:ext cx="551180" cy="226060"/>
            </a:xfrm>
            <a:custGeom>
              <a:avLst/>
              <a:gdLst/>
              <a:ahLst/>
              <a:cxnLst/>
              <a:rect l="l" t="t" r="r" b="b"/>
              <a:pathLst>
                <a:path w="551179" h="226060">
                  <a:moveTo>
                    <a:pt x="0" y="0"/>
                  </a:moveTo>
                  <a:lnTo>
                    <a:pt x="0" y="112903"/>
                  </a:lnTo>
                  <a:lnTo>
                    <a:pt x="550671" y="112903"/>
                  </a:lnTo>
                  <a:lnTo>
                    <a:pt x="550671" y="225933"/>
                  </a:lnTo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0354056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790701" y="0"/>
                  </a:moveTo>
                  <a:lnTo>
                    <a:pt x="56642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2"/>
                  </a:lnTo>
                  <a:lnTo>
                    <a:pt x="0" y="510286"/>
                  </a:lnTo>
                  <a:lnTo>
                    <a:pt x="4456" y="532316"/>
                  </a:lnTo>
                  <a:lnTo>
                    <a:pt x="16605" y="550322"/>
                  </a:lnTo>
                  <a:lnTo>
                    <a:pt x="34611" y="562471"/>
                  </a:lnTo>
                  <a:lnTo>
                    <a:pt x="56642" y="566928"/>
                  </a:lnTo>
                  <a:lnTo>
                    <a:pt x="790701" y="566928"/>
                  </a:lnTo>
                  <a:lnTo>
                    <a:pt x="812732" y="562471"/>
                  </a:lnTo>
                  <a:lnTo>
                    <a:pt x="830738" y="550322"/>
                  </a:lnTo>
                  <a:lnTo>
                    <a:pt x="842887" y="532316"/>
                  </a:lnTo>
                  <a:lnTo>
                    <a:pt x="847344" y="510286"/>
                  </a:lnTo>
                  <a:lnTo>
                    <a:pt x="847344" y="56642"/>
                  </a:lnTo>
                  <a:lnTo>
                    <a:pt x="842887" y="34611"/>
                  </a:lnTo>
                  <a:lnTo>
                    <a:pt x="830738" y="16605"/>
                  </a:lnTo>
                  <a:lnTo>
                    <a:pt x="812732" y="4456"/>
                  </a:lnTo>
                  <a:lnTo>
                    <a:pt x="790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0354056" y="4331207"/>
              <a:ext cx="847725" cy="567055"/>
            </a:xfrm>
            <a:custGeom>
              <a:avLst/>
              <a:gdLst/>
              <a:ahLst/>
              <a:cxnLst/>
              <a:rect l="l" t="t" r="r" b="b"/>
              <a:pathLst>
                <a:path w="847725" h="567054">
                  <a:moveTo>
                    <a:pt x="0" y="56642"/>
                  </a:moveTo>
                  <a:lnTo>
                    <a:pt x="4456" y="34611"/>
                  </a:lnTo>
                  <a:lnTo>
                    <a:pt x="16605" y="16605"/>
                  </a:lnTo>
                  <a:lnTo>
                    <a:pt x="34611" y="4456"/>
                  </a:lnTo>
                  <a:lnTo>
                    <a:pt x="56642" y="0"/>
                  </a:lnTo>
                  <a:lnTo>
                    <a:pt x="790701" y="0"/>
                  </a:lnTo>
                  <a:lnTo>
                    <a:pt x="812732" y="4456"/>
                  </a:lnTo>
                  <a:lnTo>
                    <a:pt x="830738" y="16605"/>
                  </a:lnTo>
                  <a:lnTo>
                    <a:pt x="842887" y="34611"/>
                  </a:lnTo>
                  <a:lnTo>
                    <a:pt x="847344" y="56642"/>
                  </a:lnTo>
                  <a:lnTo>
                    <a:pt x="847344" y="510286"/>
                  </a:lnTo>
                  <a:lnTo>
                    <a:pt x="842887" y="532316"/>
                  </a:lnTo>
                  <a:lnTo>
                    <a:pt x="830738" y="550322"/>
                  </a:lnTo>
                  <a:lnTo>
                    <a:pt x="812732" y="562471"/>
                  </a:lnTo>
                  <a:lnTo>
                    <a:pt x="790701" y="566928"/>
                  </a:lnTo>
                  <a:lnTo>
                    <a:pt x="56642" y="566928"/>
                  </a:lnTo>
                  <a:lnTo>
                    <a:pt x="34611" y="562471"/>
                  </a:lnTo>
                  <a:lnTo>
                    <a:pt x="16605" y="550322"/>
                  </a:lnTo>
                  <a:lnTo>
                    <a:pt x="4456" y="532316"/>
                  </a:lnTo>
                  <a:lnTo>
                    <a:pt x="0" y="510286"/>
                  </a:lnTo>
                  <a:lnTo>
                    <a:pt x="0" y="56642"/>
                  </a:lnTo>
                  <a:close/>
                </a:path>
              </a:pathLst>
            </a:custGeom>
            <a:ln w="12700">
              <a:solidFill>
                <a:srgbClr val="9494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10626090" y="4513326"/>
            <a:ext cx="3016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Trebuchet MS"/>
                <a:cs typeface="Trebuchet MS"/>
              </a:rPr>
              <a:t>Misc.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1" name="object 8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876" rIns="0" bIns="0" rtlCol="0" vert="horz">
            <a:spAutoFit/>
          </a:bodyPr>
          <a:lstStyle/>
          <a:p>
            <a:pPr marL="5562600">
              <a:lnSpc>
                <a:spcPts val="1240"/>
              </a:lnSpc>
            </a:pPr>
            <a:fld id="{81D60167-4931-47E6-BA6A-407CBD079E47}" type="slidenum">
              <a:rPr dirty="0" spc="-25"/>
              <a:t>100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Tarek Naja</dc:creator>
  <dc:title>PowerPoint Presentation</dc:title>
  <dcterms:created xsi:type="dcterms:W3CDTF">2023-05-30T03:45:02Z</dcterms:created>
  <dcterms:modified xsi:type="dcterms:W3CDTF">2023-05-30T03:45:02Z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2023-05-30T00:00:00Z</vt:filetime>
  </property>
  <property fmtid="{D5CDD505-2E9C-101B-9397-08002B2CF9AE}" pid="5" name="Producer">
    <vt:lpwstr>Microsoft® PowerPoint® for Microsoft 365</vt:lpwstr>
  </property>
</Properties>
</file>